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embeddings/oleObject165.bin" ContentType="application/vnd.openxmlformats-officedocument.oleObject"/>
  <Override PartName="/ppt/embeddings/oleObject166.bin" ContentType="application/vnd.openxmlformats-officedocument.oleObject"/>
  <Override PartName="/ppt/embeddings/oleObject167.bin" ContentType="application/vnd.openxmlformats-officedocument.oleObject"/>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embeddings/oleObject173.bin" ContentType="application/vnd.openxmlformats-officedocument.oleObject"/>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notesSlides/notesSlide2.xml" ContentType="application/vnd.openxmlformats-officedocument.presentationml.notesSlide+xml"/>
  <Override PartName="/ppt/embeddings/oleObject187.bin" ContentType="application/vnd.openxmlformats-officedocument.oleObject"/>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embeddings/oleObject194.bin" ContentType="application/vnd.openxmlformats-officedocument.oleObject"/>
  <Override PartName="/ppt/embeddings/oleObject195.bin" ContentType="application/vnd.openxmlformats-officedocument.oleObject"/>
  <Override PartName="/ppt/embeddings/oleObject196.bin" ContentType="application/vnd.openxmlformats-officedocument.oleObject"/>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9"/>
  </p:notesMasterIdLst>
  <p:sldIdLst>
    <p:sldId id="496" r:id="rId2"/>
    <p:sldId id="336" r:id="rId3"/>
    <p:sldId id="339" r:id="rId4"/>
    <p:sldId id="334" r:id="rId5"/>
    <p:sldId id="335" r:id="rId6"/>
    <p:sldId id="337" r:id="rId7"/>
    <p:sldId id="338" r:id="rId8"/>
    <p:sldId id="342" r:id="rId9"/>
    <p:sldId id="340"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483" r:id="rId25"/>
    <p:sldId id="357" r:id="rId26"/>
    <p:sldId id="358" r:id="rId27"/>
    <p:sldId id="359" r:id="rId28"/>
    <p:sldId id="360" r:id="rId29"/>
    <p:sldId id="361" r:id="rId30"/>
    <p:sldId id="362" r:id="rId31"/>
    <p:sldId id="363" r:id="rId32"/>
    <p:sldId id="364" r:id="rId33"/>
    <p:sldId id="369" r:id="rId34"/>
    <p:sldId id="370" r:id="rId35"/>
    <p:sldId id="365" r:id="rId36"/>
    <p:sldId id="366" r:id="rId37"/>
    <p:sldId id="367" r:id="rId38"/>
    <p:sldId id="368" r:id="rId39"/>
    <p:sldId id="484" r:id="rId40"/>
    <p:sldId id="371" r:id="rId41"/>
    <p:sldId id="372" r:id="rId42"/>
    <p:sldId id="478" r:id="rId43"/>
    <p:sldId id="373" r:id="rId44"/>
    <p:sldId id="374" r:id="rId45"/>
    <p:sldId id="375" r:id="rId46"/>
    <p:sldId id="376" r:id="rId47"/>
    <p:sldId id="377" r:id="rId48"/>
    <p:sldId id="379" r:id="rId49"/>
    <p:sldId id="378" r:id="rId50"/>
    <p:sldId id="380" r:id="rId51"/>
    <p:sldId id="381" r:id="rId52"/>
    <p:sldId id="382" r:id="rId53"/>
    <p:sldId id="383" r:id="rId54"/>
    <p:sldId id="384" r:id="rId55"/>
    <p:sldId id="385" r:id="rId56"/>
    <p:sldId id="386" r:id="rId57"/>
    <p:sldId id="387" r:id="rId58"/>
    <p:sldId id="480" r:id="rId59"/>
    <p:sldId id="388" r:id="rId60"/>
    <p:sldId id="390" r:id="rId61"/>
    <p:sldId id="391" r:id="rId62"/>
    <p:sldId id="392" r:id="rId63"/>
    <p:sldId id="393" r:id="rId64"/>
    <p:sldId id="394" r:id="rId65"/>
    <p:sldId id="489" r:id="rId66"/>
    <p:sldId id="485" r:id="rId67"/>
    <p:sldId id="395" r:id="rId68"/>
    <p:sldId id="396" r:id="rId69"/>
    <p:sldId id="399" r:id="rId70"/>
    <p:sldId id="397" r:id="rId71"/>
    <p:sldId id="398" r:id="rId72"/>
    <p:sldId id="401" r:id="rId73"/>
    <p:sldId id="402" r:id="rId74"/>
    <p:sldId id="486" r:id="rId75"/>
    <p:sldId id="487" r:id="rId76"/>
    <p:sldId id="403" r:id="rId77"/>
    <p:sldId id="404" r:id="rId78"/>
    <p:sldId id="405" r:id="rId79"/>
    <p:sldId id="406" r:id="rId80"/>
    <p:sldId id="407" r:id="rId81"/>
    <p:sldId id="408" r:id="rId82"/>
    <p:sldId id="409" r:id="rId83"/>
    <p:sldId id="410" r:id="rId84"/>
    <p:sldId id="411" r:id="rId85"/>
    <p:sldId id="412" r:id="rId86"/>
    <p:sldId id="462" r:id="rId87"/>
    <p:sldId id="413" r:id="rId88"/>
    <p:sldId id="414" r:id="rId89"/>
    <p:sldId id="415" r:id="rId90"/>
    <p:sldId id="416" r:id="rId91"/>
    <p:sldId id="417" r:id="rId92"/>
    <p:sldId id="418" r:id="rId93"/>
    <p:sldId id="419" r:id="rId94"/>
    <p:sldId id="420" r:id="rId95"/>
    <p:sldId id="421" r:id="rId96"/>
    <p:sldId id="422" r:id="rId97"/>
    <p:sldId id="423" r:id="rId98"/>
    <p:sldId id="424" r:id="rId99"/>
    <p:sldId id="425" r:id="rId100"/>
    <p:sldId id="426" r:id="rId101"/>
    <p:sldId id="481" r:id="rId102"/>
    <p:sldId id="482" r:id="rId103"/>
    <p:sldId id="427" r:id="rId104"/>
    <p:sldId id="428" r:id="rId105"/>
    <p:sldId id="429" r:id="rId106"/>
    <p:sldId id="430" r:id="rId107"/>
    <p:sldId id="431" r:id="rId108"/>
    <p:sldId id="432" r:id="rId109"/>
    <p:sldId id="433" r:id="rId110"/>
    <p:sldId id="434" r:id="rId111"/>
    <p:sldId id="435" r:id="rId112"/>
    <p:sldId id="436" r:id="rId113"/>
    <p:sldId id="437" r:id="rId114"/>
    <p:sldId id="438" r:id="rId115"/>
    <p:sldId id="439" r:id="rId116"/>
    <p:sldId id="440" r:id="rId117"/>
    <p:sldId id="441" r:id="rId118"/>
    <p:sldId id="442" r:id="rId119"/>
    <p:sldId id="443" r:id="rId120"/>
    <p:sldId id="444" r:id="rId121"/>
    <p:sldId id="445" r:id="rId122"/>
    <p:sldId id="446" r:id="rId123"/>
    <p:sldId id="488" r:id="rId124"/>
    <p:sldId id="447" r:id="rId125"/>
    <p:sldId id="474" r:id="rId126"/>
    <p:sldId id="449" r:id="rId127"/>
    <p:sldId id="450" r:id="rId128"/>
    <p:sldId id="451" r:id="rId129"/>
    <p:sldId id="452" r:id="rId130"/>
    <p:sldId id="453" r:id="rId131"/>
    <p:sldId id="461" r:id="rId132"/>
    <p:sldId id="454" r:id="rId133"/>
    <p:sldId id="456" r:id="rId134"/>
    <p:sldId id="455" r:id="rId135"/>
    <p:sldId id="458" r:id="rId136"/>
    <p:sldId id="457" r:id="rId137"/>
    <p:sldId id="459" r:id="rId138"/>
    <p:sldId id="460" r:id="rId139"/>
    <p:sldId id="475" r:id="rId140"/>
    <p:sldId id="476" r:id="rId141"/>
    <p:sldId id="477" r:id="rId142"/>
    <p:sldId id="490" r:id="rId143"/>
    <p:sldId id="491" r:id="rId144"/>
    <p:sldId id="492" r:id="rId145"/>
    <p:sldId id="493" r:id="rId146"/>
    <p:sldId id="494" r:id="rId147"/>
    <p:sldId id="495" r:id="rId1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21" autoAdjust="0"/>
    <p:restoredTop sz="81737" autoAdjust="0"/>
  </p:normalViewPr>
  <p:slideViewPr>
    <p:cSldViewPr snapToGrid="0" snapToObjects="1">
      <p:cViewPr varScale="1">
        <p:scale>
          <a:sx n="153" d="100"/>
          <a:sy n="153" d="100"/>
        </p:scale>
        <p:origin x="-472" y="-1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interSettings" Target="printerSettings/printerSettings1.bin"/><Relationship Id="rId151" Type="http://schemas.openxmlformats.org/officeDocument/2006/relationships/presProps" Target="presProps.xml"/><Relationship Id="rId152" Type="http://schemas.openxmlformats.org/officeDocument/2006/relationships/viewProps" Target="viewProps.xml"/><Relationship Id="rId153" Type="http://schemas.openxmlformats.org/officeDocument/2006/relationships/theme" Target="theme/theme1.xml"/><Relationship Id="rId15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emf"/><Relationship Id="rId2" Type="http://schemas.openxmlformats.org/officeDocument/2006/relationships/image" Target="../media/image3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emf"/><Relationship Id="rId2" Type="http://schemas.openxmlformats.org/officeDocument/2006/relationships/image" Target="../media/image37.emf"/><Relationship Id="rId3" Type="http://schemas.openxmlformats.org/officeDocument/2006/relationships/image" Target="../media/image3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 Id="rId3" Type="http://schemas.openxmlformats.org/officeDocument/2006/relationships/image" Target="../media/image4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image" Target="../media/image46.emf"/><Relationship Id="rId2" Type="http://schemas.openxmlformats.org/officeDocument/2006/relationships/image" Target="../media/image4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7.emf"/><Relationship Id="rId2" Type="http://schemas.openxmlformats.org/officeDocument/2006/relationships/image" Target="../media/image5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 Id="rId3" Type="http://schemas.openxmlformats.org/officeDocument/2006/relationships/image" Target="../media/image6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 Id="rId3" Type="http://schemas.openxmlformats.org/officeDocument/2006/relationships/image" Target="../media/image7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 Id="rId3" Type="http://schemas.openxmlformats.org/officeDocument/2006/relationships/image" Target="../media/image73.emf"/></Relationships>
</file>

<file path=ppt/drawings/_rels/vmlDrawing38.vml.rels><?xml version="1.0" encoding="UTF-8" standalone="yes"?>
<Relationships xmlns="http://schemas.openxmlformats.org/package/2006/relationships"><Relationship Id="rId11" Type="http://schemas.openxmlformats.org/officeDocument/2006/relationships/image" Target="../media/image85.emf"/><Relationship Id="rId12" Type="http://schemas.openxmlformats.org/officeDocument/2006/relationships/image" Target="../media/image86.emf"/><Relationship Id="rId13" Type="http://schemas.openxmlformats.org/officeDocument/2006/relationships/image" Target="../media/image87.emf"/><Relationship Id="rId1" Type="http://schemas.openxmlformats.org/officeDocument/2006/relationships/image" Target="../media/image75.wmf"/><Relationship Id="rId2" Type="http://schemas.openxmlformats.org/officeDocument/2006/relationships/image" Target="../media/image76.emf"/><Relationship Id="rId3" Type="http://schemas.openxmlformats.org/officeDocument/2006/relationships/image" Target="../media/image77.emf"/><Relationship Id="rId4" Type="http://schemas.openxmlformats.org/officeDocument/2006/relationships/image" Target="../media/image78.wmf"/><Relationship Id="rId5" Type="http://schemas.openxmlformats.org/officeDocument/2006/relationships/image" Target="../media/image79.emf"/><Relationship Id="rId6" Type="http://schemas.openxmlformats.org/officeDocument/2006/relationships/image" Target="../media/image80.emf"/><Relationship Id="rId7" Type="http://schemas.openxmlformats.org/officeDocument/2006/relationships/image" Target="../media/image81.emf"/><Relationship Id="rId8" Type="http://schemas.openxmlformats.org/officeDocument/2006/relationships/image" Target="../media/image82.emf"/><Relationship Id="rId9" Type="http://schemas.openxmlformats.org/officeDocument/2006/relationships/image" Target="../media/image83.emf"/><Relationship Id="rId10" Type="http://schemas.openxmlformats.org/officeDocument/2006/relationships/image" Target="../media/image8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 Id="rId3" Type="http://schemas.openxmlformats.org/officeDocument/2006/relationships/image" Target="../media/image1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19.emf"/><Relationship Id="rId2" Type="http://schemas.openxmlformats.org/officeDocument/2006/relationships/image" Target="../media/image12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22.emf"/><Relationship Id="rId2" Type="http://schemas.openxmlformats.org/officeDocument/2006/relationships/image" Target="../media/image12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26.emf"/><Relationship Id="rId2" Type="http://schemas.openxmlformats.org/officeDocument/2006/relationships/image" Target="../media/image12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29.emf"/><Relationship Id="rId2" Type="http://schemas.openxmlformats.org/officeDocument/2006/relationships/image" Target="../media/image130.emf"/><Relationship Id="rId3" Type="http://schemas.openxmlformats.org/officeDocument/2006/relationships/image" Target="../media/image13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32.emf"/><Relationship Id="rId2" Type="http://schemas.openxmlformats.org/officeDocument/2006/relationships/image" Target="../media/image133.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39.emf"/><Relationship Id="rId2" Type="http://schemas.openxmlformats.org/officeDocument/2006/relationships/image" Target="../media/image140.emf"/><Relationship Id="rId3" Type="http://schemas.openxmlformats.org/officeDocument/2006/relationships/image" Target="../media/image1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42.emf"/><Relationship Id="rId2" Type="http://schemas.openxmlformats.org/officeDocument/2006/relationships/image" Target="../media/image14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44.emf"/><Relationship Id="rId2" Type="http://schemas.openxmlformats.org/officeDocument/2006/relationships/image" Target="../media/image145.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47.emf"/><Relationship Id="rId2" Type="http://schemas.openxmlformats.org/officeDocument/2006/relationships/image" Target="../media/image148.emf"/><Relationship Id="rId3" Type="http://schemas.openxmlformats.org/officeDocument/2006/relationships/image" Target="../media/image149.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5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52.emf"/><Relationship Id="rId2" Type="http://schemas.openxmlformats.org/officeDocument/2006/relationships/image" Target="../media/image153.emf"/><Relationship Id="rId3" Type="http://schemas.openxmlformats.org/officeDocument/2006/relationships/image" Target="../media/image154.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56.emf"/><Relationship Id="rId2" Type="http://schemas.openxmlformats.org/officeDocument/2006/relationships/image" Target="../media/image157.emf"/><Relationship Id="rId3" Type="http://schemas.openxmlformats.org/officeDocument/2006/relationships/image" Target="../media/image158.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59.emf"/><Relationship Id="rId2" Type="http://schemas.openxmlformats.org/officeDocument/2006/relationships/image" Target="../media/image160.emf"/><Relationship Id="rId3" Type="http://schemas.openxmlformats.org/officeDocument/2006/relationships/image" Target="../media/image161.e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164.emf"/><Relationship Id="rId4" Type="http://schemas.openxmlformats.org/officeDocument/2006/relationships/image" Target="../media/image165.emf"/><Relationship Id="rId5" Type="http://schemas.openxmlformats.org/officeDocument/2006/relationships/image" Target="../media/image166.emf"/><Relationship Id="rId1" Type="http://schemas.openxmlformats.org/officeDocument/2006/relationships/image" Target="../media/image162.emf"/><Relationship Id="rId2" Type="http://schemas.openxmlformats.org/officeDocument/2006/relationships/image" Target="../media/image16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67.emf"/><Relationship Id="rId2" Type="http://schemas.openxmlformats.org/officeDocument/2006/relationships/image" Target="../media/image168.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69.emf"/><Relationship Id="rId2" Type="http://schemas.openxmlformats.org/officeDocument/2006/relationships/image" Target="../media/image170.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71.emf"/><Relationship Id="rId2" Type="http://schemas.openxmlformats.org/officeDocument/2006/relationships/image" Target="../media/image172.emf"/><Relationship Id="rId3" Type="http://schemas.openxmlformats.org/officeDocument/2006/relationships/image" Target="../media/image173.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74.emf"/><Relationship Id="rId2" Type="http://schemas.openxmlformats.org/officeDocument/2006/relationships/image" Target="../media/image175.emf"/><Relationship Id="rId3" Type="http://schemas.openxmlformats.org/officeDocument/2006/relationships/image" Target="../media/image176.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77.emf"/><Relationship Id="rId2" Type="http://schemas.openxmlformats.org/officeDocument/2006/relationships/image" Target="../media/image178.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79.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80.emf"/><Relationship Id="rId2" Type="http://schemas.openxmlformats.org/officeDocument/2006/relationships/image" Target="../media/image181.emf"/><Relationship Id="rId3" Type="http://schemas.openxmlformats.org/officeDocument/2006/relationships/image" Target="../media/image182.e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185.emf"/><Relationship Id="rId4" Type="http://schemas.openxmlformats.org/officeDocument/2006/relationships/image" Target="../media/image186.emf"/><Relationship Id="rId1" Type="http://schemas.openxmlformats.org/officeDocument/2006/relationships/image" Target="../media/image183.emf"/><Relationship Id="rId2" Type="http://schemas.openxmlformats.org/officeDocument/2006/relationships/image" Target="../media/image184.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87.emf"/><Relationship Id="rId2" Type="http://schemas.openxmlformats.org/officeDocument/2006/relationships/image" Target="../media/image188.e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191.emf"/><Relationship Id="rId4" Type="http://schemas.openxmlformats.org/officeDocument/2006/relationships/image" Target="../media/image192.emf"/><Relationship Id="rId5" Type="http://schemas.openxmlformats.org/officeDocument/2006/relationships/image" Target="../media/image193.emf"/><Relationship Id="rId6" Type="http://schemas.openxmlformats.org/officeDocument/2006/relationships/image" Target="../media/image194.emf"/><Relationship Id="rId7" Type="http://schemas.openxmlformats.org/officeDocument/2006/relationships/image" Target="../media/image195.emf"/><Relationship Id="rId1" Type="http://schemas.openxmlformats.org/officeDocument/2006/relationships/image" Target="../media/image189.emf"/><Relationship Id="rId2" Type="http://schemas.openxmlformats.org/officeDocument/2006/relationships/image" Target="../media/image19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202.emf"/><Relationship Id="rId4" Type="http://schemas.openxmlformats.org/officeDocument/2006/relationships/image" Target="../media/image203.emf"/><Relationship Id="rId5" Type="http://schemas.openxmlformats.org/officeDocument/2006/relationships/image" Target="../media/image204.emf"/><Relationship Id="rId1" Type="http://schemas.openxmlformats.org/officeDocument/2006/relationships/image" Target="../media/image200.emf"/><Relationship Id="rId2" Type="http://schemas.openxmlformats.org/officeDocument/2006/relationships/image" Target="../media/image20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05.emf"/><Relationship Id="rId2" Type="http://schemas.openxmlformats.org/officeDocument/2006/relationships/image" Target="../media/image206.emf"/><Relationship Id="rId3" Type="http://schemas.openxmlformats.org/officeDocument/2006/relationships/image" Target="../media/image207.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08.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09.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10.emf"/><Relationship Id="rId2" Type="http://schemas.openxmlformats.org/officeDocument/2006/relationships/image" Target="../media/image21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12.emf"/><Relationship Id="rId2" Type="http://schemas.openxmlformats.org/officeDocument/2006/relationships/image" Target="../media/image213.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15.emf"/><Relationship Id="rId2" Type="http://schemas.openxmlformats.org/officeDocument/2006/relationships/image" Target="../media/image2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17.emf"/><Relationship Id="rId2" Type="http://schemas.openxmlformats.org/officeDocument/2006/relationships/image" Target="../media/image218.e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221.emf"/><Relationship Id="rId4" Type="http://schemas.openxmlformats.org/officeDocument/2006/relationships/image" Target="../media/image222.emf"/><Relationship Id="rId5" Type="http://schemas.openxmlformats.org/officeDocument/2006/relationships/image" Target="../media/image223.emf"/><Relationship Id="rId1" Type="http://schemas.openxmlformats.org/officeDocument/2006/relationships/image" Target="../media/image219.emf"/><Relationship Id="rId2" Type="http://schemas.openxmlformats.org/officeDocument/2006/relationships/image" Target="../media/image220.e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226.emf"/><Relationship Id="rId4" Type="http://schemas.openxmlformats.org/officeDocument/2006/relationships/image" Target="../media/image227.emf"/><Relationship Id="rId5" Type="http://schemas.openxmlformats.org/officeDocument/2006/relationships/image" Target="../media/image228.emf"/><Relationship Id="rId1" Type="http://schemas.openxmlformats.org/officeDocument/2006/relationships/image" Target="../media/image224.emf"/><Relationship Id="rId2" Type="http://schemas.openxmlformats.org/officeDocument/2006/relationships/image" Target="../media/image225.emf"/></Relationships>
</file>

<file path=ppt/drawings/_rels/vmlDrawing93.vml.rels><?xml version="1.0" encoding="UTF-8" standalone="yes"?>
<Relationships xmlns="http://schemas.openxmlformats.org/package/2006/relationships"><Relationship Id="rId3" Type="http://schemas.openxmlformats.org/officeDocument/2006/relationships/image" Target="../media/image231.emf"/><Relationship Id="rId4" Type="http://schemas.openxmlformats.org/officeDocument/2006/relationships/image" Target="../media/image232.emf"/><Relationship Id="rId1" Type="http://schemas.openxmlformats.org/officeDocument/2006/relationships/image" Target="../media/image229.emf"/><Relationship Id="rId2" Type="http://schemas.openxmlformats.org/officeDocument/2006/relationships/image" Target="../media/image2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3F7C37-EA73-AB49-A99E-288F264E2EE5}" type="datetimeFigureOut">
              <a:rPr lang="en-US" smtClean="0"/>
              <a:pPr/>
              <a:t>12/11/16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4E1879-774E-0543-A054-9A8E05C48EB5}" type="slidenum">
              <a:rPr lang="en-CA" smtClean="0"/>
              <a:pPr/>
              <a:t>‹#›</a:t>
            </a:fld>
            <a:endParaRPr lang="en-CA"/>
          </a:p>
        </p:txBody>
      </p:sp>
    </p:spTree>
    <p:extLst>
      <p:ext uri="{BB962C8B-B14F-4D97-AF65-F5344CB8AC3E}">
        <p14:creationId xmlns:p14="http://schemas.microsoft.com/office/powerpoint/2010/main" val="198831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lIns="0" tIns="0" rIns="0" bIns="0" anchor="b">
            <a:noAutofit/>
          </a:bodyPr>
          <a:lstStyle/>
          <a:p>
            <a:pPr lvl="0"/>
            <a:fld id="{C2BC3D58-DDF5-44C3-B842-C8732AFB9FA9}" type="slidenum">
              <a:t>1</a:t>
            </a:fld>
            <a:endParaRPr lang="en-US"/>
          </a:p>
        </p:txBody>
      </p:sp>
      <p:sp>
        <p:nvSpPr>
          <p:cNvPr id="2" name="Rectangle 1"/>
          <p:cNvSpPr/>
          <p:nvPr/>
        </p:nvSpPr>
        <p:spPr>
          <a:xfrm>
            <a:off x="1177639" y="685822"/>
            <a:ext cx="4501325" cy="3428425"/>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829" y="4343541"/>
            <a:ext cx="5486296" cy="276999"/>
          </a:xfrm>
        </p:spPr>
        <p:txBody>
          <a:bodyPr>
            <a:spAutoFit/>
          </a:bodyPr>
          <a:lstStyle/>
          <a:p>
            <a:endParaRPr lang="en-US"/>
          </a:p>
        </p:txBody>
      </p:sp>
    </p:spTree>
    <p:extLst>
      <p:ext uri="{BB962C8B-B14F-4D97-AF65-F5344CB8AC3E}">
        <p14:creationId xmlns:p14="http://schemas.microsoft.com/office/powerpoint/2010/main" val="1622606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68A4860-C277-FD4B-9397-573436A863BC}" type="slidenum">
              <a:rPr lang="en-US">
                <a:latin typeface="Arial" pitchFamily="26" charset="0"/>
              </a:rPr>
              <a:pPr/>
              <a:t>134</a:t>
            </a:fld>
            <a:endParaRPr lang="en-US">
              <a:latin typeface="Arial" pitchFamily="26" charset="0"/>
            </a:endParaRPr>
          </a:p>
        </p:txBody>
      </p:sp>
      <p:sp>
        <p:nvSpPr>
          <p:cNvPr id="114691" name="Rectangle 2"/>
          <p:cNvSpPr>
            <a:spLocks noGrp="1" noRot="1" noChangeAspect="1" noChangeArrowheads="1" noTextEdit="1"/>
          </p:cNvSpPr>
          <p:nvPr>
            <p:ph type="sldImg"/>
          </p:nvPr>
        </p:nvSpPr>
        <p:spPr>
          <a:xfrm>
            <a:off x="1143000" y="685800"/>
            <a:ext cx="4572000" cy="3429000"/>
          </a:xfrm>
          <a:ln/>
        </p:spPr>
      </p:sp>
      <p:sp>
        <p:nvSpPr>
          <p:cNvPr id="114692" name="Rectangle 3"/>
          <p:cNvSpPr>
            <a:spLocks noGrp="1" noChangeArrowheads="1"/>
          </p:cNvSpPr>
          <p:nvPr>
            <p:ph type="body" idx="1"/>
          </p:nvPr>
        </p:nvSpPr>
        <p:spPr>
          <a:noFill/>
          <a:ln/>
        </p:spPr>
        <p:txBody>
          <a:bodyPr/>
          <a:lstStyle/>
          <a:p>
            <a:r>
              <a:rPr lang="fr-CA">
                <a:latin typeface="Arial" pitchFamily="26" charset="0"/>
                <a:ea typeface="ＭＳ Ｐゴシック" pitchFamily="26" charset="-128"/>
                <a:cs typeface="ＭＳ Ｐゴシック" pitchFamily="26" charset="-128"/>
              </a:rPr>
              <a:t>Le réseau bayésien dynamique ou modèle caché de Markov, le champ aléatoire et le champ aléatoire conditionnel ont la forme mathématique suivante. La différence principale entre un champ aléatoire conditionnel et un champ aléatoire conjoint est le facteur de normalisation qui dépend des observations. </a:t>
            </a:r>
          </a:p>
          <a:p>
            <a:r>
              <a:rPr lang="fr-CA">
                <a:latin typeface="Arial" pitchFamily="26" charset="0"/>
                <a:ea typeface="ＭＳ Ｐゴシック" pitchFamily="26" charset="-128"/>
                <a:cs typeface="ＭＳ Ｐゴシック" pitchFamily="26" charset="-128"/>
              </a:rPr>
              <a:t>----</a:t>
            </a:r>
          </a:p>
          <a:p>
            <a:r>
              <a:rPr lang="fr-CA">
                <a:latin typeface="Arial" pitchFamily="26" charset="0"/>
                <a:ea typeface="ＭＳ Ｐゴシック" pitchFamily="26" charset="-128"/>
                <a:cs typeface="ＭＳ Ｐゴシック" pitchFamily="26" charset="-128"/>
              </a:rPr>
              <a:t>A DBN or hidden Markov model, a random field and a conditional random field have the following mathematical form. The critical difference between a conditional random field and a joint random field is the observation dependent normalization factor.</a:t>
            </a:r>
          </a:p>
          <a:p>
            <a:endParaRPr lang="fr-CA">
              <a:latin typeface="Arial" pitchFamily="26" charset="0"/>
              <a:ea typeface="ＭＳ Ｐゴシック" pitchFamily="26" charset="-128"/>
              <a:cs typeface="ＭＳ Ｐゴシック" pitchFamily="26" charset="-128"/>
            </a:endParaRPr>
          </a:p>
          <a:p>
            <a:endParaRPr lang="fr-CA">
              <a:latin typeface="Arial" pitchFamily="26" charset="0"/>
              <a:ea typeface="ＭＳ Ｐゴシック" pitchFamily="26" charset="-128"/>
              <a:cs typeface="ＭＳ Ｐゴシック" pitchFamily="26" charset="-128"/>
            </a:endParaRPr>
          </a:p>
          <a:p>
            <a:endParaRPr lang="fr-CA">
              <a:latin typeface="Arial" pitchFamily="26" charset="0"/>
              <a:ea typeface="ＭＳ Ｐゴシック" pitchFamily="26" charset="-128"/>
              <a:cs typeface="ＭＳ Ｐゴシック" pitchFamily="2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fr-CA"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Click to edit Master subtitle style</a:t>
            </a:r>
            <a:endParaRPr lang="en-CA"/>
          </a:p>
        </p:txBody>
      </p:sp>
      <p:sp>
        <p:nvSpPr>
          <p:cNvPr id="4" name="Date Placeholder 3"/>
          <p:cNvSpPr>
            <a:spLocks noGrp="1"/>
          </p:cNvSpPr>
          <p:nvPr>
            <p:ph type="dt" sz="half" idx="10"/>
          </p:nvPr>
        </p:nvSpPr>
        <p:spPr/>
        <p:txBody>
          <a:bodyPr/>
          <a:lstStyle/>
          <a:p>
            <a:fld id="{2A21DD25-9A3C-8143-9BC3-E7AF9A96CD65}" type="datetimeFigureOut">
              <a:rPr lang="en-US" smtClean="0"/>
              <a:pPr/>
              <a:t>12/11/16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4" name="Date Placeholder 3"/>
          <p:cNvSpPr>
            <a:spLocks noGrp="1"/>
          </p:cNvSpPr>
          <p:nvPr>
            <p:ph type="dt" sz="half" idx="10"/>
          </p:nvPr>
        </p:nvSpPr>
        <p:spPr/>
        <p:txBody>
          <a:bodyPr/>
          <a:lstStyle/>
          <a:p>
            <a:fld id="{2A21DD25-9A3C-8143-9BC3-E7AF9A96CD65}" type="datetimeFigureOut">
              <a:rPr lang="en-US" smtClean="0"/>
              <a:pPr/>
              <a:t>12/11/16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fr-CA" smtClean="0"/>
              <a:t>Click to edit Master title style</a:t>
            </a:r>
            <a:endParaRPr lang="en-CA"/>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4" name="Date Placeholder 3"/>
          <p:cNvSpPr>
            <a:spLocks noGrp="1"/>
          </p:cNvSpPr>
          <p:nvPr>
            <p:ph type="dt" sz="half" idx="10"/>
          </p:nvPr>
        </p:nvSpPr>
        <p:spPr/>
        <p:txBody>
          <a:bodyPr/>
          <a:lstStyle/>
          <a:p>
            <a:fld id="{2A21DD25-9A3C-8143-9BC3-E7AF9A96CD65}" type="datetimeFigureOut">
              <a:rPr lang="en-US" smtClean="0"/>
              <a:pPr/>
              <a:t>12/11/16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8"/>
            <a:ext cx="8229600" cy="1143000"/>
          </a:xfrm>
        </p:spPr>
        <p:txBody>
          <a:bodyPr/>
          <a:lstStyle/>
          <a:p>
            <a:r>
              <a:rPr lang="fr-CA" smtClean="0"/>
              <a:t>Click to edit Master title style</a:t>
            </a:r>
            <a:endParaRPr lang="en-CA"/>
          </a:p>
        </p:txBody>
      </p:sp>
      <p:sp>
        <p:nvSpPr>
          <p:cNvPr id="3" name="Content Placeholder 2"/>
          <p:cNvSpPr>
            <a:spLocks noGrp="1"/>
          </p:cNvSpPr>
          <p:nvPr>
            <p:ph idx="1"/>
          </p:nvPr>
        </p:nvSpPr>
        <p:spPr>
          <a:xfrm>
            <a:off x="457200" y="1350932"/>
            <a:ext cx="8229600" cy="4880916"/>
          </a:xfrm>
        </p:spPr>
        <p:txBody>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en-CA" dirty="0"/>
          </a:p>
        </p:txBody>
      </p:sp>
      <p:sp>
        <p:nvSpPr>
          <p:cNvPr id="4" name="Date Placeholder 3"/>
          <p:cNvSpPr>
            <a:spLocks noGrp="1"/>
          </p:cNvSpPr>
          <p:nvPr>
            <p:ph type="dt" sz="half" idx="10"/>
          </p:nvPr>
        </p:nvSpPr>
        <p:spPr/>
        <p:txBody>
          <a:bodyPr/>
          <a:lstStyle/>
          <a:p>
            <a:fld id="{2A21DD25-9A3C-8143-9BC3-E7AF9A96CD65}" type="datetimeFigureOut">
              <a:rPr lang="en-US" smtClean="0"/>
              <a:pPr/>
              <a:t>12/11/16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fr-CA"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Click to edit Master text styles</a:t>
            </a:r>
          </a:p>
        </p:txBody>
      </p:sp>
      <p:sp>
        <p:nvSpPr>
          <p:cNvPr id="4" name="Date Placeholder 3"/>
          <p:cNvSpPr>
            <a:spLocks noGrp="1"/>
          </p:cNvSpPr>
          <p:nvPr>
            <p:ph type="dt" sz="half" idx="10"/>
          </p:nvPr>
        </p:nvSpPr>
        <p:spPr/>
        <p:txBody>
          <a:bodyPr/>
          <a:lstStyle/>
          <a:p>
            <a:fld id="{2A21DD25-9A3C-8143-9BC3-E7AF9A96CD65}" type="datetimeFigureOut">
              <a:rPr lang="en-US" smtClean="0"/>
              <a:pPr/>
              <a:t>12/11/16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CA"/>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5" name="Date Placeholder 4"/>
          <p:cNvSpPr>
            <a:spLocks noGrp="1"/>
          </p:cNvSpPr>
          <p:nvPr>
            <p:ph type="dt" sz="half" idx="10"/>
          </p:nvPr>
        </p:nvSpPr>
        <p:spPr/>
        <p:txBody>
          <a:bodyPr/>
          <a:lstStyle/>
          <a:p>
            <a:fld id="{2A21DD25-9A3C-8143-9BC3-E7AF9A96CD65}" type="datetimeFigureOut">
              <a:rPr lang="en-US" smtClean="0"/>
              <a:pPr/>
              <a:t>12/11/16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7" name="Date Placeholder 6"/>
          <p:cNvSpPr>
            <a:spLocks noGrp="1"/>
          </p:cNvSpPr>
          <p:nvPr>
            <p:ph type="dt" sz="half" idx="10"/>
          </p:nvPr>
        </p:nvSpPr>
        <p:spPr/>
        <p:txBody>
          <a:bodyPr/>
          <a:lstStyle/>
          <a:p>
            <a:fld id="{2A21DD25-9A3C-8143-9BC3-E7AF9A96CD65}" type="datetimeFigureOut">
              <a:rPr lang="en-US" smtClean="0"/>
              <a:pPr/>
              <a:t>12/11/16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CA"/>
          </a:p>
        </p:txBody>
      </p:sp>
      <p:sp>
        <p:nvSpPr>
          <p:cNvPr id="3" name="Date Placeholder 2"/>
          <p:cNvSpPr>
            <a:spLocks noGrp="1"/>
          </p:cNvSpPr>
          <p:nvPr>
            <p:ph type="dt" sz="half" idx="10"/>
          </p:nvPr>
        </p:nvSpPr>
        <p:spPr/>
        <p:txBody>
          <a:bodyPr/>
          <a:lstStyle/>
          <a:p>
            <a:fld id="{2A21DD25-9A3C-8143-9BC3-E7AF9A96CD65}" type="datetimeFigureOut">
              <a:rPr lang="en-US" smtClean="0"/>
              <a:pPr/>
              <a:t>12/11/16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1DD25-9A3C-8143-9BC3-E7AF9A96CD65}" type="datetimeFigureOut">
              <a:rPr lang="en-US" smtClean="0"/>
              <a:pPr/>
              <a:t>12/11/16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fr-CA" smtClean="0"/>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CA"/>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2A21DD25-9A3C-8143-9BC3-E7AF9A96CD65}" type="datetimeFigureOut">
              <a:rPr lang="en-US" smtClean="0"/>
              <a:pPr/>
              <a:t>12/11/16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2A21DD25-9A3C-8143-9BC3-E7AF9A96CD65}" type="datetimeFigureOut">
              <a:rPr lang="en-US" smtClean="0"/>
              <a:pPr/>
              <a:t>12/11/16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7AF0F54-3F64-0343-A34E-C01AD2B59C2C}"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en-CA"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en-CA"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1DD25-9A3C-8143-9BC3-E7AF9A96CD65}" type="datetimeFigureOut">
              <a:rPr lang="en-US" smtClean="0"/>
              <a:pPr/>
              <a:t>12/11/16</a:t>
            </a:fld>
            <a:endParaRPr lang="en-CA"/>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F0F54-3F64-0343-A34E-C01AD2B59C2C}"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8.emf"/><Relationship Id="rId5" Type="http://schemas.openxmlformats.org/officeDocument/2006/relationships/oleObject" Target="../embeddings/oleObject9.bin"/><Relationship Id="rId6" Type="http://schemas.openxmlformats.org/officeDocument/2006/relationships/image" Target="../media/image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17.bin"/><Relationship Id="rId4" Type="http://schemas.openxmlformats.org/officeDocument/2006/relationships/image" Target="../media/image147.emf"/><Relationship Id="rId5" Type="http://schemas.openxmlformats.org/officeDocument/2006/relationships/oleObject" Target="../embeddings/oleObject118.bin"/><Relationship Id="rId6" Type="http://schemas.openxmlformats.org/officeDocument/2006/relationships/image" Target="../media/image148.emf"/><Relationship Id="rId7" Type="http://schemas.openxmlformats.org/officeDocument/2006/relationships/oleObject" Target="../embeddings/oleObject119.bin"/><Relationship Id="rId8" Type="http://schemas.openxmlformats.org/officeDocument/2006/relationships/image" Target="../media/image149.emf"/><Relationship Id="rId1" Type="http://schemas.openxmlformats.org/officeDocument/2006/relationships/vmlDrawing" Target="../drawings/vmlDrawing63.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20.bin"/><Relationship Id="rId4" Type="http://schemas.openxmlformats.org/officeDocument/2006/relationships/image" Target="../media/image150.emf"/><Relationship Id="rId5" Type="http://schemas.openxmlformats.org/officeDocument/2006/relationships/oleObject" Target="../embeddings/oleObject121.bin"/><Relationship Id="rId6" Type="http://schemas.openxmlformats.org/officeDocument/2006/relationships/image" Target="../media/image151.emf"/><Relationship Id="rId1" Type="http://schemas.openxmlformats.org/officeDocument/2006/relationships/vmlDrawing" Target="../drawings/vmlDrawing64.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22.bin"/><Relationship Id="rId4" Type="http://schemas.openxmlformats.org/officeDocument/2006/relationships/image" Target="../media/image152.emf"/><Relationship Id="rId5" Type="http://schemas.openxmlformats.org/officeDocument/2006/relationships/oleObject" Target="../embeddings/oleObject123.bin"/><Relationship Id="rId6" Type="http://schemas.openxmlformats.org/officeDocument/2006/relationships/image" Target="../media/image153.emf"/><Relationship Id="rId7" Type="http://schemas.openxmlformats.org/officeDocument/2006/relationships/oleObject" Target="../embeddings/oleObject124.bin"/><Relationship Id="rId8" Type="http://schemas.openxmlformats.org/officeDocument/2006/relationships/image" Target="../media/image154.emf"/><Relationship Id="rId1" Type="http://schemas.openxmlformats.org/officeDocument/2006/relationships/vmlDrawing" Target="../drawings/vmlDrawing65.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25.bin"/><Relationship Id="rId4" Type="http://schemas.openxmlformats.org/officeDocument/2006/relationships/image" Target="../media/image155.emf"/><Relationship Id="rId1" Type="http://schemas.openxmlformats.org/officeDocument/2006/relationships/vmlDrawing" Target="../drawings/vmlDrawing66.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26.bin"/><Relationship Id="rId4" Type="http://schemas.openxmlformats.org/officeDocument/2006/relationships/image" Target="../media/image156.emf"/><Relationship Id="rId5" Type="http://schemas.openxmlformats.org/officeDocument/2006/relationships/oleObject" Target="../embeddings/oleObject127.bin"/><Relationship Id="rId6" Type="http://schemas.openxmlformats.org/officeDocument/2006/relationships/image" Target="../media/image157.emf"/><Relationship Id="rId7" Type="http://schemas.openxmlformats.org/officeDocument/2006/relationships/oleObject" Target="../embeddings/oleObject128.bin"/><Relationship Id="rId8" Type="http://schemas.openxmlformats.org/officeDocument/2006/relationships/image" Target="../media/image158.emf"/><Relationship Id="rId1" Type="http://schemas.openxmlformats.org/officeDocument/2006/relationships/vmlDrawing" Target="../drawings/vmlDrawing67.vml"/><Relationship Id="rId2"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29.bin"/><Relationship Id="rId4" Type="http://schemas.openxmlformats.org/officeDocument/2006/relationships/image" Target="../media/image159.emf"/><Relationship Id="rId5" Type="http://schemas.openxmlformats.org/officeDocument/2006/relationships/oleObject" Target="../embeddings/oleObject130.bin"/><Relationship Id="rId6" Type="http://schemas.openxmlformats.org/officeDocument/2006/relationships/image" Target="../media/image160.emf"/><Relationship Id="rId7" Type="http://schemas.openxmlformats.org/officeDocument/2006/relationships/oleObject" Target="../embeddings/oleObject131.bin"/><Relationship Id="rId8" Type="http://schemas.openxmlformats.org/officeDocument/2006/relationships/image" Target="../media/image161.emf"/><Relationship Id="rId1" Type="http://schemas.openxmlformats.org/officeDocument/2006/relationships/vmlDrawing" Target="../drawings/vmlDrawing68.v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1" Type="http://schemas.openxmlformats.org/officeDocument/2006/relationships/oleObject" Target="../embeddings/oleObject136.bin"/><Relationship Id="rId12" Type="http://schemas.openxmlformats.org/officeDocument/2006/relationships/image" Target="../media/image166.emf"/><Relationship Id="rId1" Type="http://schemas.openxmlformats.org/officeDocument/2006/relationships/vmlDrawing" Target="../drawings/vmlDrawing69.vml"/><Relationship Id="rId2" Type="http://schemas.openxmlformats.org/officeDocument/2006/relationships/slideLayout" Target="../slideLayouts/slideLayout2.xml"/><Relationship Id="rId3" Type="http://schemas.openxmlformats.org/officeDocument/2006/relationships/oleObject" Target="../embeddings/oleObject132.bin"/><Relationship Id="rId4" Type="http://schemas.openxmlformats.org/officeDocument/2006/relationships/image" Target="../media/image162.emf"/><Relationship Id="rId5" Type="http://schemas.openxmlformats.org/officeDocument/2006/relationships/oleObject" Target="../embeddings/oleObject133.bin"/><Relationship Id="rId6" Type="http://schemas.openxmlformats.org/officeDocument/2006/relationships/image" Target="../media/image163.emf"/><Relationship Id="rId7" Type="http://schemas.openxmlformats.org/officeDocument/2006/relationships/oleObject" Target="../embeddings/oleObject134.bin"/><Relationship Id="rId8" Type="http://schemas.openxmlformats.org/officeDocument/2006/relationships/image" Target="../media/image164.emf"/><Relationship Id="rId9" Type="http://schemas.openxmlformats.org/officeDocument/2006/relationships/oleObject" Target="../embeddings/oleObject135.bin"/><Relationship Id="rId10" Type="http://schemas.openxmlformats.org/officeDocument/2006/relationships/image" Target="../media/image165.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37.bin"/><Relationship Id="rId4" Type="http://schemas.openxmlformats.org/officeDocument/2006/relationships/image" Target="../media/image167.emf"/><Relationship Id="rId5" Type="http://schemas.openxmlformats.org/officeDocument/2006/relationships/oleObject" Target="../embeddings/oleObject138.bin"/><Relationship Id="rId6" Type="http://schemas.openxmlformats.org/officeDocument/2006/relationships/image" Target="../media/image168.emf"/><Relationship Id="rId1" Type="http://schemas.openxmlformats.org/officeDocument/2006/relationships/vmlDrawing" Target="../drawings/vmlDrawing70.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0.emf"/><Relationship Id="rId5" Type="http://schemas.openxmlformats.org/officeDocument/2006/relationships/oleObject" Target="../embeddings/oleObject11.bin"/><Relationship Id="rId6" Type="http://schemas.openxmlformats.org/officeDocument/2006/relationships/image" Target="../media/image11.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39.bin"/><Relationship Id="rId4" Type="http://schemas.openxmlformats.org/officeDocument/2006/relationships/image" Target="../media/image169.emf"/><Relationship Id="rId5" Type="http://schemas.openxmlformats.org/officeDocument/2006/relationships/oleObject" Target="../embeddings/oleObject140.bin"/><Relationship Id="rId6" Type="http://schemas.openxmlformats.org/officeDocument/2006/relationships/image" Target="../media/image170.emf"/><Relationship Id="rId1" Type="http://schemas.openxmlformats.org/officeDocument/2006/relationships/vmlDrawing" Target="../drawings/vmlDrawing71.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41.bin"/><Relationship Id="rId4" Type="http://schemas.openxmlformats.org/officeDocument/2006/relationships/image" Target="../media/image171.emf"/><Relationship Id="rId5" Type="http://schemas.openxmlformats.org/officeDocument/2006/relationships/oleObject" Target="../embeddings/oleObject142.bin"/><Relationship Id="rId6" Type="http://schemas.openxmlformats.org/officeDocument/2006/relationships/image" Target="../media/image172.emf"/><Relationship Id="rId7" Type="http://schemas.openxmlformats.org/officeDocument/2006/relationships/oleObject" Target="../embeddings/oleObject143.bin"/><Relationship Id="rId8" Type="http://schemas.openxmlformats.org/officeDocument/2006/relationships/image" Target="../media/image173.emf"/><Relationship Id="rId1" Type="http://schemas.openxmlformats.org/officeDocument/2006/relationships/vmlDrawing" Target="../drawings/vmlDrawing72.vml"/><Relationship Id="rId2"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44.bin"/><Relationship Id="rId4" Type="http://schemas.openxmlformats.org/officeDocument/2006/relationships/image" Target="../media/image174.emf"/><Relationship Id="rId5" Type="http://schemas.openxmlformats.org/officeDocument/2006/relationships/oleObject" Target="../embeddings/oleObject145.bin"/><Relationship Id="rId6" Type="http://schemas.openxmlformats.org/officeDocument/2006/relationships/image" Target="../media/image175.emf"/><Relationship Id="rId7" Type="http://schemas.openxmlformats.org/officeDocument/2006/relationships/oleObject" Target="../embeddings/oleObject146.bin"/><Relationship Id="rId8" Type="http://schemas.openxmlformats.org/officeDocument/2006/relationships/image" Target="../media/image176.emf"/><Relationship Id="rId1" Type="http://schemas.openxmlformats.org/officeDocument/2006/relationships/vmlDrawing" Target="../drawings/vmlDrawing73.v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47.bin"/><Relationship Id="rId4" Type="http://schemas.openxmlformats.org/officeDocument/2006/relationships/image" Target="../media/image177.emf"/><Relationship Id="rId5" Type="http://schemas.openxmlformats.org/officeDocument/2006/relationships/oleObject" Target="../embeddings/oleObject148.bin"/><Relationship Id="rId6" Type="http://schemas.openxmlformats.org/officeDocument/2006/relationships/image" Target="../media/image178.emf"/><Relationship Id="rId1" Type="http://schemas.openxmlformats.org/officeDocument/2006/relationships/vmlDrawing" Target="../drawings/vmlDrawing74.vml"/><Relationship Id="rId2"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49.bin"/><Relationship Id="rId4" Type="http://schemas.openxmlformats.org/officeDocument/2006/relationships/image" Target="../media/image179.emf"/><Relationship Id="rId1" Type="http://schemas.openxmlformats.org/officeDocument/2006/relationships/vmlDrawing" Target="../drawings/vmlDrawing75.v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50.bin"/><Relationship Id="rId4" Type="http://schemas.openxmlformats.org/officeDocument/2006/relationships/image" Target="../media/image180.emf"/><Relationship Id="rId5" Type="http://schemas.openxmlformats.org/officeDocument/2006/relationships/oleObject" Target="../embeddings/oleObject151.bin"/><Relationship Id="rId6" Type="http://schemas.openxmlformats.org/officeDocument/2006/relationships/image" Target="../media/image181.emf"/><Relationship Id="rId7" Type="http://schemas.openxmlformats.org/officeDocument/2006/relationships/oleObject" Target="../embeddings/oleObject152.bin"/><Relationship Id="rId8" Type="http://schemas.openxmlformats.org/officeDocument/2006/relationships/image" Target="../media/image182.emf"/><Relationship Id="rId1" Type="http://schemas.openxmlformats.org/officeDocument/2006/relationships/vmlDrawing" Target="../drawings/vmlDrawing76.vml"/><Relationship Id="rId2"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53.bin"/><Relationship Id="rId4" Type="http://schemas.openxmlformats.org/officeDocument/2006/relationships/image" Target="../media/image183.emf"/><Relationship Id="rId5" Type="http://schemas.openxmlformats.org/officeDocument/2006/relationships/oleObject" Target="../embeddings/oleObject154.bin"/><Relationship Id="rId6" Type="http://schemas.openxmlformats.org/officeDocument/2006/relationships/image" Target="../media/image184.emf"/><Relationship Id="rId7" Type="http://schemas.openxmlformats.org/officeDocument/2006/relationships/oleObject" Target="../embeddings/oleObject155.bin"/><Relationship Id="rId8" Type="http://schemas.openxmlformats.org/officeDocument/2006/relationships/image" Target="../media/image185.emf"/><Relationship Id="rId9" Type="http://schemas.openxmlformats.org/officeDocument/2006/relationships/oleObject" Target="../embeddings/oleObject156.bin"/><Relationship Id="rId10" Type="http://schemas.openxmlformats.org/officeDocument/2006/relationships/image" Target="../media/image186.emf"/><Relationship Id="rId1" Type="http://schemas.openxmlformats.org/officeDocument/2006/relationships/vmlDrawing" Target="../drawings/vmlDrawing77.vml"/><Relationship Id="rId2"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57.bin"/><Relationship Id="rId4" Type="http://schemas.openxmlformats.org/officeDocument/2006/relationships/image" Target="../media/image187.emf"/><Relationship Id="rId5" Type="http://schemas.openxmlformats.org/officeDocument/2006/relationships/oleObject" Target="../embeddings/oleObject158.bin"/><Relationship Id="rId6" Type="http://schemas.openxmlformats.org/officeDocument/2006/relationships/image" Target="../media/image188.emf"/><Relationship Id="rId1" Type="http://schemas.openxmlformats.org/officeDocument/2006/relationships/vmlDrawing" Target="../drawings/vmlDrawing78.vml"/><Relationship Id="rId2"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1" Type="http://schemas.openxmlformats.org/officeDocument/2006/relationships/oleObject" Target="../embeddings/oleObject163.bin"/><Relationship Id="rId12" Type="http://schemas.openxmlformats.org/officeDocument/2006/relationships/image" Target="../media/image193.emf"/><Relationship Id="rId13" Type="http://schemas.openxmlformats.org/officeDocument/2006/relationships/oleObject" Target="../embeddings/oleObject164.bin"/><Relationship Id="rId14" Type="http://schemas.openxmlformats.org/officeDocument/2006/relationships/image" Target="../media/image194.emf"/><Relationship Id="rId15" Type="http://schemas.openxmlformats.org/officeDocument/2006/relationships/oleObject" Target="../embeddings/oleObject165.bin"/><Relationship Id="rId16" Type="http://schemas.openxmlformats.org/officeDocument/2006/relationships/image" Target="../media/image195.emf"/><Relationship Id="rId1" Type="http://schemas.openxmlformats.org/officeDocument/2006/relationships/vmlDrawing" Target="../drawings/vmlDrawing79.vml"/><Relationship Id="rId2" Type="http://schemas.openxmlformats.org/officeDocument/2006/relationships/slideLayout" Target="../slideLayouts/slideLayout2.xml"/><Relationship Id="rId3" Type="http://schemas.openxmlformats.org/officeDocument/2006/relationships/oleObject" Target="../embeddings/oleObject159.bin"/><Relationship Id="rId4" Type="http://schemas.openxmlformats.org/officeDocument/2006/relationships/image" Target="../media/image189.emf"/><Relationship Id="rId5" Type="http://schemas.openxmlformats.org/officeDocument/2006/relationships/oleObject" Target="../embeddings/oleObject160.bin"/><Relationship Id="rId6" Type="http://schemas.openxmlformats.org/officeDocument/2006/relationships/image" Target="../media/image190.emf"/><Relationship Id="rId7" Type="http://schemas.openxmlformats.org/officeDocument/2006/relationships/oleObject" Target="../embeddings/oleObject161.bin"/><Relationship Id="rId8" Type="http://schemas.openxmlformats.org/officeDocument/2006/relationships/image" Target="../media/image191.emf"/><Relationship Id="rId9" Type="http://schemas.openxmlformats.org/officeDocument/2006/relationships/oleObject" Target="../embeddings/oleObject162.bin"/><Relationship Id="rId10" Type="http://schemas.openxmlformats.org/officeDocument/2006/relationships/image" Target="../media/image192.e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66.bin"/><Relationship Id="rId4" Type="http://schemas.openxmlformats.org/officeDocument/2006/relationships/image" Target="../media/image196.emf"/><Relationship Id="rId1" Type="http://schemas.openxmlformats.org/officeDocument/2006/relationships/vmlDrawing" Target="../drawings/vmlDrawing80.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2.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67.bin"/><Relationship Id="rId4" Type="http://schemas.openxmlformats.org/officeDocument/2006/relationships/image" Target="../media/image197.emf"/><Relationship Id="rId1" Type="http://schemas.openxmlformats.org/officeDocument/2006/relationships/vmlDrawing" Target="../drawings/vmlDrawing81.vml"/><Relationship Id="rId2"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9.emf"/><Relationship Id="rId4" Type="http://schemas.openxmlformats.org/officeDocument/2006/relationships/oleObject" Target="../embeddings/oleObject168.bin"/><Relationship Id="rId5" Type="http://schemas.openxmlformats.org/officeDocument/2006/relationships/image" Target="../media/image198.emf"/><Relationship Id="rId1" Type="http://schemas.openxmlformats.org/officeDocument/2006/relationships/vmlDrawing" Target="../drawings/vmlDrawing82.vml"/><Relationship Id="rId2"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1" Type="http://schemas.openxmlformats.org/officeDocument/2006/relationships/oleObject" Target="../embeddings/oleObject173.bin"/><Relationship Id="rId12" Type="http://schemas.openxmlformats.org/officeDocument/2006/relationships/image" Target="../media/image204.emf"/><Relationship Id="rId1" Type="http://schemas.openxmlformats.org/officeDocument/2006/relationships/vmlDrawing" Target="../drawings/vmlDrawing83.vml"/><Relationship Id="rId2" Type="http://schemas.openxmlformats.org/officeDocument/2006/relationships/slideLayout" Target="../slideLayouts/slideLayout2.xml"/><Relationship Id="rId3" Type="http://schemas.openxmlformats.org/officeDocument/2006/relationships/oleObject" Target="../embeddings/oleObject169.bin"/><Relationship Id="rId4" Type="http://schemas.openxmlformats.org/officeDocument/2006/relationships/image" Target="../media/image200.emf"/><Relationship Id="rId5" Type="http://schemas.openxmlformats.org/officeDocument/2006/relationships/oleObject" Target="../embeddings/oleObject170.bin"/><Relationship Id="rId6" Type="http://schemas.openxmlformats.org/officeDocument/2006/relationships/image" Target="../media/image201.emf"/><Relationship Id="rId7" Type="http://schemas.openxmlformats.org/officeDocument/2006/relationships/oleObject" Target="../embeddings/oleObject171.bin"/><Relationship Id="rId8" Type="http://schemas.openxmlformats.org/officeDocument/2006/relationships/image" Target="../media/image202.emf"/><Relationship Id="rId9" Type="http://schemas.openxmlformats.org/officeDocument/2006/relationships/oleObject" Target="../embeddings/oleObject172.bin"/><Relationship Id="rId10" Type="http://schemas.openxmlformats.org/officeDocument/2006/relationships/image" Target="../media/image203.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74.bin"/><Relationship Id="rId4" Type="http://schemas.openxmlformats.org/officeDocument/2006/relationships/image" Target="../media/image205.emf"/><Relationship Id="rId5" Type="http://schemas.openxmlformats.org/officeDocument/2006/relationships/oleObject" Target="../embeddings/oleObject175.bin"/><Relationship Id="rId6" Type="http://schemas.openxmlformats.org/officeDocument/2006/relationships/image" Target="../media/image206.emf"/><Relationship Id="rId7" Type="http://schemas.openxmlformats.org/officeDocument/2006/relationships/oleObject" Target="../embeddings/oleObject176.bin"/><Relationship Id="rId8" Type="http://schemas.openxmlformats.org/officeDocument/2006/relationships/image" Target="../media/image207.emf"/><Relationship Id="rId1" Type="http://schemas.openxmlformats.org/officeDocument/2006/relationships/vmlDrawing" Target="../drawings/vmlDrawing84.vml"/><Relationship Id="rId2"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77.bin"/><Relationship Id="rId4" Type="http://schemas.openxmlformats.org/officeDocument/2006/relationships/image" Target="../media/image208.emf"/><Relationship Id="rId1" Type="http://schemas.openxmlformats.org/officeDocument/2006/relationships/vmlDrawing" Target="../drawings/vmlDrawing85.vml"/><Relationship Id="rId2"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78.bin"/><Relationship Id="rId4" Type="http://schemas.openxmlformats.org/officeDocument/2006/relationships/image" Target="../media/image209.emf"/><Relationship Id="rId1" Type="http://schemas.openxmlformats.org/officeDocument/2006/relationships/vmlDrawing" Target="../drawings/vmlDrawing86.vml"/><Relationship Id="rId2"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79.bin"/><Relationship Id="rId4" Type="http://schemas.openxmlformats.org/officeDocument/2006/relationships/image" Target="../media/image210.emf"/><Relationship Id="rId5" Type="http://schemas.openxmlformats.org/officeDocument/2006/relationships/oleObject" Target="../embeddings/oleObject180.bin"/><Relationship Id="rId6" Type="http://schemas.openxmlformats.org/officeDocument/2006/relationships/image" Target="../media/image211.emf"/><Relationship Id="rId1" Type="http://schemas.openxmlformats.org/officeDocument/2006/relationships/vmlDrawing" Target="../drawings/vmlDrawing87.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3.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81.bin"/><Relationship Id="rId4" Type="http://schemas.openxmlformats.org/officeDocument/2006/relationships/image" Target="../media/image212.emf"/><Relationship Id="rId5" Type="http://schemas.openxmlformats.org/officeDocument/2006/relationships/oleObject" Target="../embeddings/oleObject182.bin"/><Relationship Id="rId6" Type="http://schemas.openxmlformats.org/officeDocument/2006/relationships/image" Target="../media/image213.emf"/><Relationship Id="rId1" Type="http://schemas.openxmlformats.org/officeDocument/2006/relationships/vmlDrawing" Target="../drawings/vmlDrawing88.vml"/><Relationship Id="rId2"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png"/></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83.bin"/><Relationship Id="rId4" Type="http://schemas.openxmlformats.org/officeDocument/2006/relationships/image" Target="../media/image215.emf"/><Relationship Id="rId5" Type="http://schemas.openxmlformats.org/officeDocument/2006/relationships/oleObject" Target="../embeddings/oleObject184.bin"/><Relationship Id="rId6" Type="http://schemas.openxmlformats.org/officeDocument/2006/relationships/image" Target="../media/image216.emf"/><Relationship Id="rId1" Type="http://schemas.openxmlformats.org/officeDocument/2006/relationships/vmlDrawing" Target="../drawings/vmlDrawing89.vml"/><Relationship Id="rId2"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85.bin"/><Relationship Id="rId4" Type="http://schemas.openxmlformats.org/officeDocument/2006/relationships/image" Target="../media/image217.emf"/><Relationship Id="rId5" Type="http://schemas.openxmlformats.org/officeDocument/2006/relationships/oleObject" Target="../embeddings/oleObject186.bin"/><Relationship Id="rId6" Type="http://schemas.openxmlformats.org/officeDocument/2006/relationships/image" Target="../media/image218.emf"/><Relationship Id="rId1" Type="http://schemas.openxmlformats.org/officeDocument/2006/relationships/vmlDrawing" Target="../drawings/vmlDrawing90.vml"/><Relationship Id="rId2"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5.xml.rels><?xml version="1.0" encoding="UTF-8" standalone="yes"?>
<Relationships xmlns="http://schemas.openxmlformats.org/package/2006/relationships"><Relationship Id="rId11" Type="http://schemas.openxmlformats.org/officeDocument/2006/relationships/oleObject" Target="../embeddings/oleObject191.bin"/><Relationship Id="rId12" Type="http://schemas.openxmlformats.org/officeDocument/2006/relationships/image" Target="../media/image223.emf"/><Relationship Id="rId1" Type="http://schemas.openxmlformats.org/officeDocument/2006/relationships/vmlDrawing" Target="../drawings/vmlDrawing91.vml"/><Relationship Id="rId2" Type="http://schemas.openxmlformats.org/officeDocument/2006/relationships/slideLayout" Target="../slideLayouts/slideLayout2.xml"/><Relationship Id="rId3" Type="http://schemas.openxmlformats.org/officeDocument/2006/relationships/oleObject" Target="../embeddings/oleObject187.bin"/><Relationship Id="rId4" Type="http://schemas.openxmlformats.org/officeDocument/2006/relationships/image" Target="../media/image219.emf"/><Relationship Id="rId5" Type="http://schemas.openxmlformats.org/officeDocument/2006/relationships/oleObject" Target="../embeddings/oleObject188.bin"/><Relationship Id="rId6" Type="http://schemas.openxmlformats.org/officeDocument/2006/relationships/image" Target="../media/image220.emf"/><Relationship Id="rId7" Type="http://schemas.openxmlformats.org/officeDocument/2006/relationships/oleObject" Target="../embeddings/oleObject189.bin"/><Relationship Id="rId8" Type="http://schemas.openxmlformats.org/officeDocument/2006/relationships/image" Target="../media/image221.emf"/><Relationship Id="rId9" Type="http://schemas.openxmlformats.org/officeDocument/2006/relationships/oleObject" Target="../embeddings/oleObject190.bin"/><Relationship Id="rId10" Type="http://schemas.openxmlformats.org/officeDocument/2006/relationships/image" Target="../media/image222.emf"/></Relationships>
</file>

<file path=ppt/slides/_rels/slide136.xml.rels><?xml version="1.0" encoding="UTF-8" standalone="yes"?>
<Relationships xmlns="http://schemas.openxmlformats.org/package/2006/relationships"><Relationship Id="rId11" Type="http://schemas.openxmlformats.org/officeDocument/2006/relationships/oleObject" Target="../embeddings/oleObject196.bin"/><Relationship Id="rId12" Type="http://schemas.openxmlformats.org/officeDocument/2006/relationships/image" Target="../media/image228.emf"/><Relationship Id="rId1" Type="http://schemas.openxmlformats.org/officeDocument/2006/relationships/vmlDrawing" Target="../drawings/vmlDrawing92.vml"/><Relationship Id="rId2" Type="http://schemas.openxmlformats.org/officeDocument/2006/relationships/slideLayout" Target="../slideLayouts/slideLayout2.xml"/><Relationship Id="rId3" Type="http://schemas.openxmlformats.org/officeDocument/2006/relationships/oleObject" Target="../embeddings/oleObject192.bin"/><Relationship Id="rId4" Type="http://schemas.openxmlformats.org/officeDocument/2006/relationships/image" Target="../media/image224.emf"/><Relationship Id="rId5" Type="http://schemas.openxmlformats.org/officeDocument/2006/relationships/oleObject" Target="../embeddings/oleObject193.bin"/><Relationship Id="rId6" Type="http://schemas.openxmlformats.org/officeDocument/2006/relationships/image" Target="../media/image225.emf"/><Relationship Id="rId7" Type="http://schemas.openxmlformats.org/officeDocument/2006/relationships/oleObject" Target="../embeddings/oleObject194.bin"/><Relationship Id="rId8" Type="http://schemas.openxmlformats.org/officeDocument/2006/relationships/image" Target="../media/image226.emf"/><Relationship Id="rId9" Type="http://schemas.openxmlformats.org/officeDocument/2006/relationships/oleObject" Target="../embeddings/oleObject195.bin"/><Relationship Id="rId10" Type="http://schemas.openxmlformats.org/officeDocument/2006/relationships/image" Target="../media/image227.e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97.bin"/><Relationship Id="rId4" Type="http://schemas.openxmlformats.org/officeDocument/2006/relationships/image" Target="../media/image229.emf"/><Relationship Id="rId5" Type="http://schemas.openxmlformats.org/officeDocument/2006/relationships/oleObject" Target="../embeddings/oleObject198.bin"/><Relationship Id="rId6" Type="http://schemas.openxmlformats.org/officeDocument/2006/relationships/image" Target="../media/image230.emf"/><Relationship Id="rId7" Type="http://schemas.openxmlformats.org/officeDocument/2006/relationships/oleObject" Target="../embeddings/oleObject199.bin"/><Relationship Id="rId8" Type="http://schemas.openxmlformats.org/officeDocument/2006/relationships/image" Target="../media/image231.emf"/><Relationship Id="rId9" Type="http://schemas.openxmlformats.org/officeDocument/2006/relationships/oleObject" Target="../embeddings/oleObject200.bin"/><Relationship Id="rId10" Type="http://schemas.openxmlformats.org/officeDocument/2006/relationships/image" Target="../media/image232.emf"/><Relationship Id="rId1" Type="http://schemas.openxmlformats.org/officeDocument/2006/relationships/vmlDrawing" Target="../drawings/vmlDrawing93.vml"/><Relationship Id="rId2"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oleObject" Target="../embeddings/oleObject14.bin"/><Relationship Id="rId5" Type="http://schemas.openxmlformats.org/officeDocument/2006/relationships/image" Target="../media/image1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oleObject" Target="../embeddings/oleObject15.bin"/><Relationship Id="rId5" Type="http://schemas.openxmlformats.org/officeDocument/2006/relationships/image" Target="../media/image16.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18.emf"/><Relationship Id="rId5" Type="http://schemas.openxmlformats.org/officeDocument/2006/relationships/oleObject" Target="../embeddings/oleObject17.bin"/><Relationship Id="rId6" Type="http://schemas.openxmlformats.org/officeDocument/2006/relationships/image" Target="../media/image19.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20.emf"/><Relationship Id="rId5" Type="http://schemas.openxmlformats.org/officeDocument/2006/relationships/oleObject" Target="../embeddings/oleObject19.bin"/><Relationship Id="rId6" Type="http://schemas.openxmlformats.org/officeDocument/2006/relationships/image" Target="../media/image2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22.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23.emf"/><Relationship Id="rId5" Type="http://schemas.openxmlformats.org/officeDocument/2006/relationships/oleObject" Target="../embeddings/oleObject22.bin"/><Relationship Id="rId6" Type="http://schemas.openxmlformats.org/officeDocument/2006/relationships/image" Target="../media/image24.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28.emf"/><Relationship Id="rId5" Type="http://schemas.openxmlformats.org/officeDocument/2006/relationships/oleObject" Target="../embeddings/oleObject24.bin"/><Relationship Id="rId6" Type="http://schemas.openxmlformats.org/officeDocument/2006/relationships/image" Target="../media/image29.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30.emf"/><Relationship Id="rId5" Type="http://schemas.openxmlformats.org/officeDocument/2006/relationships/oleObject" Target="../embeddings/oleObject26.bin"/><Relationship Id="rId6" Type="http://schemas.openxmlformats.org/officeDocument/2006/relationships/image" Target="../media/image31.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32.emf"/><Relationship Id="rId5" Type="http://schemas.openxmlformats.org/officeDocument/2006/relationships/oleObject" Target="../embeddings/oleObject28.bin"/><Relationship Id="rId6" Type="http://schemas.openxmlformats.org/officeDocument/2006/relationships/image" Target="../media/image33.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34.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35.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36.emf"/><Relationship Id="rId5" Type="http://schemas.openxmlformats.org/officeDocument/2006/relationships/oleObject" Target="../embeddings/oleObject32.bin"/><Relationship Id="rId6" Type="http://schemas.openxmlformats.org/officeDocument/2006/relationships/image" Target="../media/image37.emf"/><Relationship Id="rId7" Type="http://schemas.openxmlformats.org/officeDocument/2006/relationships/oleObject" Target="../embeddings/oleObject33.bin"/><Relationship Id="rId8" Type="http://schemas.openxmlformats.org/officeDocument/2006/relationships/image" Target="../media/image38.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40.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41.emf"/><Relationship Id="rId5" Type="http://schemas.openxmlformats.org/officeDocument/2006/relationships/oleObject" Target="../embeddings/oleObject36.bin"/><Relationship Id="rId6" Type="http://schemas.openxmlformats.org/officeDocument/2006/relationships/image" Target="../media/image42.emf"/><Relationship Id="rId7" Type="http://schemas.openxmlformats.org/officeDocument/2006/relationships/oleObject" Target="../embeddings/oleObject37.bin"/><Relationship Id="rId8" Type="http://schemas.openxmlformats.org/officeDocument/2006/relationships/image" Target="../media/image43.emf"/><Relationship Id="rId9" Type="http://schemas.openxmlformats.org/officeDocument/2006/relationships/oleObject" Target="../embeddings/oleObject38.bin"/><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44.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45.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46.emf"/><Relationship Id="rId5" Type="http://schemas.openxmlformats.org/officeDocument/2006/relationships/oleObject" Target="../embeddings/oleObject42.bin"/><Relationship Id="rId6" Type="http://schemas.openxmlformats.org/officeDocument/2006/relationships/image" Target="../media/image47.emf"/><Relationship Id="rId7" Type="http://schemas.openxmlformats.org/officeDocument/2006/relationships/oleObject" Target="../embeddings/oleObject43.bin"/><Relationship Id="rId8" Type="http://schemas.openxmlformats.org/officeDocument/2006/relationships/image" Target="../media/image48.emf"/><Relationship Id="rId9" Type="http://schemas.openxmlformats.org/officeDocument/2006/relationships/oleObject" Target="../embeddings/oleObject44.bin"/><Relationship Id="rId10" Type="http://schemas.openxmlformats.org/officeDocument/2006/relationships/image" Target="../media/image49.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50.emf"/><Relationship Id="rId5" Type="http://schemas.openxmlformats.org/officeDocument/2006/relationships/oleObject" Target="../embeddings/oleObject46.bin"/><Relationship Id="rId6" Type="http://schemas.openxmlformats.org/officeDocument/2006/relationships/image" Target="../media/image51.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7.bin"/><Relationship Id="rId4" Type="http://schemas.openxmlformats.org/officeDocument/2006/relationships/image" Target="../media/image52.emf"/><Relationship Id="rId5" Type="http://schemas.openxmlformats.org/officeDocument/2006/relationships/oleObject" Target="../embeddings/oleObject48.bin"/><Relationship Id="rId6" Type="http://schemas.openxmlformats.org/officeDocument/2006/relationships/image" Target="../media/image53.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54.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0.bin"/><Relationship Id="rId4" Type="http://schemas.openxmlformats.org/officeDocument/2006/relationships/image" Target="../media/image55.emf"/><Relationship Id="rId5" Type="http://schemas.openxmlformats.org/officeDocument/2006/relationships/oleObject" Target="../embeddings/oleObject51.bin"/><Relationship Id="rId6" Type="http://schemas.openxmlformats.org/officeDocument/2006/relationships/image" Target="../media/image56.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57.emf"/><Relationship Id="rId5" Type="http://schemas.openxmlformats.org/officeDocument/2006/relationships/oleObject" Target="../embeddings/oleObject53.bin"/><Relationship Id="rId6" Type="http://schemas.openxmlformats.org/officeDocument/2006/relationships/image" Target="../media/image58.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4.bin"/><Relationship Id="rId4" Type="http://schemas.openxmlformats.org/officeDocument/2006/relationships/image" Target="../media/image59.emf"/><Relationship Id="rId1" Type="http://schemas.openxmlformats.org/officeDocument/2006/relationships/vmlDrawing" Target="../drawings/vmlDrawing32.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60.emf"/><Relationship Id="rId5" Type="http://schemas.openxmlformats.org/officeDocument/2006/relationships/oleObject" Target="../embeddings/oleObject56.bin"/><Relationship Id="rId6" Type="http://schemas.openxmlformats.org/officeDocument/2006/relationships/image" Target="../media/image61.emf"/><Relationship Id="rId7" Type="http://schemas.openxmlformats.org/officeDocument/2006/relationships/oleObject" Target="../embeddings/oleObject57.bin"/><Relationship Id="rId8" Type="http://schemas.openxmlformats.org/officeDocument/2006/relationships/image" Target="../media/image62.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3.emf"/><Relationship Id="rId5" Type="http://schemas.openxmlformats.org/officeDocument/2006/relationships/oleObject" Target="../embeddings/oleObject4.bin"/><Relationship Id="rId6" Type="http://schemas.openxmlformats.org/officeDocument/2006/relationships/image" Target="../media/image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8.bin"/><Relationship Id="rId4" Type="http://schemas.openxmlformats.org/officeDocument/2006/relationships/image" Target="../media/image64.emf"/><Relationship Id="rId5" Type="http://schemas.openxmlformats.org/officeDocument/2006/relationships/image" Target="../media/image65.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9.bin"/><Relationship Id="rId4" Type="http://schemas.openxmlformats.org/officeDocument/2006/relationships/image" Target="../media/image66.emf"/><Relationship Id="rId5" Type="http://schemas.openxmlformats.org/officeDocument/2006/relationships/oleObject" Target="../embeddings/oleObject60.bin"/><Relationship Id="rId6" Type="http://schemas.openxmlformats.org/officeDocument/2006/relationships/image" Target="../media/image67.emf"/><Relationship Id="rId7" Type="http://schemas.openxmlformats.org/officeDocument/2006/relationships/image" Target="../media/image65.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1.bin"/><Relationship Id="rId4" Type="http://schemas.openxmlformats.org/officeDocument/2006/relationships/image" Target="../media/image68.emf"/><Relationship Id="rId5" Type="http://schemas.openxmlformats.org/officeDocument/2006/relationships/oleObject" Target="../embeddings/oleObject62.bin"/><Relationship Id="rId6" Type="http://schemas.openxmlformats.org/officeDocument/2006/relationships/image" Target="../media/image69.emf"/><Relationship Id="rId7" Type="http://schemas.openxmlformats.org/officeDocument/2006/relationships/oleObject" Target="../embeddings/oleObject63.bin"/><Relationship Id="rId8" Type="http://schemas.openxmlformats.org/officeDocument/2006/relationships/image" Target="../media/image70.emf"/><Relationship Id="rId9" Type="http://schemas.openxmlformats.org/officeDocument/2006/relationships/image" Target="../media/image65.emf"/><Relationship Id="rId1" Type="http://schemas.openxmlformats.org/officeDocument/2006/relationships/vmlDrawing" Target="../drawings/vmlDrawing36.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64.bin"/><Relationship Id="rId4" Type="http://schemas.openxmlformats.org/officeDocument/2006/relationships/image" Target="../media/image71.emf"/><Relationship Id="rId5" Type="http://schemas.openxmlformats.org/officeDocument/2006/relationships/oleObject" Target="../embeddings/oleObject65.bin"/><Relationship Id="rId6" Type="http://schemas.openxmlformats.org/officeDocument/2006/relationships/image" Target="../media/image72.emf"/><Relationship Id="rId7" Type="http://schemas.openxmlformats.org/officeDocument/2006/relationships/oleObject" Target="../embeddings/oleObject66.bin"/><Relationship Id="rId8" Type="http://schemas.openxmlformats.org/officeDocument/2006/relationships/image" Target="../media/image73.emf"/><Relationship Id="rId9" Type="http://schemas.openxmlformats.org/officeDocument/2006/relationships/image" Target="../media/image65.emf"/><Relationship Id="rId1" Type="http://schemas.openxmlformats.org/officeDocument/2006/relationships/vmlDrawing" Target="../drawings/vmlDrawing37.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 Id="rId3" Type="http://schemas.openxmlformats.org/officeDocument/2006/relationships/image" Target="../media/image6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9" Type="http://schemas.openxmlformats.org/officeDocument/2006/relationships/image" Target="../media/image77.emf"/><Relationship Id="rId20" Type="http://schemas.openxmlformats.org/officeDocument/2006/relationships/oleObject" Target="../embeddings/oleObject75.bin"/><Relationship Id="rId21" Type="http://schemas.openxmlformats.org/officeDocument/2006/relationships/image" Target="../media/image83.emf"/><Relationship Id="rId22" Type="http://schemas.openxmlformats.org/officeDocument/2006/relationships/oleObject" Target="../embeddings/oleObject76.bin"/><Relationship Id="rId23" Type="http://schemas.openxmlformats.org/officeDocument/2006/relationships/image" Target="../media/image84.emf"/><Relationship Id="rId24" Type="http://schemas.openxmlformats.org/officeDocument/2006/relationships/oleObject" Target="../embeddings/oleObject77.bin"/><Relationship Id="rId25" Type="http://schemas.openxmlformats.org/officeDocument/2006/relationships/image" Target="../media/image85.emf"/><Relationship Id="rId26" Type="http://schemas.openxmlformats.org/officeDocument/2006/relationships/oleObject" Target="../embeddings/oleObject78.bin"/><Relationship Id="rId27" Type="http://schemas.openxmlformats.org/officeDocument/2006/relationships/image" Target="../media/image86.emf"/><Relationship Id="rId28" Type="http://schemas.openxmlformats.org/officeDocument/2006/relationships/oleObject" Target="../embeddings/oleObject79.bin"/><Relationship Id="rId29" Type="http://schemas.openxmlformats.org/officeDocument/2006/relationships/image" Target="../media/image87.emf"/><Relationship Id="rId10" Type="http://schemas.openxmlformats.org/officeDocument/2006/relationships/oleObject" Target="../embeddings/oleObject70.bin"/><Relationship Id="rId11" Type="http://schemas.openxmlformats.org/officeDocument/2006/relationships/image" Target="../media/image78.wmf"/><Relationship Id="rId12" Type="http://schemas.openxmlformats.org/officeDocument/2006/relationships/oleObject" Target="../embeddings/oleObject71.bin"/><Relationship Id="rId13" Type="http://schemas.openxmlformats.org/officeDocument/2006/relationships/image" Target="../media/image79.emf"/><Relationship Id="rId14" Type="http://schemas.openxmlformats.org/officeDocument/2006/relationships/oleObject" Target="../embeddings/oleObject72.bin"/><Relationship Id="rId15" Type="http://schemas.openxmlformats.org/officeDocument/2006/relationships/image" Target="../media/image80.emf"/><Relationship Id="rId16" Type="http://schemas.openxmlformats.org/officeDocument/2006/relationships/oleObject" Target="../embeddings/oleObject73.bin"/><Relationship Id="rId17" Type="http://schemas.openxmlformats.org/officeDocument/2006/relationships/image" Target="../media/image81.emf"/><Relationship Id="rId18" Type="http://schemas.openxmlformats.org/officeDocument/2006/relationships/oleObject" Target="../embeddings/oleObject74.bin"/><Relationship Id="rId19" Type="http://schemas.openxmlformats.org/officeDocument/2006/relationships/image" Target="../media/image82.emf"/><Relationship Id="rId1" Type="http://schemas.openxmlformats.org/officeDocument/2006/relationships/vmlDrawing" Target="../drawings/vmlDrawing38.vml"/><Relationship Id="rId2" Type="http://schemas.openxmlformats.org/officeDocument/2006/relationships/slideLayout" Target="../slideLayouts/slideLayout2.xml"/><Relationship Id="rId3" Type="http://schemas.openxmlformats.org/officeDocument/2006/relationships/image" Target="../media/image88.png"/><Relationship Id="rId4" Type="http://schemas.openxmlformats.org/officeDocument/2006/relationships/oleObject" Target="../embeddings/oleObject67.bin"/><Relationship Id="rId5" Type="http://schemas.openxmlformats.org/officeDocument/2006/relationships/image" Target="../media/image75.wmf"/><Relationship Id="rId6" Type="http://schemas.openxmlformats.org/officeDocument/2006/relationships/oleObject" Target="../embeddings/oleObject68.bin"/><Relationship Id="rId7" Type="http://schemas.openxmlformats.org/officeDocument/2006/relationships/image" Target="../media/image76.emf"/><Relationship Id="rId8" Type="http://schemas.openxmlformats.org/officeDocument/2006/relationships/oleObject" Target="../embeddings/oleObject69.bin"/></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80.bin"/><Relationship Id="rId4" Type="http://schemas.openxmlformats.org/officeDocument/2006/relationships/image" Target="../media/image89.emf"/><Relationship Id="rId5" Type="http://schemas.openxmlformats.org/officeDocument/2006/relationships/image" Target="../media/image90.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emf"/><Relationship Id="rId5" Type="http://schemas.openxmlformats.org/officeDocument/2006/relationships/oleObject" Target="../embeddings/oleObject6.bin"/><Relationship Id="rId6" Type="http://schemas.openxmlformats.org/officeDocument/2006/relationships/image" Target="../media/image6.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1.bin"/><Relationship Id="rId4" Type="http://schemas.openxmlformats.org/officeDocument/2006/relationships/image" Target="../media/image92.emf"/><Relationship Id="rId5" Type="http://schemas.openxmlformats.org/officeDocument/2006/relationships/image" Target="../media/image93.emf"/><Relationship Id="rId1" Type="http://schemas.openxmlformats.org/officeDocument/2006/relationships/vmlDrawing" Target="../drawings/vmlDrawing40.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2.bin"/><Relationship Id="rId4" Type="http://schemas.openxmlformats.org/officeDocument/2006/relationships/image" Target="../media/image94.emf"/><Relationship Id="rId1" Type="http://schemas.openxmlformats.org/officeDocument/2006/relationships/vmlDrawing" Target="../drawings/vmlDrawing41.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83.bin"/><Relationship Id="rId4" Type="http://schemas.openxmlformats.org/officeDocument/2006/relationships/image" Target="../media/image97.emf"/><Relationship Id="rId1" Type="http://schemas.openxmlformats.org/officeDocument/2006/relationships/vmlDrawing" Target="../drawings/vmlDrawing42.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4.bin"/><Relationship Id="rId4" Type="http://schemas.openxmlformats.org/officeDocument/2006/relationships/image" Target="../media/image98.emf"/><Relationship Id="rId5" Type="http://schemas.openxmlformats.org/officeDocument/2006/relationships/image" Target="../media/image99.emf"/><Relationship Id="rId1" Type="http://schemas.openxmlformats.org/officeDocument/2006/relationships/vmlDrawing" Target="../drawings/vmlDrawing43.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oleObject" Target="../embeddings/oleObject85.bin"/><Relationship Id="rId5" Type="http://schemas.openxmlformats.org/officeDocument/2006/relationships/image" Target="../media/image100.emf"/><Relationship Id="rId1" Type="http://schemas.openxmlformats.org/officeDocument/2006/relationships/vmlDrawing" Target="../drawings/vmlDrawing44.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6.bin"/><Relationship Id="rId4" Type="http://schemas.openxmlformats.org/officeDocument/2006/relationships/image" Target="../media/image102.emf"/><Relationship Id="rId5" Type="http://schemas.openxmlformats.org/officeDocument/2006/relationships/image" Target="../media/image103.emf"/><Relationship Id="rId1" Type="http://schemas.openxmlformats.org/officeDocument/2006/relationships/vmlDrawing" Target="../drawings/vmlDrawing45.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7.bin"/><Relationship Id="rId4" Type="http://schemas.openxmlformats.org/officeDocument/2006/relationships/image" Target="../media/image104.emf"/><Relationship Id="rId5" Type="http://schemas.openxmlformats.org/officeDocument/2006/relationships/image" Target="../media/image105.emf"/><Relationship Id="rId1" Type="http://schemas.openxmlformats.org/officeDocument/2006/relationships/vmlDrawing" Target="../drawings/vmlDrawing46.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8.bin"/><Relationship Id="rId4" Type="http://schemas.openxmlformats.org/officeDocument/2006/relationships/image" Target="../media/image106.emf"/><Relationship Id="rId5" Type="http://schemas.openxmlformats.org/officeDocument/2006/relationships/oleObject" Target="../embeddings/oleObject89.bin"/><Relationship Id="rId6" Type="http://schemas.openxmlformats.org/officeDocument/2006/relationships/image" Target="../media/image107.emf"/><Relationship Id="rId1" Type="http://schemas.openxmlformats.org/officeDocument/2006/relationships/vmlDrawing" Target="../drawings/vmlDrawing47.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90.bin"/><Relationship Id="rId4" Type="http://schemas.openxmlformats.org/officeDocument/2006/relationships/image" Target="../media/image108.emf"/><Relationship Id="rId5" Type="http://schemas.openxmlformats.org/officeDocument/2006/relationships/image" Target="../media/image109.emf"/><Relationship Id="rId1" Type="http://schemas.openxmlformats.org/officeDocument/2006/relationships/vmlDrawing" Target="../drawings/vmlDrawing48.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91.bin"/><Relationship Id="rId4" Type="http://schemas.openxmlformats.org/officeDocument/2006/relationships/image" Target="../media/image110.emf"/><Relationship Id="rId5" Type="http://schemas.openxmlformats.org/officeDocument/2006/relationships/oleObject" Target="../embeddings/oleObject92.bin"/><Relationship Id="rId6" Type="http://schemas.openxmlformats.org/officeDocument/2006/relationships/image" Target="../media/image111.emf"/><Relationship Id="rId7" Type="http://schemas.openxmlformats.org/officeDocument/2006/relationships/oleObject" Target="../embeddings/oleObject93.bin"/><Relationship Id="rId8" Type="http://schemas.openxmlformats.org/officeDocument/2006/relationships/image" Target="../media/image112.emf"/><Relationship Id="rId9" Type="http://schemas.openxmlformats.org/officeDocument/2006/relationships/image" Target="../media/image113.emf"/><Relationship Id="rId1" Type="http://schemas.openxmlformats.org/officeDocument/2006/relationships/vmlDrawing" Target="../drawings/vmlDrawing49.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emf"/></Relationships>
</file>

<file path=ppt/slides/_rels/slide86.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5" Type="http://schemas.openxmlformats.org/officeDocument/2006/relationships/image" Target="../media/image118.emf"/><Relationship Id="rId1" Type="http://schemas.openxmlformats.org/officeDocument/2006/relationships/slideLayout" Target="../slideLayouts/slideLayout2.xml"/><Relationship Id="rId2" Type="http://schemas.openxmlformats.org/officeDocument/2006/relationships/image" Target="../media/image115.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94.bin"/><Relationship Id="rId4" Type="http://schemas.openxmlformats.org/officeDocument/2006/relationships/image" Target="../media/image119.emf"/><Relationship Id="rId5" Type="http://schemas.openxmlformats.org/officeDocument/2006/relationships/oleObject" Target="../embeddings/oleObject95.bin"/><Relationship Id="rId6" Type="http://schemas.openxmlformats.org/officeDocument/2006/relationships/image" Target="../media/image120.emf"/><Relationship Id="rId7" Type="http://schemas.openxmlformats.org/officeDocument/2006/relationships/image" Target="../media/image121.emf"/><Relationship Id="rId1" Type="http://schemas.openxmlformats.org/officeDocument/2006/relationships/vmlDrawing" Target="../drawings/vmlDrawing50.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96.bin"/><Relationship Id="rId4" Type="http://schemas.openxmlformats.org/officeDocument/2006/relationships/image" Target="../media/image122.emf"/><Relationship Id="rId5" Type="http://schemas.openxmlformats.org/officeDocument/2006/relationships/oleObject" Target="../embeddings/oleObject97.bin"/><Relationship Id="rId6" Type="http://schemas.openxmlformats.org/officeDocument/2006/relationships/image" Target="../media/image123.emf"/><Relationship Id="rId7" Type="http://schemas.openxmlformats.org/officeDocument/2006/relationships/image" Target="../media/image124.emf"/><Relationship Id="rId1" Type="http://schemas.openxmlformats.org/officeDocument/2006/relationships/vmlDrawing" Target="../drawings/vmlDrawing51.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98.bin"/><Relationship Id="rId4" Type="http://schemas.openxmlformats.org/officeDocument/2006/relationships/image" Target="../media/image125.emf"/><Relationship Id="rId5" Type="http://schemas.openxmlformats.org/officeDocument/2006/relationships/image" Target="../media/image121.emf"/><Relationship Id="rId1" Type="http://schemas.openxmlformats.org/officeDocument/2006/relationships/vmlDrawing" Target="../drawings/vmlDrawing5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99.bin"/><Relationship Id="rId4" Type="http://schemas.openxmlformats.org/officeDocument/2006/relationships/image" Target="../media/image126.emf"/><Relationship Id="rId5" Type="http://schemas.openxmlformats.org/officeDocument/2006/relationships/oleObject" Target="../embeddings/oleObject100.bin"/><Relationship Id="rId6" Type="http://schemas.openxmlformats.org/officeDocument/2006/relationships/image" Target="../media/image127.emf"/><Relationship Id="rId1" Type="http://schemas.openxmlformats.org/officeDocument/2006/relationships/vmlDrawing" Target="../drawings/vmlDrawing53.vml"/><Relationship Id="rId2"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01.bin"/><Relationship Id="rId4" Type="http://schemas.openxmlformats.org/officeDocument/2006/relationships/image" Target="../media/image128.emf"/><Relationship Id="rId1" Type="http://schemas.openxmlformats.org/officeDocument/2006/relationships/vmlDrawing" Target="../drawings/vmlDrawing54.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02.bin"/><Relationship Id="rId4" Type="http://schemas.openxmlformats.org/officeDocument/2006/relationships/image" Target="../media/image129.emf"/><Relationship Id="rId5" Type="http://schemas.openxmlformats.org/officeDocument/2006/relationships/oleObject" Target="../embeddings/oleObject103.bin"/><Relationship Id="rId6" Type="http://schemas.openxmlformats.org/officeDocument/2006/relationships/image" Target="../media/image130.emf"/><Relationship Id="rId7" Type="http://schemas.openxmlformats.org/officeDocument/2006/relationships/oleObject" Target="../embeddings/oleObject104.bin"/><Relationship Id="rId8" Type="http://schemas.openxmlformats.org/officeDocument/2006/relationships/image" Target="../media/image131.emf"/><Relationship Id="rId1" Type="http://schemas.openxmlformats.org/officeDocument/2006/relationships/vmlDrawing" Target="../drawings/vmlDrawing55.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05.bin"/><Relationship Id="rId4" Type="http://schemas.openxmlformats.org/officeDocument/2006/relationships/image" Target="../media/image132.emf"/><Relationship Id="rId5" Type="http://schemas.openxmlformats.org/officeDocument/2006/relationships/oleObject" Target="../embeddings/oleObject106.bin"/><Relationship Id="rId6" Type="http://schemas.openxmlformats.org/officeDocument/2006/relationships/image" Target="../media/image133.emf"/><Relationship Id="rId1" Type="http://schemas.openxmlformats.org/officeDocument/2006/relationships/vmlDrawing" Target="../drawings/vmlDrawing56.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07.bin"/><Relationship Id="rId4" Type="http://schemas.openxmlformats.org/officeDocument/2006/relationships/image" Target="../media/image134.emf"/><Relationship Id="rId5" Type="http://schemas.openxmlformats.org/officeDocument/2006/relationships/image" Target="../media/image135.emf"/><Relationship Id="rId1" Type="http://schemas.openxmlformats.org/officeDocument/2006/relationships/vmlDrawing" Target="../drawings/vmlDrawing57.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08.bin"/><Relationship Id="rId4" Type="http://schemas.openxmlformats.org/officeDocument/2006/relationships/image" Target="../media/image136.emf"/><Relationship Id="rId5" Type="http://schemas.openxmlformats.org/officeDocument/2006/relationships/image" Target="../media/image137.emf"/><Relationship Id="rId6" Type="http://schemas.openxmlformats.org/officeDocument/2006/relationships/image" Target="../media/image138.emf"/><Relationship Id="rId1" Type="http://schemas.openxmlformats.org/officeDocument/2006/relationships/vmlDrawing" Target="../drawings/vmlDrawing58.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09.bin"/><Relationship Id="rId4" Type="http://schemas.openxmlformats.org/officeDocument/2006/relationships/image" Target="../media/image139.emf"/><Relationship Id="rId5" Type="http://schemas.openxmlformats.org/officeDocument/2006/relationships/oleObject" Target="../embeddings/oleObject110.bin"/><Relationship Id="rId6" Type="http://schemas.openxmlformats.org/officeDocument/2006/relationships/image" Target="../media/image140.emf"/><Relationship Id="rId7" Type="http://schemas.openxmlformats.org/officeDocument/2006/relationships/oleObject" Target="../embeddings/oleObject111.bin"/><Relationship Id="rId8" Type="http://schemas.openxmlformats.org/officeDocument/2006/relationships/image" Target="../media/image141.emf"/><Relationship Id="rId1" Type="http://schemas.openxmlformats.org/officeDocument/2006/relationships/vmlDrawing" Target="../drawings/vmlDrawing59.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12.bin"/><Relationship Id="rId4" Type="http://schemas.openxmlformats.org/officeDocument/2006/relationships/image" Target="../media/image142.emf"/><Relationship Id="rId5" Type="http://schemas.openxmlformats.org/officeDocument/2006/relationships/oleObject" Target="../embeddings/oleObject113.bin"/><Relationship Id="rId6" Type="http://schemas.openxmlformats.org/officeDocument/2006/relationships/image" Target="../media/image143.emf"/><Relationship Id="rId7" Type="http://schemas.openxmlformats.org/officeDocument/2006/relationships/image" Target="../media/image135.emf"/><Relationship Id="rId1" Type="http://schemas.openxmlformats.org/officeDocument/2006/relationships/vmlDrawing" Target="../drawings/vmlDrawing60.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14.bin"/><Relationship Id="rId4" Type="http://schemas.openxmlformats.org/officeDocument/2006/relationships/image" Target="../media/image144.emf"/><Relationship Id="rId5" Type="http://schemas.openxmlformats.org/officeDocument/2006/relationships/oleObject" Target="../embeddings/oleObject115.bin"/><Relationship Id="rId6" Type="http://schemas.openxmlformats.org/officeDocument/2006/relationships/image" Target="../media/image145.emf"/><Relationship Id="rId1" Type="http://schemas.openxmlformats.org/officeDocument/2006/relationships/vmlDrawing" Target="../drawings/vmlDrawing61.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16.bin"/><Relationship Id="rId4" Type="http://schemas.openxmlformats.org/officeDocument/2006/relationships/image" Target="../media/image146.emf"/><Relationship Id="rId1" Type="http://schemas.openxmlformats.org/officeDocument/2006/relationships/vmlDrawing" Target="../drawings/vmlDrawing6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0" y="990719"/>
            <a:ext cx="9144000" cy="809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360" tIns="44280" rIns="90360" bIns="44280" anchor="t" anchorCtr="0" compatLnSpc="0">
            <a:noAutofit/>
          </a:bodyPr>
          <a:lstStyle/>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AU" sz="5400" b="0" i="0" u="none" strike="noStrike" baseline="0" dirty="0" smtClean="0">
                <a:ln>
                  <a:noFill/>
                </a:ln>
                <a:solidFill>
                  <a:srgbClr val="000000"/>
                </a:solidFill>
                <a:latin typeface="Utopia" pitchFamily="34"/>
                <a:ea typeface="Times New Roman" pitchFamily="2"/>
                <a:cs typeface="Times New Roman" pitchFamily="2"/>
              </a:rPr>
              <a:t>Data </a:t>
            </a:r>
            <a:r>
              <a:rPr lang="en-AU" sz="5400" b="0" i="0" u="none" strike="noStrike" baseline="0" dirty="0">
                <a:ln>
                  <a:noFill/>
                </a:ln>
                <a:solidFill>
                  <a:srgbClr val="000000"/>
                </a:solidFill>
                <a:latin typeface="Utopia" pitchFamily="34"/>
                <a:ea typeface="Times New Roman" pitchFamily="2"/>
                <a:cs typeface="Times New Roman" pitchFamily="2"/>
              </a:rPr>
              <a:t>Mining</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AU" sz="2800" b="0" i="0" u="none" strike="noStrike" baseline="0" dirty="0">
                <a:ln>
                  <a:noFill/>
                </a:ln>
                <a:solidFill>
                  <a:srgbClr val="000000"/>
                </a:solidFill>
                <a:latin typeface="Utopia" pitchFamily="34"/>
                <a:ea typeface="Times New Roman" pitchFamily="2"/>
                <a:cs typeface="Times New Roman" pitchFamily="2"/>
              </a:rPr>
              <a:t>Practical Machine Learning Tools and Techniques</a:t>
            </a: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AU" sz="2200" b="0" i="0" u="none" strike="noStrike" baseline="0" dirty="0">
              <a:ln>
                <a:noFill/>
              </a:ln>
              <a:solidFill>
                <a:srgbClr val="000000"/>
              </a:solidFill>
              <a:latin typeface="Utopia" pitchFamily="34"/>
              <a:ea typeface="Times New Roman" pitchFamily="2"/>
              <a:cs typeface="Times New Roman" pitchFamily="2"/>
            </a:endParaRP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AU" sz="2400" b="0" i="0" u="none" strike="noStrike" baseline="0" dirty="0">
                <a:ln>
                  <a:noFill/>
                </a:ln>
                <a:solidFill>
                  <a:srgbClr val="000000"/>
                </a:solidFill>
                <a:latin typeface="Utopia" pitchFamily="34"/>
                <a:ea typeface="Times New Roman" pitchFamily="2"/>
                <a:cs typeface="Times New Roman" pitchFamily="2"/>
              </a:rPr>
              <a:t>Slides for Chapter </a:t>
            </a:r>
            <a:r>
              <a:rPr lang="en-AU" sz="2400" dirty="0">
                <a:solidFill>
                  <a:srgbClr val="000000"/>
                </a:solidFill>
                <a:latin typeface="Utopia" pitchFamily="34"/>
                <a:ea typeface="Times New Roman" pitchFamily="2"/>
                <a:cs typeface="Times New Roman" pitchFamily="2"/>
              </a:rPr>
              <a:t>9</a:t>
            </a:r>
            <a:r>
              <a:rPr lang="en-AU" sz="2400" b="0" i="0" u="none" strike="noStrike" baseline="0" dirty="0" smtClean="0">
                <a:ln>
                  <a:noFill/>
                </a:ln>
                <a:solidFill>
                  <a:srgbClr val="000000"/>
                </a:solidFill>
                <a:latin typeface="Utopia" pitchFamily="34"/>
                <a:ea typeface="Times New Roman" pitchFamily="2"/>
                <a:cs typeface="Times New Roman" pitchFamily="2"/>
              </a:rPr>
              <a:t>, Probabilistic methods</a:t>
            </a:r>
            <a:endParaRPr lang="en-AU" sz="2400" b="0" i="0" u="none" strike="noStrike" baseline="0" dirty="0" smtClean="0">
              <a:ln>
                <a:noFill/>
              </a:ln>
              <a:solidFill>
                <a:srgbClr val="000000"/>
              </a:solidFill>
              <a:latin typeface="Utopia" pitchFamily="34"/>
              <a:ea typeface="Times New Roman" pitchFamily="2"/>
              <a:cs typeface="Times New Roman" pitchFamily="2"/>
            </a:endParaRP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AU" sz="2400" dirty="0">
              <a:solidFill>
                <a:srgbClr val="000000"/>
              </a:solidFill>
              <a:latin typeface="Utopia" pitchFamily="34"/>
              <a:ea typeface="Times New Roman" pitchFamily="2"/>
              <a:cs typeface="Times New Roman" pitchFamily="2"/>
            </a:endParaRP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AU" sz="2400" b="0" i="0" u="none" strike="noStrike" baseline="0" dirty="0" smtClean="0">
                <a:ln>
                  <a:noFill/>
                </a:ln>
                <a:solidFill>
                  <a:srgbClr val="000000"/>
                </a:solidFill>
                <a:latin typeface="Utopia" pitchFamily="34"/>
                <a:ea typeface="Times New Roman" pitchFamily="2"/>
                <a:cs typeface="Times New Roman" pitchFamily="2"/>
              </a:rPr>
              <a:t> </a:t>
            </a:r>
            <a:r>
              <a:rPr lang="en-AU" sz="2400" b="0" i="0" u="none" strike="noStrike" baseline="0" dirty="0">
                <a:ln>
                  <a:noFill/>
                </a:ln>
                <a:solidFill>
                  <a:srgbClr val="000000"/>
                </a:solidFill>
                <a:latin typeface="Utopia" pitchFamily="34"/>
                <a:ea typeface="Times New Roman" pitchFamily="2"/>
                <a:cs typeface="Times New Roman" pitchFamily="2"/>
              </a:rPr>
              <a:t>of </a:t>
            </a:r>
            <a:r>
              <a:rPr lang="en-AU" sz="2400" b="0" i="1" u="none" strike="noStrike" baseline="0" dirty="0">
                <a:ln>
                  <a:noFill/>
                </a:ln>
                <a:solidFill>
                  <a:srgbClr val="000000"/>
                </a:solidFill>
                <a:latin typeface="Utopia" pitchFamily="34"/>
                <a:ea typeface="Times New Roman" pitchFamily="2"/>
                <a:cs typeface="Times New Roman" pitchFamily="2"/>
              </a:rPr>
              <a:t>Data Mining</a:t>
            </a:r>
            <a:r>
              <a:rPr lang="en-AU" sz="2400" b="0" i="0" u="none" strike="noStrike" baseline="0" dirty="0">
                <a:ln>
                  <a:noFill/>
                </a:ln>
                <a:solidFill>
                  <a:srgbClr val="000000"/>
                </a:solidFill>
                <a:latin typeface="Utopia" pitchFamily="34"/>
                <a:ea typeface="Times New Roman" pitchFamily="2"/>
                <a:cs typeface="Times New Roman" pitchFamily="2"/>
              </a:rPr>
              <a:t> by I. H. Witten, E. </a:t>
            </a:r>
            <a:r>
              <a:rPr lang="en-AU" sz="2400" b="0" i="0" u="none" strike="noStrike" baseline="0" dirty="0" smtClean="0">
                <a:ln>
                  <a:noFill/>
                </a:ln>
                <a:solidFill>
                  <a:srgbClr val="000000"/>
                </a:solidFill>
                <a:latin typeface="Utopia" pitchFamily="34"/>
                <a:ea typeface="Times New Roman" pitchFamily="2"/>
                <a:cs typeface="Times New Roman" pitchFamily="2"/>
              </a:rPr>
              <a:t>Frank,</a:t>
            </a:r>
            <a:endParaRPr lang="en-AU" sz="2400" b="0" i="0" u="none" strike="noStrike" baseline="0" dirty="0">
              <a:ln>
                <a:noFill/>
              </a:ln>
              <a:solidFill>
                <a:srgbClr val="000000"/>
              </a:solidFill>
              <a:latin typeface="Utopia" pitchFamily="34"/>
              <a:ea typeface="Times New Roman" pitchFamily="2"/>
              <a:cs typeface="Times New Roman" pitchFamily="2"/>
            </a:endParaRP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AU" sz="2400" b="0" i="0" u="none" strike="noStrike" baseline="0" dirty="0">
                <a:ln>
                  <a:noFill/>
                </a:ln>
                <a:solidFill>
                  <a:srgbClr val="000000"/>
                </a:solidFill>
                <a:latin typeface="Utopia" pitchFamily="34"/>
                <a:ea typeface="Times New Roman" pitchFamily="2"/>
                <a:cs typeface="Times New Roman" pitchFamily="2"/>
              </a:rPr>
              <a:t>M. A. Hall, and C. </a:t>
            </a:r>
            <a:r>
              <a:rPr lang="en-AU" sz="2400" b="0" i="0" u="none" strike="noStrike" baseline="0" dirty="0" smtClean="0">
                <a:ln>
                  <a:noFill/>
                </a:ln>
                <a:solidFill>
                  <a:srgbClr val="000000"/>
                </a:solidFill>
                <a:latin typeface="Utopia" pitchFamily="34"/>
                <a:ea typeface="Times New Roman" pitchFamily="2"/>
                <a:cs typeface="Times New Roman" pitchFamily="2"/>
              </a:rPr>
              <a:t>J. Pal</a:t>
            </a:r>
            <a:endParaRPr lang="en-AU" sz="2200" b="0" i="0" u="none" strike="noStrike" baseline="0" dirty="0">
              <a:ln>
                <a:noFill/>
              </a:ln>
              <a:solidFill>
                <a:srgbClr val="000000"/>
              </a:solidFill>
              <a:latin typeface="Utopia" pitchFamily="34"/>
              <a:ea typeface="Times New Roman" pitchFamily="2"/>
              <a:cs typeface="Times New Roman" pitchFamily="2"/>
            </a:endParaRP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AU" sz="2200" b="0" i="0" u="none" strike="noStrike" baseline="0" dirty="0">
              <a:ln>
                <a:noFill/>
              </a:ln>
              <a:solidFill>
                <a:srgbClr val="FFFF99"/>
              </a:solidFill>
              <a:latin typeface="Utopia" pitchFamily="34"/>
              <a:ea typeface="Gothic" pitchFamily="2"/>
              <a:cs typeface="Lucidasans" pitchFamily="2"/>
            </a:endParaRPr>
          </a:p>
          <a:p>
            <a:pPr marL="0" marR="0" lvl="0" indent="0" algn="ct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AU" sz="2200" b="0" i="0" u="none" strike="noStrike" baseline="0" dirty="0">
              <a:ln>
                <a:noFill/>
              </a:ln>
              <a:solidFill>
                <a:srgbClr val="FFFF99"/>
              </a:solidFill>
              <a:latin typeface="Utopia" pitchFamily="34"/>
              <a:ea typeface="Gothic" pitchFamily="2"/>
              <a:cs typeface="Lucidasans" pitchFamily="2"/>
            </a:endParaRPr>
          </a:p>
        </p:txBody>
      </p:sp>
    </p:spTree>
    <p:extLst>
      <p:ext uri="{BB962C8B-B14F-4D97-AF65-F5344CB8AC3E}">
        <p14:creationId xmlns:p14="http://schemas.microsoft.com/office/powerpoint/2010/main" val="3221655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3" name="Content Placeholder 2"/>
          <p:cNvSpPr>
            <a:spLocks noGrp="1"/>
          </p:cNvSpPr>
          <p:nvPr>
            <p:ph idx="1"/>
          </p:nvPr>
        </p:nvSpPr>
        <p:spPr>
          <a:xfrm>
            <a:off x="457200" y="1350931"/>
            <a:ext cx="8229600" cy="5295975"/>
          </a:xfrm>
        </p:spPr>
        <p:txBody>
          <a:bodyPr>
            <a:normAutofit/>
          </a:bodyPr>
          <a:lstStyle/>
          <a:p>
            <a:r>
              <a:rPr lang="en-US" dirty="0" smtClean="0">
                <a:solidFill>
                  <a:srgbClr val="000000"/>
                </a:solidFill>
                <a:ea typeface="Times New Roman"/>
                <a:cs typeface="Times New Roman"/>
              </a:rPr>
              <a:t>The likelihood of our data can be written </a:t>
            </a:r>
          </a:p>
          <a:p>
            <a:endParaRPr lang="en-US" dirty="0" smtClean="0">
              <a:solidFill>
                <a:srgbClr val="000000"/>
              </a:solidFill>
              <a:ea typeface="Times New Roman"/>
              <a:cs typeface="Times New Roman"/>
            </a:endParaRPr>
          </a:p>
          <a:p>
            <a:endParaRPr lang="en-US" dirty="0">
              <a:solidFill>
                <a:srgbClr val="000000"/>
              </a:solidFill>
              <a:ea typeface="Times New Roman"/>
              <a:cs typeface="Times New Roman"/>
            </a:endParaRPr>
          </a:p>
          <a:p>
            <a:r>
              <a:rPr lang="en-US" dirty="0" smtClean="0">
                <a:solidFill>
                  <a:srgbClr val="000000"/>
                </a:solidFill>
                <a:ea typeface="Times New Roman"/>
                <a:cs typeface="Times New Roman"/>
              </a:rPr>
              <a:t>The data is fixed, but we can adjust </a:t>
            </a:r>
            <a:r>
              <a:rPr lang="en-US" i="1" dirty="0" err="1" smtClean="0">
                <a:solidFill>
                  <a:srgbClr val="000000"/>
                </a:solidFill>
                <a:latin typeface="Symbol"/>
                <a:ea typeface="Symbol"/>
                <a:cs typeface="Symbol"/>
              </a:rPr>
              <a:t>θ</a:t>
            </a:r>
            <a:r>
              <a:rPr lang="en-US" dirty="0" smtClean="0">
                <a:solidFill>
                  <a:srgbClr val="000000"/>
                </a:solidFill>
                <a:ea typeface="Times New Roman"/>
                <a:cs typeface="Times New Roman"/>
              </a:rPr>
              <a:t> so as to </a:t>
            </a:r>
            <a:r>
              <a:rPr lang="en-US" i="1" dirty="0" smtClean="0">
                <a:solidFill>
                  <a:srgbClr val="000000"/>
                </a:solidFill>
                <a:ea typeface="Times New Roman"/>
                <a:cs typeface="Times New Roman"/>
              </a:rPr>
              <a:t>maximize the likelihood</a:t>
            </a:r>
            <a:r>
              <a:rPr lang="en-US" dirty="0" smtClean="0">
                <a:solidFill>
                  <a:srgbClr val="000000"/>
                </a:solidFill>
                <a:ea typeface="Times New Roman"/>
                <a:cs typeface="Times New Roman"/>
              </a:rPr>
              <a:t> or </a:t>
            </a:r>
            <a:r>
              <a:rPr lang="en-US" i="1" dirty="0" smtClean="0">
                <a:solidFill>
                  <a:srgbClr val="000000"/>
                </a:solidFill>
                <a:ea typeface="Times New Roman"/>
                <a:cs typeface="Times New Roman"/>
              </a:rPr>
              <a:t>log-likelihood</a:t>
            </a:r>
          </a:p>
          <a:p>
            <a:endParaRPr lang="en-US" i="1" dirty="0">
              <a:solidFill>
                <a:srgbClr val="000000"/>
              </a:solidFill>
              <a:latin typeface="Times New Roman"/>
              <a:ea typeface="Times New Roman"/>
              <a:cs typeface="Times New Roman"/>
            </a:endParaRPr>
          </a:p>
          <a:p>
            <a:endParaRPr lang="en-US" i="1" dirty="0" smtClean="0">
              <a:solidFill>
                <a:srgbClr val="000000"/>
              </a:solidFill>
              <a:latin typeface="Times New Roman"/>
              <a:ea typeface="Times New Roman"/>
              <a:cs typeface="Times New Roman"/>
            </a:endParaRPr>
          </a:p>
          <a:p>
            <a:r>
              <a:rPr lang="en-US" dirty="0">
                <a:solidFill>
                  <a:srgbClr val="000000"/>
                </a:solidFill>
                <a:ea typeface="Times New Roman"/>
                <a:cs typeface="Times New Roman"/>
              </a:rPr>
              <a:t>W</a:t>
            </a:r>
            <a:r>
              <a:rPr lang="en-US" dirty="0" smtClean="0">
                <a:solidFill>
                  <a:srgbClr val="000000"/>
                </a:solidFill>
                <a:ea typeface="Times New Roman"/>
                <a:cs typeface="Times New Roman"/>
              </a:rPr>
              <a:t>e use the the log-likelihood as it is more numerically stable</a:t>
            </a:r>
            <a:endParaRPr lang="en-US" dirty="0" smtClean="0">
              <a:solidFill>
                <a:srgbClr val="000000"/>
              </a:solidFill>
              <a:ea typeface="Symbol"/>
              <a:cs typeface="Symbo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690715665"/>
              </p:ext>
            </p:extLst>
          </p:nvPr>
        </p:nvGraphicFramePr>
        <p:xfrm>
          <a:off x="2482087" y="2011522"/>
          <a:ext cx="4114800" cy="1028700"/>
        </p:xfrm>
        <a:graphic>
          <a:graphicData uri="http://schemas.openxmlformats.org/presentationml/2006/ole">
            <mc:AlternateContent xmlns:mc="http://schemas.openxmlformats.org/markup-compatibility/2006">
              <mc:Choice xmlns:v="urn:schemas-microsoft-com:vml" Requires="v">
                <p:oleObj spid="_x0000_s282000" name="Equation" r:id="rId3" imgW="1828800" imgH="457200" progId="Equation.3">
                  <p:embed/>
                </p:oleObj>
              </mc:Choice>
              <mc:Fallback>
                <p:oleObj name="Equation" r:id="rId3" imgW="1828800" imgH="457200" progId="Equation.3">
                  <p:embed/>
                  <p:pic>
                    <p:nvPicPr>
                      <p:cNvPr id="0" name=""/>
                      <p:cNvPicPr/>
                      <p:nvPr/>
                    </p:nvPicPr>
                    <p:blipFill>
                      <a:blip r:embed="rId4"/>
                      <a:stretch>
                        <a:fillRect/>
                      </a:stretch>
                    </p:blipFill>
                    <p:spPr>
                      <a:xfrm>
                        <a:off x="2482087" y="2011522"/>
                        <a:ext cx="4114800" cy="10287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5314704"/>
              </p:ext>
            </p:extLst>
          </p:nvPr>
        </p:nvGraphicFramePr>
        <p:xfrm>
          <a:off x="2511425" y="4227513"/>
          <a:ext cx="3857625" cy="1028700"/>
        </p:xfrm>
        <a:graphic>
          <a:graphicData uri="http://schemas.openxmlformats.org/presentationml/2006/ole">
            <mc:AlternateContent xmlns:mc="http://schemas.openxmlformats.org/markup-compatibility/2006">
              <mc:Choice xmlns:v="urn:schemas-microsoft-com:vml" Requires="v">
                <p:oleObj spid="_x0000_s282001" name="Equation" r:id="rId5" imgW="1714500" imgH="457200" progId="Equation.3">
                  <p:embed/>
                </p:oleObj>
              </mc:Choice>
              <mc:Fallback>
                <p:oleObj name="Equation" r:id="rId5" imgW="1714500" imgH="457200" progId="Equation.3">
                  <p:embed/>
                  <p:pic>
                    <p:nvPicPr>
                      <p:cNvPr id="0" name=""/>
                      <p:cNvPicPr/>
                      <p:nvPr/>
                    </p:nvPicPr>
                    <p:blipFill>
                      <a:blip r:embed="rId6"/>
                      <a:stretch>
                        <a:fillRect/>
                      </a:stretch>
                    </p:blipFill>
                    <p:spPr>
                      <a:xfrm>
                        <a:off x="2511425" y="4227513"/>
                        <a:ext cx="3857625" cy="1028700"/>
                      </a:xfrm>
                      <a:prstGeom prst="rect">
                        <a:avLst/>
                      </a:prstGeom>
                    </p:spPr>
                  </p:pic>
                </p:oleObj>
              </mc:Fallback>
            </mc:AlternateContent>
          </a:graphicData>
        </a:graphic>
      </p:graphicFrame>
    </p:spTree>
    <p:extLst>
      <p:ext uri="{BB962C8B-B14F-4D97-AF65-F5344CB8AC3E}">
        <p14:creationId xmlns:p14="http://schemas.microsoft.com/office/powerpoint/2010/main" val="7339705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to function messages</a:t>
            </a:r>
            <a:endParaRPr lang="en-US" dirty="0"/>
          </a:p>
        </p:txBody>
      </p:sp>
      <p:sp>
        <p:nvSpPr>
          <p:cNvPr id="3" name="Content Placeholder 2"/>
          <p:cNvSpPr>
            <a:spLocks noGrp="1"/>
          </p:cNvSpPr>
          <p:nvPr>
            <p:ph idx="1"/>
          </p:nvPr>
        </p:nvSpPr>
        <p:spPr>
          <a:xfrm>
            <a:off x="239889" y="1215848"/>
            <a:ext cx="8904111" cy="5487487"/>
          </a:xfrm>
        </p:spPr>
        <p:txBody>
          <a:bodyPr>
            <a:normAutofit/>
          </a:bodyPr>
          <a:lstStyle/>
          <a:p>
            <a:r>
              <a:rPr lang="en-US" dirty="0"/>
              <a:t>V</a:t>
            </a:r>
            <a:r>
              <a:rPr lang="en-US" dirty="0" smtClean="0"/>
              <a:t>ariables </a:t>
            </a:r>
            <a:r>
              <a:rPr lang="en-US" dirty="0"/>
              <a:t>send messages </a:t>
            </a:r>
            <a:r>
              <a:rPr lang="en-US" dirty="0" smtClean="0"/>
              <a:t>to </a:t>
            </a:r>
            <a:r>
              <a:rPr lang="en-US" dirty="0"/>
              <a:t>functions</a:t>
            </a:r>
            <a:r>
              <a:rPr lang="en-CA" dirty="0"/>
              <a:t> </a:t>
            </a:r>
            <a:r>
              <a:rPr lang="en-CA" dirty="0" smtClean="0"/>
              <a:t>of this form</a:t>
            </a:r>
          </a:p>
          <a:p>
            <a:pPr marL="0" indent="0">
              <a:buNone/>
            </a:pPr>
            <a:r>
              <a:rPr lang="en-CA" dirty="0" smtClean="0"/>
              <a:t> </a:t>
            </a:r>
            <a:r>
              <a:rPr lang="en-CA" sz="4500" dirty="0" smtClean="0"/>
              <a:t>  </a:t>
            </a:r>
            <a:endParaRPr lang="en-CA" sz="4500" dirty="0"/>
          </a:p>
          <a:p>
            <a:pPr marL="400050" lvl="1" indent="0">
              <a:buNone/>
            </a:pPr>
            <a:r>
              <a:rPr lang="en-US" sz="3200" dirty="0"/>
              <a:t>where the sum is over the messages from all functions other than the recipient </a:t>
            </a:r>
            <a:r>
              <a:rPr lang="en-US" sz="3200" dirty="0" smtClean="0"/>
              <a:t>function.</a:t>
            </a:r>
          </a:p>
          <a:p>
            <a:r>
              <a:rPr lang="en-US" dirty="0" smtClean="0"/>
              <a:t>When </a:t>
            </a:r>
            <a:r>
              <a:rPr lang="en-US" dirty="0"/>
              <a:t>the algorithm terminates, the probability of the most probable </a:t>
            </a:r>
            <a:r>
              <a:rPr lang="en-US" dirty="0" smtClean="0"/>
              <a:t>configuration (MPC) can </a:t>
            </a:r>
            <a:r>
              <a:rPr lang="en-US" dirty="0"/>
              <a:t>be extracted from any node using</a:t>
            </a:r>
            <a:endParaRPr lang="en-CA" dirty="0"/>
          </a:p>
          <a:p>
            <a:pPr marL="0" indent="0">
              <a:buNone/>
            </a:pPr>
            <a:r>
              <a:rPr lang="en-US" dirty="0" smtClean="0"/>
              <a:t>							    the MPC</a:t>
            </a:r>
            <a:br>
              <a:rPr lang="en-US" dirty="0" smtClean="0"/>
            </a:br>
            <a:r>
              <a:rPr lang="en-US" dirty="0" smtClean="0"/>
              <a:t>							   </a:t>
            </a:r>
            <a:r>
              <a:rPr lang="en-US" dirty="0"/>
              <a:t> </a:t>
            </a:r>
            <a:r>
              <a:rPr lang="en-US" dirty="0" smtClean="0"/>
              <a:t>itself is: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93096719"/>
              </p:ext>
            </p:extLst>
          </p:nvPr>
        </p:nvGraphicFramePr>
        <p:xfrm>
          <a:off x="3176412" y="1931811"/>
          <a:ext cx="2886075" cy="685800"/>
        </p:xfrm>
        <a:graphic>
          <a:graphicData uri="http://schemas.openxmlformats.org/presentationml/2006/ole">
            <mc:AlternateContent xmlns:mc="http://schemas.openxmlformats.org/markup-compatibility/2006">
              <mc:Choice xmlns:v="urn:schemas-microsoft-com:vml" Requires="v">
                <p:oleObj spid="_x0000_s356794" name="Equation" r:id="rId3" imgW="1282700" imgH="304800" progId="Equation.3">
                  <p:embed/>
                </p:oleObj>
              </mc:Choice>
              <mc:Fallback>
                <p:oleObj name="Equation" r:id="rId3" imgW="1282700" imgH="304800" progId="Equation.3">
                  <p:embed/>
                  <p:pic>
                    <p:nvPicPr>
                      <p:cNvPr id="0" name=""/>
                      <p:cNvPicPr/>
                      <p:nvPr/>
                    </p:nvPicPr>
                    <p:blipFill>
                      <a:blip r:embed="rId4"/>
                      <a:stretch>
                        <a:fillRect/>
                      </a:stretch>
                    </p:blipFill>
                    <p:spPr>
                      <a:xfrm>
                        <a:off x="3176412" y="1931811"/>
                        <a:ext cx="2886075" cy="685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56502177"/>
              </p:ext>
            </p:extLst>
          </p:nvPr>
        </p:nvGraphicFramePr>
        <p:xfrm>
          <a:off x="682449" y="5394030"/>
          <a:ext cx="2886075" cy="942975"/>
        </p:xfrm>
        <a:graphic>
          <a:graphicData uri="http://schemas.openxmlformats.org/presentationml/2006/ole">
            <mc:AlternateContent xmlns:mc="http://schemas.openxmlformats.org/markup-compatibility/2006">
              <mc:Choice xmlns:v="urn:schemas-microsoft-com:vml" Requires="v">
                <p:oleObj spid="_x0000_s356795" name="Equation" r:id="rId5" imgW="1282700" imgH="419100" progId="Equation.3">
                  <p:embed/>
                </p:oleObj>
              </mc:Choice>
              <mc:Fallback>
                <p:oleObj name="Equation" r:id="rId5" imgW="1282700" imgH="419100" progId="Equation.3">
                  <p:embed/>
                  <p:pic>
                    <p:nvPicPr>
                      <p:cNvPr id="0" name=""/>
                      <p:cNvPicPr/>
                      <p:nvPr/>
                    </p:nvPicPr>
                    <p:blipFill>
                      <a:blip r:embed="rId6"/>
                      <a:stretch>
                        <a:fillRect/>
                      </a:stretch>
                    </p:blipFill>
                    <p:spPr>
                      <a:xfrm>
                        <a:off x="682449" y="5394030"/>
                        <a:ext cx="2886075" cy="9429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25283985"/>
              </p:ext>
            </p:extLst>
          </p:nvPr>
        </p:nvGraphicFramePr>
        <p:xfrm>
          <a:off x="5683250" y="5351697"/>
          <a:ext cx="3257550" cy="942975"/>
        </p:xfrm>
        <a:graphic>
          <a:graphicData uri="http://schemas.openxmlformats.org/presentationml/2006/ole">
            <mc:AlternateContent xmlns:mc="http://schemas.openxmlformats.org/markup-compatibility/2006">
              <mc:Choice xmlns:v="urn:schemas-microsoft-com:vml" Requires="v">
                <p:oleObj spid="_x0000_s356796" name="Equation" r:id="rId7" imgW="1447800" imgH="419100" progId="Equation.3">
                  <p:embed/>
                </p:oleObj>
              </mc:Choice>
              <mc:Fallback>
                <p:oleObj name="Equation" r:id="rId7" imgW="1447800" imgH="419100" progId="Equation.3">
                  <p:embed/>
                  <p:pic>
                    <p:nvPicPr>
                      <p:cNvPr id="0" name=""/>
                      <p:cNvPicPr/>
                      <p:nvPr/>
                    </p:nvPicPr>
                    <p:blipFill>
                      <a:blip r:embed="rId8"/>
                      <a:stretch>
                        <a:fillRect/>
                      </a:stretch>
                    </p:blipFill>
                    <p:spPr>
                      <a:xfrm>
                        <a:off x="5683250" y="5351697"/>
                        <a:ext cx="3257550" cy="942975"/>
                      </a:xfrm>
                      <a:prstGeom prst="rect">
                        <a:avLst/>
                      </a:prstGeom>
                    </p:spPr>
                  </p:pic>
                </p:oleObj>
              </mc:Fallback>
            </mc:AlternateContent>
          </a:graphicData>
        </a:graphic>
      </p:graphicFrame>
    </p:spTree>
    <p:extLst>
      <p:ext uri="{BB962C8B-B14F-4D97-AF65-F5344CB8AC3E}">
        <p14:creationId xmlns:p14="http://schemas.microsoft.com/office/powerpoint/2010/main" val="28062218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298836"/>
          </a:xfrm>
        </p:spPr>
        <p:txBody>
          <a:bodyPr>
            <a:normAutofit fontScale="77500" lnSpcReduction="20000"/>
          </a:bodyPr>
          <a:lstStyle/>
          <a:p>
            <a:pPr marL="0" indent="0">
              <a:buNone/>
            </a:pPr>
            <a:r>
              <a:rPr lang="en-US" b="1" dirty="0" smtClean="0"/>
              <a:t>Graphical </a:t>
            </a:r>
            <a:r>
              <a:rPr lang="en-US" b="1" dirty="0" err="1" smtClean="0"/>
              <a:t>Probabilty</a:t>
            </a:r>
            <a:r>
              <a:rPr lang="en-US" b="1" dirty="0" smtClean="0"/>
              <a:t> Models (GPMs) and Inference</a:t>
            </a:r>
          </a:p>
          <a:p>
            <a:pPr marL="0" indent="0">
              <a:buNone/>
            </a:pPr>
            <a:endParaRPr lang="en-US" dirty="0" smtClean="0"/>
          </a:p>
          <a:p>
            <a:r>
              <a:rPr lang="en-US" dirty="0" smtClean="0"/>
              <a:t>Plate </a:t>
            </a:r>
            <a:r>
              <a:rPr lang="en-US" dirty="0"/>
              <a:t>notation has been widely used in artificial intelligence (</a:t>
            </a:r>
            <a:r>
              <a:rPr lang="en-US" dirty="0" err="1"/>
              <a:t>Buntine</a:t>
            </a:r>
            <a:r>
              <a:rPr lang="en-US" dirty="0"/>
              <a:t>, 1994), machine learning (</a:t>
            </a:r>
            <a:r>
              <a:rPr lang="en-US" dirty="0" err="1"/>
              <a:t>Blei</a:t>
            </a:r>
            <a:r>
              <a:rPr lang="en-US" dirty="0"/>
              <a:t> et al., 2003) and computational statistics (</a:t>
            </a:r>
            <a:r>
              <a:rPr lang="en-US" dirty="0" err="1"/>
              <a:t>Lunn</a:t>
            </a:r>
            <a:r>
              <a:rPr lang="en-US" dirty="0"/>
              <a:t> et al., 2000) to define complex probabilistic graphical models, </a:t>
            </a:r>
            <a:endParaRPr lang="en-US" dirty="0" smtClean="0"/>
          </a:p>
          <a:p>
            <a:r>
              <a:rPr lang="en-US" dirty="0" smtClean="0"/>
              <a:t>GPMs form the </a:t>
            </a:r>
            <a:r>
              <a:rPr lang="en-US" dirty="0"/>
              <a:t>basis of the BUGS (Bayesian inference Using Gibbs Sampling) software project (</a:t>
            </a:r>
            <a:r>
              <a:rPr lang="en-US" dirty="0" err="1"/>
              <a:t>Lunn</a:t>
            </a:r>
            <a:r>
              <a:rPr lang="en-US" dirty="0"/>
              <a:t> et al., 2000</a:t>
            </a:r>
            <a:r>
              <a:rPr lang="en-US" dirty="0" smtClean="0"/>
              <a:t>) </a:t>
            </a:r>
          </a:p>
          <a:p>
            <a:r>
              <a:rPr lang="en-US" dirty="0" smtClean="0"/>
              <a:t>Our </a:t>
            </a:r>
            <a:r>
              <a:rPr lang="en-US" dirty="0"/>
              <a:t>presentation of factor graphs and the sum-product algorithm follows their origins in </a:t>
            </a:r>
            <a:r>
              <a:rPr lang="en-US" dirty="0" err="1"/>
              <a:t>Kschischang</a:t>
            </a:r>
            <a:r>
              <a:rPr lang="en-US" dirty="0"/>
              <a:t> et al. (2001) and Frey (1998</a:t>
            </a:r>
            <a:r>
              <a:rPr lang="en-US" dirty="0" smtClean="0"/>
              <a:t>)</a:t>
            </a:r>
          </a:p>
          <a:p>
            <a:r>
              <a:rPr lang="en-US" dirty="0" smtClean="0"/>
              <a:t>Bayesian </a:t>
            </a:r>
            <a:r>
              <a:rPr lang="en-US" dirty="0"/>
              <a:t>networks and other models that contain cycles can be manipulated into a structure known as a </a:t>
            </a:r>
            <a:r>
              <a:rPr lang="en-US" i="1" dirty="0"/>
              <a:t>junction tree</a:t>
            </a:r>
            <a:r>
              <a:rPr lang="en-US" dirty="0"/>
              <a:t> by clustering variables, and </a:t>
            </a:r>
            <a:r>
              <a:rPr lang="en-US" dirty="0" err="1"/>
              <a:t>Lauritzen</a:t>
            </a:r>
            <a:r>
              <a:rPr lang="en-US" dirty="0"/>
              <a:t> and </a:t>
            </a:r>
            <a:r>
              <a:rPr lang="en-US" dirty="0" err="1"/>
              <a:t>Spiegelhalter</a:t>
            </a:r>
            <a:r>
              <a:rPr lang="en-US" dirty="0"/>
              <a:t> (1988)’s junction tree algorithm permits exact </a:t>
            </a:r>
            <a:r>
              <a:rPr lang="en-US" dirty="0" smtClean="0"/>
              <a:t>inference </a:t>
            </a:r>
          </a:p>
          <a:p>
            <a:endParaRPr lang="en-CA" dirty="0"/>
          </a:p>
        </p:txBody>
      </p:sp>
    </p:spTree>
    <p:extLst>
      <p:ext uri="{BB962C8B-B14F-4D97-AF65-F5344CB8AC3E}">
        <p14:creationId xmlns:p14="http://schemas.microsoft.com/office/powerpoint/2010/main" val="2252399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298836"/>
          </a:xfrm>
        </p:spPr>
        <p:txBody>
          <a:bodyPr>
            <a:normAutofit fontScale="92500" lnSpcReduction="10000"/>
          </a:bodyPr>
          <a:lstStyle/>
          <a:p>
            <a:pPr marL="0" indent="0">
              <a:buNone/>
            </a:pPr>
            <a:r>
              <a:rPr lang="en-US" b="1" dirty="0" smtClean="0"/>
              <a:t>Graphical </a:t>
            </a:r>
            <a:r>
              <a:rPr lang="en-US" b="1" dirty="0" err="1" smtClean="0"/>
              <a:t>Probabilty</a:t>
            </a:r>
            <a:r>
              <a:rPr lang="en-US" b="1" dirty="0" smtClean="0"/>
              <a:t> Models and Inference</a:t>
            </a:r>
          </a:p>
          <a:p>
            <a:pPr marL="0" indent="0">
              <a:buNone/>
            </a:pPr>
            <a:endParaRPr lang="en-US" dirty="0" smtClean="0"/>
          </a:p>
          <a:p>
            <a:r>
              <a:rPr lang="en-US" dirty="0" smtClean="0"/>
              <a:t>Ripley </a:t>
            </a:r>
            <a:r>
              <a:rPr lang="en-US" dirty="0"/>
              <a:t>(1996) covers the junction tree algorithm, with practical </a:t>
            </a:r>
            <a:r>
              <a:rPr lang="en-US" dirty="0" smtClean="0"/>
              <a:t>examples </a:t>
            </a:r>
          </a:p>
          <a:p>
            <a:r>
              <a:rPr lang="en-US" dirty="0" smtClean="0"/>
              <a:t>Huang </a:t>
            </a:r>
            <a:r>
              <a:rPr lang="en-US" dirty="0"/>
              <a:t>and </a:t>
            </a:r>
            <a:r>
              <a:rPr lang="en-US" dirty="0" err="1"/>
              <a:t>Darwiche</a:t>
            </a:r>
            <a:r>
              <a:rPr lang="en-US" dirty="0"/>
              <a:t> (1996)’s procedural guide is an excellent resource for those who need to implement the </a:t>
            </a:r>
            <a:r>
              <a:rPr lang="en-US" dirty="0" smtClean="0"/>
              <a:t>algorithm </a:t>
            </a:r>
          </a:p>
          <a:p>
            <a:r>
              <a:rPr lang="en-US" dirty="0" smtClean="0"/>
              <a:t>Probability </a:t>
            </a:r>
            <a:r>
              <a:rPr lang="en-US" dirty="0"/>
              <a:t>propagation in a junction tree yields exact results, but is sometimes infeasible because the clusters become too large—in which case one must resort to sampling or </a:t>
            </a:r>
            <a:r>
              <a:rPr lang="en-US" dirty="0" err="1"/>
              <a:t>variational</a:t>
            </a:r>
            <a:r>
              <a:rPr lang="en-US" dirty="0"/>
              <a:t> </a:t>
            </a:r>
            <a:r>
              <a:rPr lang="en-US" dirty="0" smtClean="0"/>
              <a:t>methods </a:t>
            </a:r>
            <a:endParaRPr lang="en-CA" dirty="0"/>
          </a:p>
          <a:p>
            <a:endParaRPr lang="en-CA" dirty="0"/>
          </a:p>
        </p:txBody>
      </p:sp>
    </p:spTree>
    <p:extLst>
      <p:ext uri="{BB962C8B-B14F-4D97-AF65-F5344CB8AC3E}">
        <p14:creationId xmlns:p14="http://schemas.microsoft.com/office/powerpoint/2010/main" val="19872061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48"/>
            <a:ext cx="9144000" cy="1143000"/>
          </a:xfrm>
        </p:spPr>
        <p:txBody>
          <a:bodyPr>
            <a:noAutofit/>
          </a:bodyPr>
          <a:lstStyle/>
          <a:p>
            <a:r>
              <a:rPr lang="en-US" dirty="0" smtClean="0"/>
              <a:t>Conditional continuous </a:t>
            </a:r>
            <a:br>
              <a:rPr lang="en-US" dirty="0" smtClean="0"/>
            </a:br>
            <a:r>
              <a:rPr lang="en-US" dirty="0" smtClean="0"/>
              <a:t>probability models</a:t>
            </a:r>
            <a:endParaRPr lang="en-US" dirty="0"/>
          </a:p>
        </p:txBody>
      </p:sp>
      <p:sp>
        <p:nvSpPr>
          <p:cNvPr id="3" name="Content Placeholder 2"/>
          <p:cNvSpPr>
            <a:spLocks noGrp="1"/>
          </p:cNvSpPr>
          <p:nvPr>
            <p:ph idx="1"/>
          </p:nvPr>
        </p:nvSpPr>
        <p:spPr/>
        <p:txBody>
          <a:bodyPr>
            <a:normAutofit/>
          </a:bodyPr>
          <a:lstStyle/>
          <a:p>
            <a:r>
              <a:rPr lang="en-US" dirty="0" smtClean="0"/>
              <a:t>Consider a model where </a:t>
            </a:r>
            <a:r>
              <a:rPr lang="en-US" dirty="0"/>
              <a:t>the conditional probability </a:t>
            </a:r>
            <a:r>
              <a:rPr lang="en-US" dirty="0" smtClean="0"/>
              <a:t>for </a:t>
            </a:r>
            <a:r>
              <a:rPr lang="en-US" i="1" dirty="0" err="1" smtClean="0"/>
              <a:t>y</a:t>
            </a:r>
            <a:r>
              <a:rPr lang="en-US" i="1" baseline="-25000" dirty="0" err="1" smtClean="0"/>
              <a:t>i</a:t>
            </a:r>
            <a:r>
              <a:rPr lang="en-US" dirty="0" smtClean="0"/>
              <a:t> </a:t>
            </a:r>
            <a:r>
              <a:rPr lang="en-US" dirty="0"/>
              <a:t>given </a:t>
            </a:r>
            <a:r>
              <a:rPr lang="en-US" i="1" dirty="0" smtClean="0"/>
              <a:t>x</a:t>
            </a:r>
            <a:r>
              <a:rPr lang="en-US" i="1" baseline="-25000" dirty="0" smtClean="0"/>
              <a:t>i</a:t>
            </a:r>
            <a:r>
              <a:rPr lang="en-US" dirty="0" smtClean="0"/>
              <a:t> </a:t>
            </a:r>
            <a:r>
              <a:rPr lang="en-US" dirty="0"/>
              <a:t>is a </a:t>
            </a:r>
            <a:r>
              <a:rPr lang="en-US" dirty="0" smtClean="0"/>
              <a:t>Gaussian with mean given by a linear function of x:</a:t>
            </a:r>
            <a:endParaRPr lang="en-CA" dirty="0"/>
          </a:p>
          <a:p>
            <a:endParaRPr lang="en-US" dirty="0" smtClean="0"/>
          </a:p>
          <a:p>
            <a:endParaRPr lang="en-US" dirty="0" smtClean="0"/>
          </a:p>
          <a:p>
            <a:r>
              <a:rPr lang="en-US" dirty="0" smtClean="0"/>
              <a:t>The </a:t>
            </a:r>
            <a:r>
              <a:rPr lang="en-US" dirty="0"/>
              <a:t>conditional distribution for </a:t>
            </a:r>
            <a:r>
              <a:rPr lang="en-US" i="1" dirty="0"/>
              <a:t>N</a:t>
            </a:r>
            <a:r>
              <a:rPr lang="en-US" dirty="0"/>
              <a:t> </a:t>
            </a:r>
            <a:r>
              <a:rPr lang="en-US" i="1" dirty="0" err="1"/>
              <a:t>y</a:t>
            </a:r>
            <a:r>
              <a:rPr lang="en-US" i="1" baseline="-25000" dirty="0" err="1"/>
              <a:t>i</a:t>
            </a:r>
            <a:r>
              <a:rPr lang="en-US" dirty="0" err="1"/>
              <a:t>s</a:t>
            </a:r>
            <a:r>
              <a:rPr lang="en-US" dirty="0"/>
              <a:t> given the corresponding </a:t>
            </a:r>
            <a:r>
              <a:rPr lang="en-US" i="1" dirty="0" err="1"/>
              <a:t>x</a:t>
            </a:r>
            <a:r>
              <a:rPr lang="en-US" i="1" baseline="-25000" dirty="0" err="1"/>
              <a:t>i</a:t>
            </a:r>
            <a:r>
              <a:rPr lang="en-US" dirty="0" err="1"/>
              <a:t>s</a:t>
            </a:r>
            <a:r>
              <a:rPr lang="en-US" dirty="0"/>
              <a:t> can be defined </a:t>
            </a:r>
            <a:r>
              <a:rPr lang="en-US" dirty="0" smtClean="0"/>
              <a:t>as</a:t>
            </a:r>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637906439"/>
              </p:ext>
            </p:extLst>
          </p:nvPr>
        </p:nvGraphicFramePr>
        <p:xfrm>
          <a:off x="1807633" y="3019778"/>
          <a:ext cx="5200650" cy="1000125"/>
        </p:xfrm>
        <a:graphic>
          <a:graphicData uri="http://schemas.openxmlformats.org/presentationml/2006/ole">
            <mc:AlternateContent xmlns:mc="http://schemas.openxmlformats.org/markup-compatibility/2006">
              <mc:Choice xmlns:v="urn:schemas-microsoft-com:vml" Requires="v">
                <p:oleObj spid="_x0000_s358693" name="Equation" r:id="rId3" imgW="2311400" imgH="444500" progId="Equation.3">
                  <p:embed/>
                </p:oleObj>
              </mc:Choice>
              <mc:Fallback>
                <p:oleObj name="Equation" r:id="rId3" imgW="2311400" imgH="444500" progId="Equation.3">
                  <p:embed/>
                  <p:pic>
                    <p:nvPicPr>
                      <p:cNvPr id="0" name=""/>
                      <p:cNvPicPr/>
                      <p:nvPr/>
                    </p:nvPicPr>
                    <p:blipFill>
                      <a:blip r:embed="rId4"/>
                      <a:stretch>
                        <a:fillRect/>
                      </a:stretch>
                    </p:blipFill>
                    <p:spPr>
                      <a:xfrm>
                        <a:off x="1807633" y="3019778"/>
                        <a:ext cx="5200650" cy="10001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96143742"/>
              </p:ext>
            </p:extLst>
          </p:nvPr>
        </p:nvGraphicFramePr>
        <p:xfrm>
          <a:off x="2106083" y="5361517"/>
          <a:ext cx="4429125" cy="828675"/>
        </p:xfrm>
        <a:graphic>
          <a:graphicData uri="http://schemas.openxmlformats.org/presentationml/2006/ole">
            <mc:AlternateContent xmlns:mc="http://schemas.openxmlformats.org/markup-compatibility/2006">
              <mc:Choice xmlns:v="urn:schemas-microsoft-com:vml" Requires="v">
                <p:oleObj spid="_x0000_s358694" name="Equation" r:id="rId5" imgW="1968500" imgH="368300" progId="Equation.3">
                  <p:embed/>
                </p:oleObj>
              </mc:Choice>
              <mc:Fallback>
                <p:oleObj name="Equation" r:id="rId5" imgW="1968500" imgH="368300" progId="Equation.3">
                  <p:embed/>
                  <p:pic>
                    <p:nvPicPr>
                      <p:cNvPr id="0" name=""/>
                      <p:cNvPicPr/>
                      <p:nvPr/>
                    </p:nvPicPr>
                    <p:blipFill>
                      <a:blip r:embed="rId6"/>
                      <a:stretch>
                        <a:fillRect/>
                      </a:stretch>
                    </p:blipFill>
                    <p:spPr>
                      <a:xfrm>
                        <a:off x="2106083" y="5361517"/>
                        <a:ext cx="4429125" cy="828675"/>
                      </a:xfrm>
                      <a:prstGeom prst="rect">
                        <a:avLst/>
                      </a:prstGeom>
                    </p:spPr>
                  </p:pic>
                </p:oleObj>
              </mc:Fallback>
            </mc:AlternateContent>
          </a:graphicData>
        </a:graphic>
      </p:graphicFrame>
    </p:spTree>
    <p:extLst>
      <p:ext uri="{BB962C8B-B14F-4D97-AF65-F5344CB8AC3E}">
        <p14:creationId xmlns:p14="http://schemas.microsoft.com/office/powerpoint/2010/main" val="12265567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72848"/>
            <a:ext cx="8974667" cy="1143000"/>
          </a:xfrm>
        </p:spPr>
        <p:txBody>
          <a:bodyPr>
            <a:normAutofit fontScale="90000"/>
          </a:bodyPr>
          <a:lstStyle/>
          <a:p>
            <a:r>
              <a:rPr lang="en-US" dirty="0" smtClean="0"/>
              <a:t>Linear regression as a probability model</a:t>
            </a:r>
            <a:endParaRPr lang="en-US" dirty="0"/>
          </a:p>
        </p:txBody>
      </p:sp>
      <p:sp>
        <p:nvSpPr>
          <p:cNvPr id="3" name="Content Placeholder 2"/>
          <p:cNvSpPr>
            <a:spLocks noGrp="1"/>
          </p:cNvSpPr>
          <p:nvPr>
            <p:ph idx="1"/>
          </p:nvPr>
        </p:nvSpPr>
        <p:spPr>
          <a:xfrm>
            <a:off x="457199" y="1209821"/>
            <a:ext cx="8686801" cy="5373394"/>
          </a:xfrm>
        </p:spPr>
        <p:txBody>
          <a:bodyPr>
            <a:normAutofit/>
          </a:bodyPr>
          <a:lstStyle/>
          <a:p>
            <a:r>
              <a:rPr lang="en-US" sz="3000" dirty="0"/>
              <a:t>T</a:t>
            </a:r>
            <a:r>
              <a:rPr lang="en-US" sz="3000" dirty="0" smtClean="0"/>
              <a:t>he </a:t>
            </a:r>
            <a:r>
              <a:rPr lang="en-US" sz="3000" dirty="0"/>
              <a:t>log-likelihood </a:t>
            </a:r>
            <a:r>
              <a:rPr lang="en-US" sz="3000" dirty="0" smtClean="0"/>
              <a:t>of our linear model is:</a:t>
            </a:r>
          </a:p>
          <a:p>
            <a:endParaRPr lang="en-US" sz="3000" dirty="0"/>
          </a:p>
          <a:p>
            <a:endParaRPr lang="en-US" sz="3000" dirty="0" smtClean="0"/>
          </a:p>
          <a:p>
            <a:endParaRPr lang="en-US" sz="3000" dirty="0" smtClean="0"/>
          </a:p>
          <a:p>
            <a:endParaRPr lang="en-US" sz="3000" dirty="0"/>
          </a:p>
          <a:p>
            <a:pPr marL="0" indent="0">
              <a:buNone/>
            </a:pPr>
            <a:endParaRPr lang="en-US" sz="3000" dirty="0"/>
          </a:p>
          <a:p>
            <a:r>
              <a:rPr lang="en-US" sz="3000" dirty="0" smtClean="0"/>
              <a:t>To maximize </a:t>
            </a:r>
            <a:r>
              <a:rPr lang="en-US" sz="3000" dirty="0"/>
              <a:t>the log-</a:t>
            </a:r>
            <a:r>
              <a:rPr lang="en-US" sz="3000" dirty="0" smtClean="0"/>
              <a:t>likelihood </a:t>
            </a:r>
            <a:r>
              <a:rPr lang="en-US" sz="3000" dirty="0"/>
              <a:t>it suffices to find the </a:t>
            </a:r>
            <a:r>
              <a:rPr lang="en-US" sz="3000" dirty="0" smtClean="0"/>
              <a:t>parameters </a:t>
            </a:r>
            <a:r>
              <a:rPr lang="en-US" sz="3000" dirty="0"/>
              <a:t>that minimize the squared </a:t>
            </a:r>
            <a:r>
              <a:rPr lang="en-US" sz="3000" dirty="0" smtClean="0"/>
              <a:t>error</a:t>
            </a:r>
            <a:r>
              <a:rPr lang="en-CA" sz="3000" dirty="0" smtClean="0"/>
              <a:t> </a:t>
            </a:r>
            <a:endParaRPr lang="en-US" sz="30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132372752"/>
              </p:ext>
            </p:extLst>
          </p:nvPr>
        </p:nvGraphicFramePr>
        <p:xfrm>
          <a:off x="1837266" y="1833741"/>
          <a:ext cx="4165600" cy="736600"/>
        </p:xfrm>
        <a:graphic>
          <a:graphicData uri="http://schemas.openxmlformats.org/presentationml/2006/ole">
            <mc:AlternateContent xmlns:mc="http://schemas.openxmlformats.org/markup-compatibility/2006">
              <mc:Choice xmlns:v="urn:schemas-microsoft-com:vml" Requires="v">
                <p:oleObj spid="_x0000_s359858" name="Equation" r:id="rId3" imgW="2082800" imgH="368300" progId="Equation.3">
                  <p:embed/>
                </p:oleObj>
              </mc:Choice>
              <mc:Fallback>
                <p:oleObj name="Equation" r:id="rId3" imgW="2082800" imgH="368300" progId="Equation.3">
                  <p:embed/>
                  <p:pic>
                    <p:nvPicPr>
                      <p:cNvPr id="0" name=""/>
                      <p:cNvPicPr/>
                      <p:nvPr/>
                    </p:nvPicPr>
                    <p:blipFill>
                      <a:blip r:embed="rId4"/>
                      <a:stretch>
                        <a:fillRect/>
                      </a:stretch>
                    </p:blipFill>
                    <p:spPr>
                      <a:xfrm>
                        <a:off x="1837266" y="1833741"/>
                        <a:ext cx="4165600" cy="736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5845932"/>
              </p:ext>
            </p:extLst>
          </p:nvPr>
        </p:nvGraphicFramePr>
        <p:xfrm>
          <a:off x="1837266" y="2597153"/>
          <a:ext cx="4927600" cy="1803400"/>
        </p:xfrm>
        <a:graphic>
          <a:graphicData uri="http://schemas.openxmlformats.org/presentationml/2006/ole">
            <mc:AlternateContent xmlns:mc="http://schemas.openxmlformats.org/markup-compatibility/2006">
              <mc:Choice xmlns:v="urn:schemas-microsoft-com:vml" Requires="v">
                <p:oleObj spid="_x0000_s359859" name="Equation" r:id="rId5" imgW="2463800" imgH="901700" progId="Equation.3">
                  <p:embed/>
                </p:oleObj>
              </mc:Choice>
              <mc:Fallback>
                <p:oleObj name="Equation" r:id="rId5" imgW="2463800" imgH="901700" progId="Equation.3">
                  <p:embed/>
                  <p:pic>
                    <p:nvPicPr>
                      <p:cNvPr id="0" name=""/>
                      <p:cNvPicPr/>
                      <p:nvPr/>
                    </p:nvPicPr>
                    <p:blipFill>
                      <a:blip r:embed="rId6"/>
                      <a:stretch>
                        <a:fillRect/>
                      </a:stretch>
                    </p:blipFill>
                    <p:spPr>
                      <a:xfrm>
                        <a:off x="1837266" y="2597153"/>
                        <a:ext cx="4927600" cy="18034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3864413"/>
              </p:ext>
            </p:extLst>
          </p:nvPr>
        </p:nvGraphicFramePr>
        <p:xfrm>
          <a:off x="1933222" y="5570039"/>
          <a:ext cx="4775200" cy="787400"/>
        </p:xfrm>
        <a:graphic>
          <a:graphicData uri="http://schemas.openxmlformats.org/presentationml/2006/ole">
            <mc:AlternateContent xmlns:mc="http://schemas.openxmlformats.org/markup-compatibility/2006">
              <mc:Choice xmlns:v="urn:schemas-microsoft-com:vml" Requires="v">
                <p:oleObj spid="_x0000_s359860" name="Equation" r:id="rId7" imgW="2387600" imgH="393700" progId="Equation.3">
                  <p:embed/>
                </p:oleObj>
              </mc:Choice>
              <mc:Fallback>
                <p:oleObj name="Equation" r:id="rId7" imgW="2387600" imgH="393700" progId="Equation.3">
                  <p:embed/>
                  <p:pic>
                    <p:nvPicPr>
                      <p:cNvPr id="0" name=""/>
                      <p:cNvPicPr/>
                      <p:nvPr/>
                    </p:nvPicPr>
                    <p:blipFill>
                      <a:blip r:embed="rId8"/>
                      <a:stretch>
                        <a:fillRect/>
                      </a:stretch>
                    </p:blipFill>
                    <p:spPr>
                      <a:xfrm>
                        <a:off x="1933222" y="5570039"/>
                        <a:ext cx="4775200" cy="787400"/>
                      </a:xfrm>
                      <a:prstGeom prst="rect">
                        <a:avLst/>
                      </a:prstGeom>
                    </p:spPr>
                  </p:pic>
                </p:oleObj>
              </mc:Fallback>
            </mc:AlternateContent>
          </a:graphicData>
        </a:graphic>
      </p:graphicFrame>
      <p:sp>
        <p:nvSpPr>
          <p:cNvPr id="7" name="TextBox 6"/>
          <p:cNvSpPr txBox="1"/>
          <p:nvPr/>
        </p:nvSpPr>
        <p:spPr>
          <a:xfrm>
            <a:off x="824436" y="6365129"/>
            <a:ext cx="8319564" cy="553998"/>
          </a:xfrm>
          <a:prstGeom prst="rect">
            <a:avLst/>
          </a:prstGeom>
          <a:noFill/>
        </p:spPr>
        <p:txBody>
          <a:bodyPr wrap="square" rtlCol="0">
            <a:spAutoFit/>
          </a:bodyPr>
          <a:lstStyle/>
          <a:p>
            <a:r>
              <a:rPr lang="en-US" sz="3000" dirty="0" smtClean="0"/>
              <a:t>i.e. this probability model is simply linear regression</a:t>
            </a:r>
            <a:endParaRPr lang="en-US" sz="3000" dirty="0"/>
          </a:p>
        </p:txBody>
      </p:sp>
    </p:spTree>
    <p:extLst>
      <p:ext uri="{BB962C8B-B14F-4D97-AF65-F5344CB8AC3E}">
        <p14:creationId xmlns:p14="http://schemas.microsoft.com/office/powerpoint/2010/main" val="31627797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48" y="72848"/>
            <a:ext cx="8575390" cy="1143000"/>
          </a:xfrm>
        </p:spPr>
        <p:txBody>
          <a:bodyPr>
            <a:normAutofit fontScale="90000"/>
          </a:bodyPr>
          <a:lstStyle/>
          <a:p>
            <a:r>
              <a:rPr lang="en-US" dirty="0" smtClean="0"/>
              <a:t>Priors on parameters, Gaussians, ridge regression and weight decay</a:t>
            </a:r>
            <a:endParaRPr lang="en-US" dirty="0"/>
          </a:p>
        </p:txBody>
      </p:sp>
      <p:sp>
        <p:nvSpPr>
          <p:cNvPr id="3" name="Content Placeholder 2"/>
          <p:cNvSpPr>
            <a:spLocks noGrp="1"/>
          </p:cNvSpPr>
          <p:nvPr>
            <p:ph idx="1"/>
          </p:nvPr>
        </p:nvSpPr>
        <p:spPr>
          <a:xfrm>
            <a:off x="457200" y="1350931"/>
            <a:ext cx="8229600" cy="4386117"/>
          </a:xfrm>
        </p:spPr>
        <p:txBody>
          <a:bodyPr>
            <a:normAutofit fontScale="92500" lnSpcReduction="20000"/>
          </a:bodyPr>
          <a:lstStyle/>
          <a:p>
            <a:r>
              <a:rPr lang="en-US" dirty="0"/>
              <a:t>Placing a </a:t>
            </a:r>
            <a:r>
              <a:rPr lang="en-US" dirty="0" smtClean="0"/>
              <a:t>zero mean Gaussian </a:t>
            </a:r>
            <a:r>
              <a:rPr lang="en-US" dirty="0"/>
              <a:t>prior on the parameters </a:t>
            </a:r>
            <a:r>
              <a:rPr lang="en-US" b="1" dirty="0"/>
              <a:t>w</a:t>
            </a:r>
            <a:r>
              <a:rPr lang="en-US" dirty="0"/>
              <a:t> leads to the method of </a:t>
            </a:r>
            <a:r>
              <a:rPr lang="en-US" i="1" dirty="0"/>
              <a:t>ridge </a:t>
            </a:r>
            <a:r>
              <a:rPr lang="en-US" i="1" dirty="0" smtClean="0"/>
              <a:t>regression, </a:t>
            </a:r>
            <a:r>
              <a:rPr lang="en-US" dirty="0" smtClean="0"/>
              <a:t>also </a:t>
            </a:r>
            <a:r>
              <a:rPr lang="en-US" dirty="0"/>
              <a:t>called </a:t>
            </a:r>
            <a:r>
              <a:rPr lang="en-US" i="1" dirty="0" smtClean="0"/>
              <a:t>weight decay </a:t>
            </a:r>
          </a:p>
          <a:p>
            <a:r>
              <a:rPr lang="en-US" dirty="0" smtClean="0"/>
              <a:t>Consider </a:t>
            </a:r>
            <a:r>
              <a:rPr lang="en-US" dirty="0"/>
              <a:t>a </a:t>
            </a:r>
            <a:r>
              <a:rPr lang="en-US" dirty="0" smtClean="0"/>
              <a:t>linear regression </a:t>
            </a:r>
            <a:r>
              <a:rPr lang="en-US" dirty="0"/>
              <a:t>that uses a </a:t>
            </a:r>
            <a:r>
              <a:rPr lang="en-US" i="1" dirty="0"/>
              <a:t>D</a:t>
            </a:r>
            <a:r>
              <a:rPr lang="en-US" dirty="0"/>
              <a:t> dimensional vector </a:t>
            </a:r>
            <a:r>
              <a:rPr lang="en-US" b="1" dirty="0"/>
              <a:t>x</a:t>
            </a:r>
            <a:r>
              <a:rPr lang="en-US" dirty="0"/>
              <a:t> to make </a:t>
            </a:r>
            <a:r>
              <a:rPr lang="en-US" dirty="0" smtClean="0"/>
              <a:t>predictions </a:t>
            </a:r>
          </a:p>
          <a:p>
            <a:r>
              <a:rPr lang="en-US" dirty="0" smtClean="0"/>
              <a:t>The </a:t>
            </a:r>
            <a:r>
              <a:rPr lang="en-US" dirty="0"/>
              <a:t>regression’s bias term can be represented by </a:t>
            </a:r>
            <a:r>
              <a:rPr lang="en-US" dirty="0" smtClean="0"/>
              <a:t>appending a constant feature = </a:t>
            </a:r>
            <a:r>
              <a:rPr lang="en-US" dirty="0"/>
              <a:t>1 </a:t>
            </a:r>
            <a:r>
              <a:rPr lang="en-US" dirty="0" smtClean="0"/>
              <a:t>as an additional final dimension of </a:t>
            </a:r>
            <a:r>
              <a:rPr lang="en-US" b="1" dirty="0" smtClean="0"/>
              <a:t>x</a:t>
            </a:r>
            <a:r>
              <a:rPr lang="en-US" dirty="0" smtClean="0"/>
              <a:t> for </a:t>
            </a:r>
            <a:r>
              <a:rPr lang="en-US" dirty="0"/>
              <a:t>every </a:t>
            </a:r>
            <a:r>
              <a:rPr lang="en-US" dirty="0" smtClean="0"/>
              <a:t>example</a:t>
            </a:r>
          </a:p>
          <a:p>
            <a:r>
              <a:rPr lang="en-US" dirty="0"/>
              <a:t>T</a:t>
            </a:r>
            <a:r>
              <a:rPr lang="en-US" dirty="0" smtClean="0"/>
              <a:t>he prior is frequently omitted from the bias </a:t>
            </a:r>
          </a:p>
          <a:p>
            <a:r>
              <a:rPr lang="en-US" dirty="0"/>
              <a:t>T</a:t>
            </a:r>
            <a:r>
              <a:rPr lang="en-US" dirty="0" smtClean="0"/>
              <a:t>he </a:t>
            </a:r>
            <a:r>
              <a:rPr lang="en-US" dirty="0"/>
              <a:t>underlying probability model </a:t>
            </a:r>
            <a:r>
              <a:rPr lang="en-US" dirty="0" smtClean="0"/>
              <a:t>can be written</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9743948"/>
              </p:ext>
            </p:extLst>
          </p:nvPr>
        </p:nvGraphicFramePr>
        <p:xfrm>
          <a:off x="835377" y="5671035"/>
          <a:ext cx="7213600" cy="965200"/>
        </p:xfrm>
        <a:graphic>
          <a:graphicData uri="http://schemas.openxmlformats.org/presentationml/2006/ole">
            <mc:AlternateContent xmlns:mc="http://schemas.openxmlformats.org/markup-compatibility/2006">
              <mc:Choice xmlns:v="urn:schemas-microsoft-com:vml" Requires="v">
                <p:oleObj spid="_x0000_s360598" name="Equation" r:id="rId3" imgW="3606800" imgH="482600" progId="Equation.3">
                  <p:embed/>
                </p:oleObj>
              </mc:Choice>
              <mc:Fallback>
                <p:oleObj name="Equation" r:id="rId3" imgW="3606800" imgH="482600" progId="Equation.3">
                  <p:embed/>
                  <p:pic>
                    <p:nvPicPr>
                      <p:cNvPr id="0" name=""/>
                      <p:cNvPicPr/>
                      <p:nvPr/>
                    </p:nvPicPr>
                    <p:blipFill>
                      <a:blip r:embed="rId4"/>
                      <a:stretch>
                        <a:fillRect/>
                      </a:stretch>
                    </p:blipFill>
                    <p:spPr>
                      <a:xfrm>
                        <a:off x="835377" y="5671035"/>
                        <a:ext cx="7213600" cy="965200"/>
                      </a:xfrm>
                      <a:prstGeom prst="rect">
                        <a:avLst/>
                      </a:prstGeom>
                    </p:spPr>
                  </p:pic>
                </p:oleObj>
              </mc:Fallback>
            </mc:AlternateContent>
          </a:graphicData>
        </a:graphic>
      </p:graphicFrame>
    </p:spTree>
    <p:extLst>
      <p:ext uri="{BB962C8B-B14F-4D97-AF65-F5344CB8AC3E}">
        <p14:creationId xmlns:p14="http://schemas.microsoft.com/office/powerpoint/2010/main" val="2005791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Priors on parameters, L</a:t>
            </a:r>
            <a:r>
              <a:rPr lang="en-US" baseline="-25000" dirty="0" smtClean="0"/>
              <a:t>2</a:t>
            </a:r>
            <a:r>
              <a:rPr lang="en-US" dirty="0" smtClean="0"/>
              <a:t> and L</a:t>
            </a:r>
            <a:r>
              <a:rPr lang="en-US" baseline="-25000" dirty="0" smtClean="0"/>
              <a:t>1</a:t>
            </a:r>
            <a:r>
              <a:rPr lang="en-US" dirty="0" smtClean="0"/>
              <a:t> regularization</a:t>
            </a:r>
            <a:endParaRPr lang="en-US" dirty="0"/>
          </a:p>
        </p:txBody>
      </p:sp>
      <p:sp>
        <p:nvSpPr>
          <p:cNvPr id="3" name="Content Placeholder 2"/>
          <p:cNvSpPr>
            <a:spLocks noGrp="1"/>
          </p:cNvSpPr>
          <p:nvPr>
            <p:ph idx="1"/>
          </p:nvPr>
        </p:nvSpPr>
        <p:spPr>
          <a:xfrm>
            <a:off x="457200" y="1350932"/>
            <a:ext cx="8229600" cy="5196624"/>
          </a:xfrm>
        </p:spPr>
        <p:txBody>
          <a:bodyPr>
            <a:normAutofit lnSpcReduction="10000"/>
          </a:bodyPr>
          <a:lstStyle/>
          <a:p>
            <a:r>
              <a:rPr lang="en-US" dirty="0"/>
              <a:t>M</a:t>
            </a:r>
            <a:r>
              <a:rPr lang="en-US" dirty="0" smtClean="0"/>
              <a:t>aximum </a:t>
            </a:r>
            <a:r>
              <a:rPr lang="en-US" dirty="0"/>
              <a:t>a posteriori parameter estimation based on the log conditional likelihood </a:t>
            </a:r>
            <a:r>
              <a:rPr lang="en-US" dirty="0" smtClean="0"/>
              <a:t>with a zero mean Gaussian prior on weights is </a:t>
            </a:r>
            <a:r>
              <a:rPr lang="en-US" dirty="0"/>
              <a:t>equivalent to minimizing a</a:t>
            </a:r>
            <a:r>
              <a:rPr lang="en-US" dirty="0" smtClean="0"/>
              <a:t> </a:t>
            </a:r>
            <a:r>
              <a:rPr lang="en-US" dirty="0"/>
              <a:t>squared error loss function</a:t>
            </a:r>
            <a:r>
              <a:rPr lang="en-CA" dirty="0"/>
              <a:t> </a:t>
            </a:r>
            <a:r>
              <a:rPr lang="en-CA" dirty="0" smtClean="0"/>
              <a:t>plus an L</a:t>
            </a:r>
            <a:r>
              <a:rPr lang="en-CA" baseline="-25000" dirty="0" smtClean="0"/>
              <a:t>2</a:t>
            </a:r>
            <a:r>
              <a:rPr lang="en-CA" dirty="0" smtClean="0"/>
              <a:t> based regularization term</a:t>
            </a:r>
          </a:p>
          <a:p>
            <a:endParaRPr lang="en-CA" dirty="0"/>
          </a:p>
          <a:p>
            <a:endParaRPr lang="en-CA" dirty="0" smtClean="0"/>
          </a:p>
          <a:p>
            <a:r>
              <a:rPr lang="en-US" dirty="0"/>
              <a:t>Using a Laplace prior for the distribution over weights and taking the log of the likelihood function yields an L</a:t>
            </a:r>
            <a:r>
              <a:rPr lang="en-US" baseline="-25000" dirty="0"/>
              <a:t>1</a:t>
            </a:r>
            <a:r>
              <a:rPr lang="en-US" dirty="0"/>
              <a:t> based regularization term </a:t>
            </a:r>
          </a:p>
        </p:txBody>
      </p:sp>
      <p:graphicFrame>
        <p:nvGraphicFramePr>
          <p:cNvPr id="4" name="Object 3"/>
          <p:cNvGraphicFramePr>
            <a:graphicFrameLocks noChangeAspect="1"/>
          </p:cNvGraphicFramePr>
          <p:nvPr>
            <p:extLst>
              <p:ext uri="{D42A27DB-BD31-4B8C-83A1-F6EECF244321}">
                <p14:modId xmlns:p14="http://schemas.microsoft.com/office/powerpoint/2010/main" val="387112078"/>
              </p:ext>
            </p:extLst>
          </p:nvPr>
        </p:nvGraphicFramePr>
        <p:xfrm>
          <a:off x="827088" y="3744913"/>
          <a:ext cx="4191000" cy="914400"/>
        </p:xfrm>
        <a:graphic>
          <a:graphicData uri="http://schemas.openxmlformats.org/presentationml/2006/ole">
            <mc:AlternateContent xmlns:mc="http://schemas.openxmlformats.org/markup-compatibility/2006">
              <mc:Choice xmlns:v="urn:schemas-microsoft-com:vml" Requires="v">
                <p:oleObj spid="_x0000_s361903" name="Equation" r:id="rId3" imgW="2095500" imgH="457200" progId="Equation.3">
                  <p:embed/>
                </p:oleObj>
              </mc:Choice>
              <mc:Fallback>
                <p:oleObj name="Equation" r:id="rId3" imgW="2095500" imgH="457200" progId="Equation.3">
                  <p:embed/>
                  <p:pic>
                    <p:nvPicPr>
                      <p:cNvPr id="0" name=""/>
                      <p:cNvPicPr/>
                      <p:nvPr/>
                    </p:nvPicPr>
                    <p:blipFill>
                      <a:blip r:embed="rId4"/>
                      <a:stretch>
                        <a:fillRect/>
                      </a:stretch>
                    </p:blipFill>
                    <p:spPr>
                      <a:xfrm>
                        <a:off x="827088" y="3744913"/>
                        <a:ext cx="4191000"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98105253"/>
              </p:ext>
            </p:extLst>
          </p:nvPr>
        </p:nvGraphicFramePr>
        <p:xfrm>
          <a:off x="4040011" y="6306256"/>
          <a:ext cx="1676400" cy="482600"/>
        </p:xfrm>
        <a:graphic>
          <a:graphicData uri="http://schemas.openxmlformats.org/presentationml/2006/ole">
            <mc:AlternateContent xmlns:mc="http://schemas.openxmlformats.org/markup-compatibility/2006">
              <mc:Choice xmlns:v="urn:schemas-microsoft-com:vml" Requires="v">
                <p:oleObj spid="_x0000_s361904" name="Equation" r:id="rId5" imgW="838200" imgH="241300" progId="Equation.3">
                  <p:embed/>
                </p:oleObj>
              </mc:Choice>
              <mc:Fallback>
                <p:oleObj name="Equation" r:id="rId5" imgW="838200" imgH="241300" progId="Equation.3">
                  <p:embed/>
                  <p:pic>
                    <p:nvPicPr>
                      <p:cNvPr id="0" name=""/>
                      <p:cNvPicPr/>
                      <p:nvPr/>
                    </p:nvPicPr>
                    <p:blipFill>
                      <a:blip r:embed="rId6"/>
                      <a:stretch>
                        <a:fillRect/>
                      </a:stretch>
                    </p:blipFill>
                    <p:spPr>
                      <a:xfrm>
                        <a:off x="4040011" y="6306256"/>
                        <a:ext cx="1676400" cy="482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28743048"/>
              </p:ext>
            </p:extLst>
          </p:nvPr>
        </p:nvGraphicFramePr>
        <p:xfrm>
          <a:off x="5219700" y="3904544"/>
          <a:ext cx="2590800" cy="558800"/>
        </p:xfrm>
        <a:graphic>
          <a:graphicData uri="http://schemas.openxmlformats.org/presentationml/2006/ole">
            <mc:AlternateContent xmlns:mc="http://schemas.openxmlformats.org/markup-compatibility/2006">
              <mc:Choice xmlns:v="urn:schemas-microsoft-com:vml" Requires="v">
                <p:oleObj spid="_x0000_s361905" name="Equation" r:id="rId7" imgW="1295400" imgH="279400" progId="Equation.3">
                  <p:embed/>
                </p:oleObj>
              </mc:Choice>
              <mc:Fallback>
                <p:oleObj name="Equation" r:id="rId7" imgW="1295400" imgH="279400" progId="Equation.3">
                  <p:embed/>
                  <p:pic>
                    <p:nvPicPr>
                      <p:cNvPr id="0" name=""/>
                      <p:cNvPicPr/>
                      <p:nvPr/>
                    </p:nvPicPr>
                    <p:blipFill>
                      <a:blip r:embed="rId8"/>
                      <a:stretch>
                        <a:fillRect/>
                      </a:stretch>
                    </p:blipFill>
                    <p:spPr>
                      <a:xfrm>
                        <a:off x="5219700" y="3904544"/>
                        <a:ext cx="2590800" cy="558800"/>
                      </a:xfrm>
                      <a:prstGeom prst="rect">
                        <a:avLst/>
                      </a:prstGeom>
                    </p:spPr>
                  </p:pic>
                </p:oleObj>
              </mc:Fallback>
            </mc:AlternateContent>
          </a:graphicData>
        </a:graphic>
      </p:graphicFrame>
    </p:spTree>
    <p:extLst>
      <p:ext uri="{BB962C8B-B14F-4D97-AF65-F5344CB8AC3E}">
        <p14:creationId xmlns:p14="http://schemas.microsoft.com/office/powerpoint/2010/main" val="11886228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Laplace, L</a:t>
            </a:r>
            <a:r>
              <a:rPr lang="en-US" baseline="-25000" dirty="0" smtClean="0"/>
              <a:t>1</a:t>
            </a:r>
            <a:r>
              <a:rPr lang="en-US" dirty="0" smtClean="0"/>
              <a:t> regularization the LASSO </a:t>
            </a:r>
            <a:br>
              <a:rPr lang="en-US" dirty="0" smtClean="0"/>
            </a:br>
            <a:r>
              <a:rPr lang="en-US" dirty="0" smtClean="0"/>
              <a:t>and the Elastic Net approach</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Laplace </a:t>
            </a:r>
            <a:r>
              <a:rPr lang="en-US" dirty="0"/>
              <a:t>distribution </a:t>
            </a:r>
            <a:r>
              <a:rPr lang="en-US" dirty="0" smtClean="0"/>
              <a:t>with </a:t>
            </a:r>
            <a:r>
              <a:rPr lang="en-US" dirty="0" err="1" smtClean="0"/>
              <a:t>params</a:t>
            </a:r>
            <a:r>
              <a:rPr lang="en-US" dirty="0" smtClean="0"/>
              <a:t> </a:t>
            </a:r>
            <a:r>
              <a:rPr lang="en-US" i="1" dirty="0"/>
              <a:t>μ</a:t>
            </a:r>
            <a:r>
              <a:rPr lang="en-US" dirty="0"/>
              <a:t> and </a:t>
            </a:r>
            <a:r>
              <a:rPr lang="en-US" i="1" dirty="0" smtClean="0"/>
              <a:t>b </a:t>
            </a:r>
            <a:r>
              <a:rPr lang="en-US" dirty="0" smtClean="0"/>
              <a:t>is</a:t>
            </a:r>
          </a:p>
          <a:p>
            <a:endParaRPr lang="en-US" dirty="0"/>
          </a:p>
          <a:p>
            <a:pPr marL="0" indent="0">
              <a:buNone/>
            </a:pPr>
            <a:endParaRPr lang="en-US" dirty="0" smtClean="0"/>
          </a:p>
          <a:p>
            <a:r>
              <a:rPr lang="en-US" dirty="0" smtClean="0"/>
              <a:t>Modeling </a:t>
            </a:r>
            <a:r>
              <a:rPr lang="en-US" dirty="0"/>
              <a:t>the </a:t>
            </a:r>
            <a:r>
              <a:rPr lang="en-US" dirty="0" smtClean="0"/>
              <a:t>log of the prior </a:t>
            </a:r>
            <a:r>
              <a:rPr lang="en-US" dirty="0"/>
              <a:t>probability for each weight by a Laplace distribution with </a:t>
            </a:r>
            <a:r>
              <a:rPr lang="en-US" i="1" dirty="0" smtClean="0"/>
              <a:t>μ=0 </a:t>
            </a:r>
            <a:r>
              <a:rPr lang="en-US" dirty="0" smtClean="0"/>
              <a:t>yields</a:t>
            </a:r>
          </a:p>
          <a:p>
            <a:endParaRPr lang="en-US" dirty="0"/>
          </a:p>
          <a:p>
            <a:endParaRPr lang="en-US" dirty="0" smtClean="0"/>
          </a:p>
          <a:p>
            <a:r>
              <a:rPr lang="en-US" dirty="0" smtClean="0"/>
              <a:t>The use of L</a:t>
            </a:r>
            <a:r>
              <a:rPr lang="en-US" baseline="-25000" dirty="0" smtClean="0"/>
              <a:t>1</a:t>
            </a:r>
            <a:r>
              <a:rPr lang="en-US" dirty="0" smtClean="0"/>
              <a:t> regularization is also know as the LASSO</a:t>
            </a:r>
            <a:r>
              <a:rPr lang="en-US" dirty="0"/>
              <a:t>, “Least Absolute Shrinkage and Selection Operator”.</a:t>
            </a:r>
            <a:endParaRPr lang="en-CA" dirty="0"/>
          </a:p>
          <a:p>
            <a:r>
              <a:rPr lang="en-US" dirty="0"/>
              <a:t>An alternative </a:t>
            </a:r>
            <a:r>
              <a:rPr lang="en-US" dirty="0" smtClean="0"/>
              <a:t>(convex!) approach </a:t>
            </a:r>
            <a:r>
              <a:rPr lang="en-US" dirty="0"/>
              <a:t>known as the </a:t>
            </a:r>
            <a:r>
              <a:rPr lang="en-US" i="1" dirty="0" smtClean="0"/>
              <a:t>elastic net</a:t>
            </a:r>
            <a:r>
              <a:rPr lang="en-US" dirty="0" smtClean="0"/>
              <a:t> </a:t>
            </a:r>
            <a:r>
              <a:rPr lang="en-US" dirty="0"/>
              <a:t>combines L</a:t>
            </a:r>
            <a:r>
              <a:rPr lang="en-US" baseline="-25000" dirty="0"/>
              <a:t>1</a:t>
            </a:r>
            <a:r>
              <a:rPr lang="en-US" dirty="0"/>
              <a:t> and L</a:t>
            </a:r>
            <a:r>
              <a:rPr lang="en-US" baseline="-25000" dirty="0"/>
              <a:t>2</a:t>
            </a:r>
            <a:r>
              <a:rPr lang="en-US" dirty="0"/>
              <a:t> regularization techniques using </a:t>
            </a:r>
            <a:endParaRPr lang="en-CA" dirty="0"/>
          </a:p>
          <a:p>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112317427"/>
              </p:ext>
            </p:extLst>
          </p:nvPr>
        </p:nvGraphicFramePr>
        <p:xfrm>
          <a:off x="1762125" y="1792288"/>
          <a:ext cx="5054600" cy="965200"/>
        </p:xfrm>
        <a:graphic>
          <a:graphicData uri="http://schemas.openxmlformats.org/presentationml/2006/ole">
            <mc:AlternateContent xmlns:mc="http://schemas.openxmlformats.org/markup-compatibility/2006">
              <mc:Choice xmlns:v="urn:schemas-microsoft-com:vml" Requires="v">
                <p:oleObj spid="_x0000_s362922" name="Equation" r:id="rId3" imgW="2527300" imgH="482600" progId="Equation.3">
                  <p:embed/>
                </p:oleObj>
              </mc:Choice>
              <mc:Fallback>
                <p:oleObj name="Equation" r:id="rId3" imgW="2527300" imgH="482600" progId="Equation.3">
                  <p:embed/>
                  <p:pic>
                    <p:nvPicPr>
                      <p:cNvPr id="0" name=""/>
                      <p:cNvPicPr/>
                      <p:nvPr/>
                    </p:nvPicPr>
                    <p:blipFill>
                      <a:blip r:embed="rId4"/>
                      <a:stretch>
                        <a:fillRect/>
                      </a:stretch>
                    </p:blipFill>
                    <p:spPr>
                      <a:xfrm>
                        <a:off x="1762125" y="1792288"/>
                        <a:ext cx="5054600" cy="965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08564821"/>
              </p:ext>
            </p:extLst>
          </p:nvPr>
        </p:nvGraphicFramePr>
        <p:xfrm>
          <a:off x="1468438" y="3567113"/>
          <a:ext cx="6045200" cy="965200"/>
        </p:xfrm>
        <a:graphic>
          <a:graphicData uri="http://schemas.openxmlformats.org/presentationml/2006/ole">
            <mc:AlternateContent xmlns:mc="http://schemas.openxmlformats.org/markup-compatibility/2006">
              <mc:Choice xmlns:v="urn:schemas-microsoft-com:vml" Requires="v">
                <p:oleObj spid="_x0000_s362923" name="Equation" r:id="rId5" imgW="3022600" imgH="482600" progId="Equation.3">
                  <p:embed/>
                </p:oleObj>
              </mc:Choice>
              <mc:Fallback>
                <p:oleObj name="Equation" r:id="rId5" imgW="3022600" imgH="482600" progId="Equation.3">
                  <p:embed/>
                  <p:pic>
                    <p:nvPicPr>
                      <p:cNvPr id="0" name=""/>
                      <p:cNvPicPr/>
                      <p:nvPr/>
                    </p:nvPicPr>
                    <p:blipFill>
                      <a:blip r:embed="rId6"/>
                      <a:stretch>
                        <a:fillRect/>
                      </a:stretch>
                    </p:blipFill>
                    <p:spPr>
                      <a:xfrm>
                        <a:off x="1468438" y="3567113"/>
                        <a:ext cx="6045200" cy="965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67072890"/>
              </p:ext>
            </p:extLst>
          </p:nvPr>
        </p:nvGraphicFramePr>
        <p:xfrm>
          <a:off x="2270125" y="6142038"/>
          <a:ext cx="4546600" cy="558800"/>
        </p:xfrm>
        <a:graphic>
          <a:graphicData uri="http://schemas.openxmlformats.org/presentationml/2006/ole">
            <mc:AlternateContent xmlns:mc="http://schemas.openxmlformats.org/markup-compatibility/2006">
              <mc:Choice xmlns:v="urn:schemas-microsoft-com:vml" Requires="v">
                <p:oleObj spid="_x0000_s362924" name="Equation" r:id="rId7" imgW="2273300" imgH="279400" progId="Equation.3">
                  <p:embed/>
                </p:oleObj>
              </mc:Choice>
              <mc:Fallback>
                <p:oleObj name="Equation" r:id="rId7" imgW="2273300" imgH="279400" progId="Equation.3">
                  <p:embed/>
                  <p:pic>
                    <p:nvPicPr>
                      <p:cNvPr id="0" name=""/>
                      <p:cNvPicPr/>
                      <p:nvPr/>
                    </p:nvPicPr>
                    <p:blipFill>
                      <a:blip r:embed="rId8"/>
                      <a:stretch>
                        <a:fillRect/>
                      </a:stretch>
                    </p:blipFill>
                    <p:spPr>
                      <a:xfrm>
                        <a:off x="2270125" y="6142038"/>
                        <a:ext cx="4546600" cy="558800"/>
                      </a:xfrm>
                      <a:prstGeom prst="rect">
                        <a:avLst/>
                      </a:prstGeom>
                    </p:spPr>
                  </p:pic>
                </p:oleObj>
              </mc:Fallback>
            </mc:AlternateContent>
          </a:graphicData>
        </a:graphic>
      </p:graphicFrame>
    </p:spTree>
    <p:extLst>
      <p:ext uri="{BB962C8B-B14F-4D97-AF65-F5344CB8AC3E}">
        <p14:creationId xmlns:p14="http://schemas.microsoft.com/office/powerpoint/2010/main" val="14686510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vector form of regression </a:t>
            </a:r>
            <a:endParaRPr lang="en-US" dirty="0"/>
          </a:p>
        </p:txBody>
      </p:sp>
      <p:sp>
        <p:nvSpPr>
          <p:cNvPr id="3" name="Content Placeholder 2"/>
          <p:cNvSpPr>
            <a:spLocks noGrp="1"/>
          </p:cNvSpPr>
          <p:nvPr>
            <p:ph idx="1"/>
          </p:nvPr>
        </p:nvSpPr>
        <p:spPr>
          <a:xfrm>
            <a:off x="457200" y="1350932"/>
            <a:ext cx="8488720" cy="4395228"/>
          </a:xfrm>
        </p:spPr>
        <p:txBody>
          <a:bodyPr>
            <a:normAutofit/>
          </a:bodyPr>
          <a:lstStyle/>
          <a:p>
            <a:r>
              <a:rPr lang="en-US" sz="3000" dirty="0" smtClean="0"/>
              <a:t>Linear regression can be written in matrix form</a:t>
            </a:r>
          </a:p>
          <a:p>
            <a:endParaRPr lang="en-US" sz="3000" dirty="0"/>
          </a:p>
          <a:p>
            <a:endParaRPr lang="en-US" sz="3000" dirty="0" smtClean="0"/>
          </a:p>
          <a:p>
            <a:endParaRPr lang="en-US" sz="3000" dirty="0"/>
          </a:p>
          <a:p>
            <a:r>
              <a:rPr lang="en-US" sz="3000" dirty="0"/>
              <a:t>T</a:t>
            </a:r>
            <a:r>
              <a:rPr lang="en-US" sz="3000" dirty="0" smtClean="0"/>
              <a:t>aking </a:t>
            </a:r>
            <a:r>
              <a:rPr lang="en-US" sz="3000" dirty="0"/>
              <a:t>the partial derivative with respect to </a:t>
            </a:r>
            <a:r>
              <a:rPr lang="en-US" sz="3000" b="1" dirty="0"/>
              <a:t>w</a:t>
            </a:r>
            <a:r>
              <a:rPr lang="en-US" sz="3000" dirty="0"/>
              <a:t> and setting the result to zero yields a </a:t>
            </a:r>
            <a:r>
              <a:rPr lang="en-US" sz="3000" i="1" dirty="0"/>
              <a:t>closed form </a:t>
            </a:r>
            <a:r>
              <a:rPr lang="en-US" sz="3000" dirty="0"/>
              <a:t>expression for the parameters:</a:t>
            </a:r>
            <a:r>
              <a:rPr lang="en-CA" sz="3000" dirty="0"/>
              <a:t> </a:t>
            </a:r>
            <a:endParaRPr lang="en-CA" sz="30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997262827"/>
              </p:ext>
            </p:extLst>
          </p:nvPr>
        </p:nvGraphicFramePr>
        <p:xfrm>
          <a:off x="1012406" y="1926162"/>
          <a:ext cx="6731000" cy="1651000"/>
        </p:xfrm>
        <a:graphic>
          <a:graphicData uri="http://schemas.openxmlformats.org/presentationml/2006/ole">
            <mc:AlternateContent xmlns:mc="http://schemas.openxmlformats.org/markup-compatibility/2006">
              <mc:Choice xmlns:v="urn:schemas-microsoft-com:vml" Requires="v">
                <p:oleObj spid="_x0000_s365231" name="Equation" r:id="rId3" imgW="3365500" imgH="825500" progId="Equation.3">
                  <p:embed/>
                </p:oleObj>
              </mc:Choice>
              <mc:Fallback>
                <p:oleObj name="Equation" r:id="rId3" imgW="3365500" imgH="825500" progId="Equation.3">
                  <p:embed/>
                  <p:pic>
                    <p:nvPicPr>
                      <p:cNvPr id="0" name=""/>
                      <p:cNvPicPr/>
                      <p:nvPr/>
                    </p:nvPicPr>
                    <p:blipFill>
                      <a:blip r:embed="rId4"/>
                      <a:stretch>
                        <a:fillRect/>
                      </a:stretch>
                    </p:blipFill>
                    <p:spPr>
                      <a:xfrm>
                        <a:off x="1012406" y="1926162"/>
                        <a:ext cx="6731000" cy="1651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31207418"/>
              </p:ext>
            </p:extLst>
          </p:nvPr>
        </p:nvGraphicFramePr>
        <p:xfrm>
          <a:off x="871525" y="4992474"/>
          <a:ext cx="3276600" cy="787400"/>
        </p:xfrm>
        <a:graphic>
          <a:graphicData uri="http://schemas.openxmlformats.org/presentationml/2006/ole">
            <mc:AlternateContent xmlns:mc="http://schemas.openxmlformats.org/markup-compatibility/2006">
              <mc:Choice xmlns:v="urn:schemas-microsoft-com:vml" Requires="v">
                <p:oleObj spid="_x0000_s365232" name="Equation" r:id="rId5" imgW="1638300" imgH="393700" progId="Equation.3">
                  <p:embed/>
                </p:oleObj>
              </mc:Choice>
              <mc:Fallback>
                <p:oleObj name="Equation" r:id="rId5" imgW="1638300" imgH="393700" progId="Equation.3">
                  <p:embed/>
                  <p:pic>
                    <p:nvPicPr>
                      <p:cNvPr id="0" name=""/>
                      <p:cNvPicPr/>
                      <p:nvPr/>
                    </p:nvPicPr>
                    <p:blipFill>
                      <a:blip r:embed="rId6"/>
                      <a:stretch>
                        <a:fillRect/>
                      </a:stretch>
                    </p:blipFill>
                    <p:spPr>
                      <a:xfrm>
                        <a:off x="871525" y="4992474"/>
                        <a:ext cx="3276600" cy="7874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70291630"/>
              </p:ext>
            </p:extLst>
          </p:nvPr>
        </p:nvGraphicFramePr>
        <p:xfrm>
          <a:off x="4508500" y="5145464"/>
          <a:ext cx="4419600" cy="457200"/>
        </p:xfrm>
        <a:graphic>
          <a:graphicData uri="http://schemas.openxmlformats.org/presentationml/2006/ole">
            <mc:AlternateContent xmlns:mc="http://schemas.openxmlformats.org/markup-compatibility/2006">
              <mc:Choice xmlns:v="urn:schemas-microsoft-com:vml" Requires="v">
                <p:oleObj spid="_x0000_s365233" name="Equation" r:id="rId7" imgW="2209800" imgH="228600" progId="Equation.3">
                  <p:embed/>
                </p:oleObj>
              </mc:Choice>
              <mc:Fallback>
                <p:oleObj name="Equation" r:id="rId7" imgW="2209800" imgH="228600" progId="Equation.3">
                  <p:embed/>
                  <p:pic>
                    <p:nvPicPr>
                      <p:cNvPr id="0" name=""/>
                      <p:cNvPicPr/>
                      <p:nvPr/>
                    </p:nvPicPr>
                    <p:blipFill>
                      <a:blip r:embed="rId8"/>
                      <a:stretch>
                        <a:fillRect/>
                      </a:stretch>
                    </p:blipFill>
                    <p:spPr>
                      <a:xfrm>
                        <a:off x="4508500" y="5145464"/>
                        <a:ext cx="4419600" cy="4572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99648754"/>
              </p:ext>
            </p:extLst>
          </p:nvPr>
        </p:nvGraphicFramePr>
        <p:xfrm>
          <a:off x="871525" y="5843254"/>
          <a:ext cx="1701800" cy="457200"/>
        </p:xfrm>
        <a:graphic>
          <a:graphicData uri="http://schemas.openxmlformats.org/presentationml/2006/ole">
            <mc:AlternateContent xmlns:mc="http://schemas.openxmlformats.org/markup-compatibility/2006">
              <mc:Choice xmlns:v="urn:schemas-microsoft-com:vml" Requires="v">
                <p:oleObj spid="_x0000_s365234" name="Equation" r:id="rId9" imgW="850900" imgH="228600" progId="Equation.3">
                  <p:embed/>
                </p:oleObj>
              </mc:Choice>
              <mc:Fallback>
                <p:oleObj name="Equation" r:id="rId9" imgW="850900" imgH="228600" progId="Equation.3">
                  <p:embed/>
                  <p:pic>
                    <p:nvPicPr>
                      <p:cNvPr id="0" name=""/>
                      <p:cNvPicPr/>
                      <p:nvPr/>
                    </p:nvPicPr>
                    <p:blipFill>
                      <a:blip r:embed="rId10"/>
                      <a:stretch>
                        <a:fillRect/>
                      </a:stretch>
                    </p:blipFill>
                    <p:spPr>
                      <a:xfrm>
                        <a:off x="871525" y="5843254"/>
                        <a:ext cx="1701800" cy="457200"/>
                      </a:xfrm>
                      <a:prstGeom prst="rect">
                        <a:avLst/>
                      </a:prstGeom>
                    </p:spPr>
                  </p:pic>
                </p:oleObj>
              </mc:Fallback>
            </mc:AlternateContent>
          </a:graphicData>
        </a:graphic>
      </p:graphicFrame>
      <p:sp>
        <p:nvSpPr>
          <p:cNvPr id="9" name="TextBox 8"/>
          <p:cNvSpPr txBox="1"/>
          <p:nvPr/>
        </p:nvSpPr>
        <p:spPr>
          <a:xfrm>
            <a:off x="3146806" y="5757179"/>
            <a:ext cx="5997194" cy="1046440"/>
          </a:xfrm>
          <a:prstGeom prst="rect">
            <a:avLst/>
          </a:prstGeom>
          <a:noFill/>
        </p:spPr>
        <p:txBody>
          <a:bodyPr wrap="square" rtlCol="0">
            <a:spAutoFit/>
          </a:bodyPr>
          <a:lstStyle/>
          <a:p>
            <a:r>
              <a:rPr lang="en-US" sz="3000" dirty="0"/>
              <a:t>are the famous </a:t>
            </a:r>
            <a:r>
              <a:rPr lang="en-US" sz="3000" dirty="0" smtClean="0"/>
              <a:t>“normal equations”</a:t>
            </a:r>
            <a:endParaRPr lang="en-US" sz="3000" i="1" dirty="0" smtClean="0"/>
          </a:p>
          <a:p>
            <a:r>
              <a:rPr lang="en-US" sz="3000" dirty="0" smtClean="0"/>
              <a:t>is </a:t>
            </a:r>
            <a:r>
              <a:rPr lang="en-US" sz="3000" dirty="0"/>
              <a:t>known as the </a:t>
            </a:r>
            <a:r>
              <a:rPr lang="en-US" sz="3000" i="1" dirty="0" err="1"/>
              <a:t>pseudoinverse</a:t>
            </a:r>
            <a:r>
              <a:rPr lang="en-CA" sz="3000" dirty="0"/>
              <a:t> </a:t>
            </a:r>
            <a:endParaRPr lang="en-US" sz="3000" dirty="0"/>
          </a:p>
        </p:txBody>
      </p:sp>
      <p:graphicFrame>
        <p:nvGraphicFramePr>
          <p:cNvPr id="10" name="Object 9"/>
          <p:cNvGraphicFramePr>
            <a:graphicFrameLocks noChangeAspect="1"/>
          </p:cNvGraphicFramePr>
          <p:nvPr>
            <p:extLst>
              <p:ext uri="{D42A27DB-BD31-4B8C-83A1-F6EECF244321}">
                <p14:modId xmlns:p14="http://schemas.microsoft.com/office/powerpoint/2010/main" val="2960351949"/>
              </p:ext>
            </p:extLst>
          </p:nvPr>
        </p:nvGraphicFramePr>
        <p:xfrm>
          <a:off x="871525" y="6304013"/>
          <a:ext cx="2082800" cy="457200"/>
        </p:xfrm>
        <a:graphic>
          <a:graphicData uri="http://schemas.openxmlformats.org/presentationml/2006/ole">
            <mc:AlternateContent xmlns:mc="http://schemas.openxmlformats.org/markup-compatibility/2006">
              <mc:Choice xmlns:v="urn:schemas-microsoft-com:vml" Requires="v">
                <p:oleObj spid="_x0000_s365235" name="Equation" r:id="rId11" imgW="1041400" imgH="228600" progId="Equation.3">
                  <p:embed/>
                </p:oleObj>
              </mc:Choice>
              <mc:Fallback>
                <p:oleObj name="Equation" r:id="rId11" imgW="1041400" imgH="228600" progId="Equation.3">
                  <p:embed/>
                  <p:pic>
                    <p:nvPicPr>
                      <p:cNvPr id="0" name=""/>
                      <p:cNvPicPr/>
                      <p:nvPr/>
                    </p:nvPicPr>
                    <p:blipFill>
                      <a:blip r:embed="rId12"/>
                      <a:stretch>
                        <a:fillRect/>
                      </a:stretch>
                    </p:blipFill>
                    <p:spPr>
                      <a:xfrm>
                        <a:off x="871525" y="6304013"/>
                        <a:ext cx="2082800" cy="457200"/>
                      </a:xfrm>
                      <a:prstGeom prst="rect">
                        <a:avLst/>
                      </a:prstGeom>
                    </p:spPr>
                  </p:pic>
                </p:oleObj>
              </mc:Fallback>
            </mc:AlternateContent>
          </a:graphicData>
        </a:graphic>
      </p:graphicFrame>
    </p:spTree>
    <p:extLst>
      <p:ext uri="{BB962C8B-B14F-4D97-AF65-F5344CB8AC3E}">
        <p14:creationId xmlns:p14="http://schemas.microsoft.com/office/powerpoint/2010/main" val="13987751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Linear regression with regularization</a:t>
            </a:r>
            <a:endParaRPr lang="en-US" dirty="0"/>
          </a:p>
        </p:txBody>
      </p:sp>
      <p:sp>
        <p:nvSpPr>
          <p:cNvPr id="3" name="Content Placeholder 2"/>
          <p:cNvSpPr>
            <a:spLocks noGrp="1"/>
          </p:cNvSpPr>
          <p:nvPr>
            <p:ph idx="1"/>
          </p:nvPr>
        </p:nvSpPr>
        <p:spPr>
          <a:xfrm>
            <a:off x="457200" y="1350931"/>
            <a:ext cx="8229600" cy="5366428"/>
          </a:xfrm>
        </p:spPr>
        <p:txBody>
          <a:bodyPr>
            <a:normAutofit fontScale="85000" lnSpcReduction="20000"/>
          </a:bodyPr>
          <a:lstStyle/>
          <a:p>
            <a:r>
              <a:rPr lang="en-CA" dirty="0" smtClean="0"/>
              <a:t>For ridge regression our objective function becomes</a:t>
            </a:r>
            <a:br>
              <a:rPr lang="en-CA" dirty="0" smtClean="0"/>
            </a:br>
            <a:endParaRPr lang="en-CA" dirty="0" smtClean="0"/>
          </a:p>
          <a:p>
            <a:endParaRPr lang="en-CA" dirty="0" smtClean="0"/>
          </a:p>
          <a:p>
            <a:r>
              <a:rPr lang="en-CA" dirty="0" smtClean="0"/>
              <a:t>We get a closed form solution for the result</a:t>
            </a:r>
            <a:br>
              <a:rPr lang="en-CA" dirty="0" smtClean="0"/>
            </a:br>
            <a:endParaRPr lang="en-CA" dirty="0" smtClean="0"/>
          </a:p>
          <a:p>
            <a:endParaRPr lang="en-CA" dirty="0" smtClean="0"/>
          </a:p>
          <a:p>
            <a:endParaRPr lang="en-CA" dirty="0" smtClean="0"/>
          </a:p>
          <a:p>
            <a:endParaRPr lang="en-CA" dirty="0" smtClean="0"/>
          </a:p>
          <a:p>
            <a:endParaRPr lang="en-CA" dirty="0" smtClean="0"/>
          </a:p>
          <a:p>
            <a:r>
              <a:rPr lang="en-CA" dirty="0" smtClean="0"/>
              <a:t>This modification to the </a:t>
            </a:r>
            <a:r>
              <a:rPr lang="en-CA" dirty="0" err="1" smtClean="0"/>
              <a:t>pseudoinverse</a:t>
            </a:r>
            <a:r>
              <a:rPr lang="en-CA" dirty="0" smtClean="0"/>
              <a:t> equation is very useful, allowing solutions to be found when they would otherwise not exist, often using a very small  </a:t>
            </a:r>
            <a:r>
              <a:rPr lang="en-CA" dirty="0" err="1" smtClean="0"/>
              <a:t>λ</a:t>
            </a:r>
            <a:endParaRPr lang="en-CA" dirty="0" smtClean="0"/>
          </a:p>
          <a:p>
            <a:r>
              <a:rPr lang="en-CA" dirty="0" smtClean="0"/>
              <a:t>The extension to multidimensional inputs </a:t>
            </a:r>
            <a:r>
              <a:rPr lang="en-CA" b="1" dirty="0" smtClean="0"/>
              <a:t>x</a:t>
            </a:r>
            <a:r>
              <a:rPr lang="en-CA" dirty="0" smtClean="0"/>
              <a:t> can still be formulated using these matrix forms</a:t>
            </a:r>
          </a:p>
          <a:p>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363036363"/>
              </p:ext>
            </p:extLst>
          </p:nvPr>
        </p:nvGraphicFramePr>
        <p:xfrm>
          <a:off x="2406650" y="1971923"/>
          <a:ext cx="4343400" cy="457200"/>
        </p:xfrm>
        <a:graphic>
          <a:graphicData uri="http://schemas.openxmlformats.org/presentationml/2006/ole">
            <mc:AlternateContent xmlns:mc="http://schemas.openxmlformats.org/markup-compatibility/2006">
              <mc:Choice xmlns:v="urn:schemas-microsoft-com:vml" Requires="v">
                <p:oleObj spid="_x0000_s365845" name="Equation" r:id="rId3" imgW="2171700" imgH="228600" progId="Equation.3">
                  <p:embed/>
                </p:oleObj>
              </mc:Choice>
              <mc:Fallback>
                <p:oleObj name="Equation" r:id="rId3" imgW="2171700" imgH="228600" progId="Equation.3">
                  <p:embed/>
                  <p:pic>
                    <p:nvPicPr>
                      <p:cNvPr id="0" name=""/>
                      <p:cNvPicPr/>
                      <p:nvPr/>
                    </p:nvPicPr>
                    <p:blipFill>
                      <a:blip r:embed="rId4"/>
                      <a:stretch>
                        <a:fillRect/>
                      </a:stretch>
                    </p:blipFill>
                    <p:spPr>
                      <a:xfrm>
                        <a:off x="2406650" y="1971923"/>
                        <a:ext cx="4343400"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39751789"/>
              </p:ext>
            </p:extLst>
          </p:nvPr>
        </p:nvGraphicFramePr>
        <p:xfrm>
          <a:off x="2305050" y="3010699"/>
          <a:ext cx="3835400" cy="1778000"/>
        </p:xfrm>
        <a:graphic>
          <a:graphicData uri="http://schemas.openxmlformats.org/presentationml/2006/ole">
            <mc:AlternateContent xmlns:mc="http://schemas.openxmlformats.org/markup-compatibility/2006">
              <mc:Choice xmlns:v="urn:schemas-microsoft-com:vml" Requires="v">
                <p:oleObj spid="_x0000_s365846" name="Equation" r:id="rId5" imgW="1917700" imgH="889000" progId="Equation.3">
                  <p:embed/>
                </p:oleObj>
              </mc:Choice>
              <mc:Fallback>
                <p:oleObj name="Equation" r:id="rId5" imgW="1917700" imgH="889000" progId="Equation.3">
                  <p:embed/>
                  <p:pic>
                    <p:nvPicPr>
                      <p:cNvPr id="0" name=""/>
                      <p:cNvPicPr/>
                      <p:nvPr/>
                    </p:nvPicPr>
                    <p:blipFill>
                      <a:blip r:embed="rId6"/>
                      <a:stretch>
                        <a:fillRect/>
                      </a:stretch>
                    </p:blipFill>
                    <p:spPr>
                      <a:xfrm>
                        <a:off x="2305050" y="3010699"/>
                        <a:ext cx="3835400" cy="1778000"/>
                      </a:xfrm>
                      <a:prstGeom prst="rect">
                        <a:avLst/>
                      </a:prstGeom>
                    </p:spPr>
                  </p:pic>
                </p:oleObj>
              </mc:Fallback>
            </mc:AlternateContent>
          </a:graphicData>
        </a:graphic>
      </p:graphicFrame>
    </p:spTree>
    <p:extLst>
      <p:ext uri="{BB962C8B-B14F-4D97-AF65-F5344CB8AC3E}">
        <p14:creationId xmlns:p14="http://schemas.microsoft.com/office/powerpoint/2010/main" val="2189221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dirty="0" smtClean="0"/>
              <a:t>Maximum a posteriori (MAP) parameter estimation</a:t>
            </a:r>
            <a:endParaRPr lang="en-US" dirty="0"/>
          </a:p>
        </p:txBody>
      </p:sp>
      <p:sp>
        <p:nvSpPr>
          <p:cNvPr id="3" name="Content Placeholder 2"/>
          <p:cNvSpPr>
            <a:spLocks noGrp="1"/>
          </p:cNvSpPr>
          <p:nvPr>
            <p:ph idx="1"/>
          </p:nvPr>
        </p:nvSpPr>
        <p:spPr>
          <a:xfrm>
            <a:off x="457200" y="1283382"/>
            <a:ext cx="8499832" cy="4880916"/>
          </a:xfrm>
        </p:spPr>
        <p:txBody>
          <a:bodyPr>
            <a:normAutofit lnSpcReduction="10000"/>
          </a:bodyPr>
          <a:lstStyle/>
          <a:p>
            <a:r>
              <a:rPr lang="en-US" dirty="0" smtClean="0"/>
              <a:t>If we treat our parameters as random variables we can compute the posterior </a:t>
            </a:r>
          </a:p>
          <a:p>
            <a:endParaRPr lang="en-US" dirty="0"/>
          </a:p>
          <a:p>
            <a:endParaRPr lang="en-US" dirty="0" smtClean="0"/>
          </a:p>
          <a:p>
            <a:r>
              <a:rPr lang="en-US" dirty="0" smtClean="0"/>
              <a:t>We have </a:t>
            </a:r>
            <a:r>
              <a:rPr lang="en-US" dirty="0"/>
              <a:t>used | or the “given” notation in place of </a:t>
            </a:r>
            <a:r>
              <a:rPr lang="en-US" dirty="0" smtClean="0"/>
              <a:t>; to emphasize that </a:t>
            </a:r>
            <a:r>
              <a:rPr lang="en-US" i="1" dirty="0" err="1" smtClean="0">
                <a:solidFill>
                  <a:srgbClr val="000000"/>
                </a:solidFill>
                <a:latin typeface="Symbol"/>
                <a:ea typeface="Symbol"/>
                <a:cs typeface="Symbol"/>
              </a:rPr>
              <a:t>θ</a:t>
            </a:r>
            <a:r>
              <a:rPr lang="en-US" i="1" dirty="0" smtClean="0">
                <a:solidFill>
                  <a:srgbClr val="000000"/>
                </a:solidFill>
                <a:latin typeface="Symbol"/>
                <a:ea typeface="Symbol"/>
                <a:cs typeface="Symbol"/>
              </a:rPr>
              <a:t> </a:t>
            </a:r>
            <a:r>
              <a:rPr lang="en-US" dirty="0" smtClean="0"/>
              <a:t>is random, but </a:t>
            </a:r>
          </a:p>
          <a:p>
            <a:r>
              <a:rPr lang="en-US" dirty="0" smtClean="0"/>
              <a:t>Conditioned on a point estimate for the posterior we have a conditionally </a:t>
            </a:r>
            <a:r>
              <a:rPr lang="en-US" dirty="0" err="1" smtClean="0"/>
              <a:t>i.i.d</a:t>
            </a:r>
            <a:r>
              <a:rPr lang="en-US" dirty="0" smtClean="0"/>
              <a:t>. model </a:t>
            </a:r>
          </a:p>
          <a:p>
            <a:r>
              <a:rPr lang="en-US" dirty="0" smtClean="0"/>
              <a:t>MAP parameter estimation seeks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98380032"/>
              </p:ext>
            </p:extLst>
          </p:nvPr>
        </p:nvGraphicFramePr>
        <p:xfrm>
          <a:off x="1584325" y="2321475"/>
          <a:ext cx="5772150" cy="971550"/>
        </p:xfrm>
        <a:graphic>
          <a:graphicData uri="http://schemas.openxmlformats.org/presentationml/2006/ole">
            <mc:AlternateContent xmlns:mc="http://schemas.openxmlformats.org/markup-compatibility/2006">
              <mc:Choice xmlns:v="urn:schemas-microsoft-com:vml" Requires="v">
                <p:oleObj spid="_x0000_s283016" name="Equation" r:id="rId3" imgW="2565400" imgH="431800" progId="Equation.3">
                  <p:embed/>
                </p:oleObj>
              </mc:Choice>
              <mc:Fallback>
                <p:oleObj name="Equation" r:id="rId3" imgW="2565400" imgH="431800" progId="Equation.3">
                  <p:embed/>
                  <p:pic>
                    <p:nvPicPr>
                      <p:cNvPr id="0" name=""/>
                      <p:cNvPicPr/>
                      <p:nvPr/>
                    </p:nvPicPr>
                    <p:blipFill>
                      <a:blip r:embed="rId4"/>
                      <a:stretch>
                        <a:fillRect/>
                      </a:stretch>
                    </p:blipFill>
                    <p:spPr>
                      <a:xfrm>
                        <a:off x="1584325" y="2321475"/>
                        <a:ext cx="5772150" cy="9715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90621003"/>
              </p:ext>
            </p:extLst>
          </p:nvPr>
        </p:nvGraphicFramePr>
        <p:xfrm>
          <a:off x="2070665" y="5799529"/>
          <a:ext cx="5114925" cy="1085850"/>
        </p:xfrm>
        <a:graphic>
          <a:graphicData uri="http://schemas.openxmlformats.org/presentationml/2006/ole">
            <mc:AlternateContent xmlns:mc="http://schemas.openxmlformats.org/markup-compatibility/2006">
              <mc:Choice xmlns:v="urn:schemas-microsoft-com:vml" Requires="v">
                <p:oleObj spid="_x0000_s283017" name="Equation" r:id="rId5" imgW="2273300" imgH="482600" progId="Equation.3">
                  <p:embed/>
                </p:oleObj>
              </mc:Choice>
              <mc:Fallback>
                <p:oleObj name="Equation" r:id="rId5" imgW="2273300" imgH="482600" progId="Equation.3">
                  <p:embed/>
                  <p:pic>
                    <p:nvPicPr>
                      <p:cNvPr id="0" name=""/>
                      <p:cNvPicPr/>
                      <p:nvPr/>
                    </p:nvPicPr>
                    <p:blipFill>
                      <a:blip r:embed="rId6"/>
                      <a:stretch>
                        <a:fillRect/>
                      </a:stretch>
                    </p:blipFill>
                    <p:spPr>
                      <a:xfrm>
                        <a:off x="2070665" y="5799529"/>
                        <a:ext cx="5114925" cy="1085850"/>
                      </a:xfrm>
                      <a:prstGeom prst="rect">
                        <a:avLst/>
                      </a:prstGeom>
                    </p:spPr>
                  </p:pic>
                </p:oleObj>
              </mc:Fallback>
            </mc:AlternateContent>
          </a:graphicData>
        </a:graphic>
      </p:graphicFrame>
    </p:spTree>
    <p:extLst>
      <p:ext uri="{BB962C8B-B14F-4D97-AF65-F5344CB8AC3E}">
        <p14:creationId xmlns:p14="http://schemas.microsoft.com/office/powerpoint/2010/main" val="21554629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Polynomial regression and kernels</a:t>
            </a:r>
            <a:endParaRPr lang="en-US" dirty="0"/>
          </a:p>
        </p:txBody>
      </p:sp>
      <p:sp>
        <p:nvSpPr>
          <p:cNvPr id="3" name="Content Placeholder 2"/>
          <p:cNvSpPr>
            <a:spLocks noGrp="1"/>
          </p:cNvSpPr>
          <p:nvPr>
            <p:ph idx="1"/>
          </p:nvPr>
        </p:nvSpPr>
        <p:spPr>
          <a:xfrm>
            <a:off x="457200" y="1350931"/>
            <a:ext cx="8229600" cy="5299587"/>
          </a:xfrm>
        </p:spPr>
        <p:txBody>
          <a:bodyPr>
            <a:normAutofit lnSpcReduction="10000"/>
          </a:bodyPr>
          <a:lstStyle/>
          <a:p>
            <a:r>
              <a:rPr lang="en-US" sz="3000" dirty="0" smtClean="0"/>
              <a:t>We can create a model for non-linear predictions using polynomials of x</a:t>
            </a:r>
          </a:p>
          <a:p>
            <a:r>
              <a:rPr lang="en-US" sz="3000" dirty="0"/>
              <a:t>T</a:t>
            </a:r>
            <a:r>
              <a:rPr lang="en-US" sz="3000" dirty="0" smtClean="0"/>
              <a:t>he estimation problem remains linear!</a:t>
            </a:r>
          </a:p>
          <a:p>
            <a:endParaRPr lang="en-US" sz="3000" dirty="0" smtClean="0"/>
          </a:p>
          <a:p>
            <a:endParaRPr lang="en-US" sz="3000" dirty="0"/>
          </a:p>
          <a:p>
            <a:endParaRPr lang="en-US" sz="3000" dirty="0" smtClean="0"/>
          </a:p>
          <a:p>
            <a:endParaRPr lang="en-US" sz="3000" dirty="0"/>
          </a:p>
          <a:p>
            <a:endParaRPr lang="en-US" sz="3000" dirty="0" smtClean="0"/>
          </a:p>
          <a:p>
            <a:r>
              <a:rPr lang="en-US" sz="3000" dirty="0" smtClean="0"/>
              <a:t>A similar trick for transforming a linear model into a non-linear model is based on using basis functions </a:t>
            </a:r>
            <a:r>
              <a:rPr lang="en-US" sz="3000" b="1" dirty="0" err="1" smtClean="0"/>
              <a:t>φ</a:t>
            </a:r>
            <a:r>
              <a:rPr lang="en-US" sz="3000" dirty="0" smtClean="0"/>
              <a:t>(</a:t>
            </a:r>
            <a:r>
              <a:rPr lang="en-US" sz="3000" b="1" dirty="0" smtClean="0"/>
              <a:t>x</a:t>
            </a:r>
            <a:r>
              <a:rPr lang="en-US" sz="3000" dirty="0" smtClean="0"/>
              <a:t>), where</a:t>
            </a:r>
            <a:endParaRPr lang="en-US" sz="3000" dirty="0"/>
          </a:p>
        </p:txBody>
      </p:sp>
      <p:graphicFrame>
        <p:nvGraphicFramePr>
          <p:cNvPr id="4" name="Object 3"/>
          <p:cNvGraphicFramePr>
            <a:graphicFrameLocks noChangeAspect="1"/>
          </p:cNvGraphicFramePr>
          <p:nvPr>
            <p:extLst>
              <p:ext uri="{D42A27DB-BD31-4B8C-83A1-F6EECF244321}">
                <p14:modId xmlns:p14="http://schemas.microsoft.com/office/powerpoint/2010/main" val="3121083785"/>
              </p:ext>
            </p:extLst>
          </p:nvPr>
        </p:nvGraphicFramePr>
        <p:xfrm>
          <a:off x="990600" y="2756746"/>
          <a:ext cx="7696200" cy="2489200"/>
        </p:xfrm>
        <a:graphic>
          <a:graphicData uri="http://schemas.openxmlformats.org/presentationml/2006/ole">
            <mc:AlternateContent xmlns:mc="http://schemas.openxmlformats.org/markup-compatibility/2006">
              <mc:Choice xmlns:v="urn:schemas-microsoft-com:vml" Requires="v">
                <p:oleObj spid="_x0000_s366869" name="Equation" r:id="rId3" imgW="3848100" imgH="1244600" progId="Equation.3">
                  <p:embed/>
                </p:oleObj>
              </mc:Choice>
              <mc:Fallback>
                <p:oleObj name="Equation" r:id="rId3" imgW="3848100" imgH="1244600" progId="Equation.3">
                  <p:embed/>
                  <p:pic>
                    <p:nvPicPr>
                      <p:cNvPr id="0" name=""/>
                      <p:cNvPicPr/>
                      <p:nvPr/>
                    </p:nvPicPr>
                    <p:blipFill>
                      <a:blip r:embed="rId4"/>
                      <a:stretch>
                        <a:fillRect/>
                      </a:stretch>
                    </p:blipFill>
                    <p:spPr>
                      <a:xfrm>
                        <a:off x="990600" y="2756746"/>
                        <a:ext cx="7696200" cy="2489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25468149"/>
              </p:ext>
            </p:extLst>
          </p:nvPr>
        </p:nvGraphicFramePr>
        <p:xfrm>
          <a:off x="4419753" y="6137618"/>
          <a:ext cx="3327400" cy="457200"/>
        </p:xfrm>
        <a:graphic>
          <a:graphicData uri="http://schemas.openxmlformats.org/presentationml/2006/ole">
            <mc:AlternateContent xmlns:mc="http://schemas.openxmlformats.org/markup-compatibility/2006">
              <mc:Choice xmlns:v="urn:schemas-microsoft-com:vml" Requires="v">
                <p:oleObj spid="_x0000_s366870" name="Equation" r:id="rId5" imgW="1663700" imgH="228600" progId="Equation.3">
                  <p:embed/>
                </p:oleObj>
              </mc:Choice>
              <mc:Fallback>
                <p:oleObj name="Equation" r:id="rId5" imgW="1663700" imgH="228600" progId="Equation.3">
                  <p:embed/>
                  <p:pic>
                    <p:nvPicPr>
                      <p:cNvPr id="0" name=""/>
                      <p:cNvPicPr/>
                      <p:nvPr/>
                    </p:nvPicPr>
                    <p:blipFill>
                      <a:blip r:embed="rId6"/>
                      <a:stretch>
                        <a:fillRect/>
                      </a:stretch>
                    </p:blipFill>
                    <p:spPr>
                      <a:xfrm>
                        <a:off x="4419753" y="6137618"/>
                        <a:ext cx="3327400" cy="457200"/>
                      </a:xfrm>
                      <a:prstGeom prst="rect">
                        <a:avLst/>
                      </a:prstGeom>
                    </p:spPr>
                  </p:pic>
                </p:oleObj>
              </mc:Fallback>
            </mc:AlternateContent>
          </a:graphicData>
        </a:graphic>
      </p:graphicFrame>
    </p:spTree>
    <p:extLst>
      <p:ext uri="{BB962C8B-B14F-4D97-AF65-F5344CB8AC3E}">
        <p14:creationId xmlns:p14="http://schemas.microsoft.com/office/powerpoint/2010/main" val="26544858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Multinomial logistic regression</a:t>
            </a:r>
            <a:endParaRPr lang="en-US" dirty="0"/>
          </a:p>
        </p:txBody>
      </p:sp>
      <p:sp>
        <p:nvSpPr>
          <p:cNvPr id="3" name="Content Placeholder 2"/>
          <p:cNvSpPr>
            <a:spLocks noGrp="1"/>
          </p:cNvSpPr>
          <p:nvPr>
            <p:ph idx="1"/>
          </p:nvPr>
        </p:nvSpPr>
        <p:spPr>
          <a:xfrm>
            <a:off x="457200" y="1350932"/>
            <a:ext cx="8229600" cy="5507068"/>
          </a:xfrm>
        </p:spPr>
        <p:txBody>
          <a:bodyPr>
            <a:normAutofit/>
          </a:bodyPr>
          <a:lstStyle/>
          <a:p>
            <a:r>
              <a:rPr lang="en-US" dirty="0"/>
              <a:t>A simple linear probabilistic classifier can be created using this parametric form</a:t>
            </a:r>
            <a:r>
              <a:rPr lang="en-CA" dirty="0"/>
              <a:t> </a:t>
            </a:r>
            <a:endParaRPr lang="en-CA" dirty="0" smtClean="0"/>
          </a:p>
          <a:p>
            <a:endParaRPr lang="en-CA" dirty="0"/>
          </a:p>
          <a:p>
            <a:endParaRPr lang="en-CA" dirty="0" smtClean="0"/>
          </a:p>
          <a:p>
            <a:endParaRPr lang="en-CA" dirty="0"/>
          </a:p>
          <a:p>
            <a:pPr marL="400050" lvl="1" indent="0">
              <a:buNone/>
            </a:pPr>
            <a:r>
              <a:rPr lang="en-CA" sz="3200" dirty="0"/>
              <a:t>w</a:t>
            </a:r>
            <a:r>
              <a:rPr lang="en-CA" sz="3200" dirty="0" smtClean="0"/>
              <a:t>here                  , we use </a:t>
            </a:r>
            <a:r>
              <a:rPr lang="en-US" sz="3200" i="1" dirty="0"/>
              <a:t>K</a:t>
            </a:r>
            <a:r>
              <a:rPr lang="en-US" sz="3200" dirty="0"/>
              <a:t> </a:t>
            </a:r>
            <a:r>
              <a:rPr lang="en-US" sz="3200" i="1" dirty="0"/>
              <a:t>feature functions</a:t>
            </a:r>
            <a:r>
              <a:rPr lang="en-US" sz="3200" dirty="0"/>
              <a:t> </a:t>
            </a:r>
            <a:r>
              <a:rPr lang="en-US" sz="3200" i="1" dirty="0" err="1"/>
              <a:t>f</a:t>
            </a:r>
            <a:r>
              <a:rPr lang="en-US" sz="3200" i="1" baseline="-25000" dirty="0" err="1"/>
              <a:t>k</a:t>
            </a:r>
            <a:r>
              <a:rPr lang="en-US" sz="3200" dirty="0"/>
              <a:t>(</a:t>
            </a:r>
            <a:r>
              <a:rPr lang="en-US" sz="3200" i="1" dirty="0" err="1"/>
              <a:t>y</a:t>
            </a:r>
            <a:r>
              <a:rPr lang="en-US" sz="3200" dirty="0" err="1"/>
              <a:t>,</a:t>
            </a:r>
            <a:r>
              <a:rPr lang="en-US" sz="3200" b="1" dirty="0" err="1"/>
              <a:t>x</a:t>
            </a:r>
            <a:r>
              <a:rPr lang="en-US" sz="3200" dirty="0"/>
              <a:t>) </a:t>
            </a:r>
            <a:r>
              <a:rPr lang="en-US" sz="3200" dirty="0" smtClean="0"/>
              <a:t>and </a:t>
            </a:r>
            <a:r>
              <a:rPr lang="en-US" sz="3200" i="1" dirty="0"/>
              <a:t>K</a:t>
            </a:r>
            <a:r>
              <a:rPr lang="en-US" sz="3200" dirty="0"/>
              <a:t> weights, </a:t>
            </a:r>
            <a:r>
              <a:rPr lang="en-US" sz="3200" i="1" dirty="0" err="1"/>
              <a:t>w</a:t>
            </a:r>
            <a:r>
              <a:rPr lang="en-US" sz="3200" i="1" baseline="-25000" dirty="0" err="1"/>
              <a:t>k</a:t>
            </a:r>
            <a:r>
              <a:rPr lang="en-US" sz="3200" dirty="0"/>
              <a:t> </a:t>
            </a:r>
            <a:r>
              <a:rPr lang="en-US" sz="3200" dirty="0" smtClean="0"/>
              <a:t>for the parameters</a:t>
            </a:r>
          </a:p>
          <a:p>
            <a:r>
              <a:rPr lang="en-US" dirty="0" smtClean="0"/>
              <a:t>We can perform learning using maximum conditional likelihood and </a:t>
            </a:r>
            <a:r>
              <a:rPr lang="en-US" i="1" dirty="0" smtClean="0"/>
              <a:t>N</a:t>
            </a:r>
            <a:r>
              <a:rPr lang="en-US" dirty="0" smtClean="0"/>
              <a:t> observations for both labels and features,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53805366"/>
              </p:ext>
            </p:extLst>
          </p:nvPr>
        </p:nvGraphicFramePr>
        <p:xfrm>
          <a:off x="1199982" y="2515306"/>
          <a:ext cx="6070600" cy="1549400"/>
        </p:xfrm>
        <a:graphic>
          <a:graphicData uri="http://schemas.openxmlformats.org/presentationml/2006/ole">
            <mc:AlternateContent xmlns:mc="http://schemas.openxmlformats.org/markup-compatibility/2006">
              <mc:Choice xmlns:v="urn:schemas-microsoft-com:vml" Requires="v">
                <p:oleObj spid="_x0000_s368024" name="Equation" r:id="rId3" imgW="3035300" imgH="774700" progId="Equation.3">
                  <p:embed/>
                </p:oleObj>
              </mc:Choice>
              <mc:Fallback>
                <p:oleObj name="Equation" r:id="rId3" imgW="3035300" imgH="774700" progId="Equation.3">
                  <p:embed/>
                  <p:pic>
                    <p:nvPicPr>
                      <p:cNvPr id="0" name=""/>
                      <p:cNvPicPr/>
                      <p:nvPr/>
                    </p:nvPicPr>
                    <p:blipFill>
                      <a:blip r:embed="rId4"/>
                      <a:stretch>
                        <a:fillRect/>
                      </a:stretch>
                    </p:blipFill>
                    <p:spPr>
                      <a:xfrm>
                        <a:off x="1199982" y="2515306"/>
                        <a:ext cx="6070600" cy="1549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85812975"/>
              </p:ext>
            </p:extLst>
          </p:nvPr>
        </p:nvGraphicFramePr>
        <p:xfrm>
          <a:off x="1973566" y="4376966"/>
          <a:ext cx="1628775" cy="314325"/>
        </p:xfrm>
        <a:graphic>
          <a:graphicData uri="http://schemas.openxmlformats.org/presentationml/2006/ole">
            <mc:AlternateContent xmlns:mc="http://schemas.openxmlformats.org/markup-compatibility/2006">
              <mc:Choice xmlns:v="urn:schemas-microsoft-com:vml" Requires="v">
                <p:oleObj spid="_x0000_s368025" name="Equation" r:id="rId5" imgW="723900" imgH="139700" progId="Equation.3">
                  <p:embed/>
                </p:oleObj>
              </mc:Choice>
              <mc:Fallback>
                <p:oleObj name="Equation" r:id="rId5" imgW="723900" imgH="139700" progId="Equation.3">
                  <p:embed/>
                  <p:pic>
                    <p:nvPicPr>
                      <p:cNvPr id="0" name=""/>
                      <p:cNvPicPr/>
                      <p:nvPr/>
                    </p:nvPicPr>
                    <p:blipFill>
                      <a:blip r:embed="rId6"/>
                      <a:stretch>
                        <a:fillRect/>
                      </a:stretch>
                    </p:blipFill>
                    <p:spPr>
                      <a:xfrm>
                        <a:off x="1973566" y="4376966"/>
                        <a:ext cx="1628775" cy="3143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9262100"/>
              </p:ext>
            </p:extLst>
          </p:nvPr>
        </p:nvGraphicFramePr>
        <p:xfrm>
          <a:off x="5170776" y="6380715"/>
          <a:ext cx="2514600" cy="371475"/>
        </p:xfrm>
        <a:graphic>
          <a:graphicData uri="http://schemas.openxmlformats.org/presentationml/2006/ole">
            <mc:AlternateContent xmlns:mc="http://schemas.openxmlformats.org/markup-compatibility/2006">
              <mc:Choice xmlns:v="urn:schemas-microsoft-com:vml" Requires="v">
                <p:oleObj spid="_x0000_s368026" name="Equation" r:id="rId7" imgW="1117600" imgH="165100" progId="Equation.3">
                  <p:embed/>
                </p:oleObj>
              </mc:Choice>
              <mc:Fallback>
                <p:oleObj name="Equation" r:id="rId7" imgW="1117600" imgH="165100" progId="Equation.3">
                  <p:embed/>
                  <p:pic>
                    <p:nvPicPr>
                      <p:cNvPr id="0" name=""/>
                      <p:cNvPicPr/>
                      <p:nvPr/>
                    </p:nvPicPr>
                    <p:blipFill>
                      <a:blip r:embed="rId8"/>
                      <a:stretch>
                        <a:fillRect/>
                      </a:stretch>
                    </p:blipFill>
                    <p:spPr>
                      <a:xfrm>
                        <a:off x="5170776" y="6380715"/>
                        <a:ext cx="2514600" cy="371475"/>
                      </a:xfrm>
                      <a:prstGeom prst="rect">
                        <a:avLst/>
                      </a:prstGeom>
                    </p:spPr>
                  </p:pic>
                </p:oleObj>
              </mc:Fallback>
            </mc:AlternateContent>
          </a:graphicData>
        </a:graphic>
      </p:graphicFrame>
    </p:spTree>
    <p:extLst>
      <p:ext uri="{BB962C8B-B14F-4D97-AF65-F5344CB8AC3E}">
        <p14:creationId xmlns:p14="http://schemas.microsoft.com/office/powerpoint/2010/main" val="25084341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Multiclass logistic regression and gradient computations</a:t>
            </a:r>
            <a:endParaRPr lang="en-US" dirty="0"/>
          </a:p>
        </p:txBody>
      </p:sp>
      <p:sp>
        <p:nvSpPr>
          <p:cNvPr id="3" name="Content Placeholder 2"/>
          <p:cNvSpPr>
            <a:spLocks noGrp="1"/>
          </p:cNvSpPr>
          <p:nvPr>
            <p:ph idx="1"/>
          </p:nvPr>
        </p:nvSpPr>
        <p:spPr>
          <a:xfrm>
            <a:off x="52605" y="1418360"/>
            <a:ext cx="8959576" cy="5507068"/>
          </a:xfrm>
        </p:spPr>
        <p:txBody>
          <a:bodyPr>
            <a:normAutofit fontScale="77500" lnSpcReduction="20000"/>
          </a:bodyPr>
          <a:lstStyle/>
          <a:p>
            <a:r>
              <a:rPr lang="en-US" dirty="0" smtClean="0"/>
              <a:t>The objective function </a:t>
            </a:r>
            <a:br>
              <a:rPr lang="en-US" dirty="0" smtClean="0"/>
            </a:br>
            <a:r>
              <a:rPr lang="en-US" dirty="0" smtClean="0"/>
              <a:t>(has no closed form solution)</a:t>
            </a:r>
          </a:p>
          <a:p>
            <a:r>
              <a:rPr lang="en-US" dirty="0" err="1" smtClean="0"/>
              <a:t>Soln</a:t>
            </a:r>
            <a:r>
              <a:rPr lang="en-US" dirty="0" smtClean="0"/>
              <a:t>: gradient descent - the derivative </a:t>
            </a:r>
            <a:r>
              <a:rPr lang="en-US" dirty="0" err="1" smtClean="0"/>
              <a:t>w.r.t</a:t>
            </a:r>
            <a:r>
              <a:rPr lang="en-US" dirty="0" smtClean="0"/>
              <a:t>. one weight is</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smtClean="0"/>
          </a:p>
          <a:p>
            <a:endParaRPr lang="en-US" dirty="0"/>
          </a:p>
          <a:p>
            <a:pPr marL="0" indent="0">
              <a:buNone/>
            </a:pPr>
            <a:r>
              <a:rPr lang="en-US" dirty="0"/>
              <a:t>	</a:t>
            </a:r>
            <a:r>
              <a:rPr lang="en-US" dirty="0" smtClean="0"/>
              <a:t>we see the </a:t>
            </a:r>
            <a:r>
              <a:rPr lang="en-US" dirty="0"/>
              <a:t>derivative breaks apart into two key </a:t>
            </a:r>
            <a:r>
              <a:rPr lang="en-US" dirty="0" smtClean="0"/>
              <a:t>terms </a:t>
            </a:r>
          </a:p>
          <a:p>
            <a:r>
              <a:rPr lang="en-US" dirty="0" smtClean="0"/>
              <a:t>The </a:t>
            </a:r>
            <a:r>
              <a:rPr lang="en-US" dirty="0"/>
              <a:t>first </a:t>
            </a:r>
            <a:r>
              <a:rPr lang="en-US" dirty="0" smtClean="0"/>
              <a:t>term, the “easy part” involves terms that disappear when         ,      leaving only the term shown on the left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79731757"/>
              </p:ext>
            </p:extLst>
          </p:nvPr>
        </p:nvGraphicFramePr>
        <p:xfrm>
          <a:off x="4810610" y="1319588"/>
          <a:ext cx="3972560" cy="777240"/>
        </p:xfrm>
        <a:graphic>
          <a:graphicData uri="http://schemas.openxmlformats.org/presentationml/2006/ole">
            <mc:AlternateContent xmlns:mc="http://schemas.openxmlformats.org/markup-compatibility/2006">
              <mc:Choice xmlns:v="urn:schemas-microsoft-com:vml" Requires="v">
                <p:oleObj spid="_x0000_s369052" name="Equation" r:id="rId3" imgW="2336800" imgH="457200" progId="Equation.3">
                  <p:embed/>
                </p:oleObj>
              </mc:Choice>
              <mc:Fallback>
                <p:oleObj name="Equation" r:id="rId3" imgW="2336800" imgH="457200" progId="Equation.3">
                  <p:embed/>
                  <p:pic>
                    <p:nvPicPr>
                      <p:cNvPr id="0" name=""/>
                      <p:cNvPicPr/>
                      <p:nvPr/>
                    </p:nvPicPr>
                    <p:blipFill>
                      <a:blip r:embed="rId4"/>
                      <a:stretch>
                        <a:fillRect/>
                      </a:stretch>
                    </p:blipFill>
                    <p:spPr>
                      <a:xfrm>
                        <a:off x="4810610" y="1319588"/>
                        <a:ext cx="3972560" cy="77724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06575560"/>
              </p:ext>
            </p:extLst>
          </p:nvPr>
        </p:nvGraphicFramePr>
        <p:xfrm>
          <a:off x="1747749" y="2590800"/>
          <a:ext cx="5246370" cy="2849880"/>
        </p:xfrm>
        <a:graphic>
          <a:graphicData uri="http://schemas.openxmlformats.org/presentationml/2006/ole">
            <mc:AlternateContent xmlns:mc="http://schemas.openxmlformats.org/markup-compatibility/2006">
              <mc:Choice xmlns:v="urn:schemas-microsoft-com:vml" Requires="v">
                <p:oleObj spid="_x0000_s369053" name="Equation" r:id="rId5" imgW="3086100" imgH="1676400" progId="Equation.3">
                  <p:embed/>
                </p:oleObj>
              </mc:Choice>
              <mc:Fallback>
                <p:oleObj name="Equation" r:id="rId5" imgW="3086100" imgH="1676400" progId="Equation.3">
                  <p:embed/>
                  <p:pic>
                    <p:nvPicPr>
                      <p:cNvPr id="0" name=""/>
                      <p:cNvPicPr/>
                      <p:nvPr/>
                    </p:nvPicPr>
                    <p:blipFill>
                      <a:blip r:embed="rId6"/>
                      <a:stretch>
                        <a:fillRect/>
                      </a:stretch>
                    </p:blipFill>
                    <p:spPr>
                      <a:xfrm>
                        <a:off x="1747749" y="2590800"/>
                        <a:ext cx="5246370" cy="284988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81150652"/>
              </p:ext>
            </p:extLst>
          </p:nvPr>
        </p:nvGraphicFramePr>
        <p:xfrm>
          <a:off x="1276725" y="6264244"/>
          <a:ext cx="971550" cy="400050"/>
        </p:xfrm>
        <a:graphic>
          <a:graphicData uri="http://schemas.openxmlformats.org/presentationml/2006/ole">
            <mc:AlternateContent xmlns:mc="http://schemas.openxmlformats.org/markup-compatibility/2006">
              <mc:Choice xmlns:v="urn:schemas-microsoft-com:vml" Requires="v">
                <p:oleObj spid="_x0000_s369054" name="Equation" r:id="rId7" imgW="431800" imgH="177800" progId="Equation.3">
                  <p:embed/>
                </p:oleObj>
              </mc:Choice>
              <mc:Fallback>
                <p:oleObj name="Equation" r:id="rId7" imgW="431800" imgH="177800" progId="Equation.3">
                  <p:embed/>
                  <p:pic>
                    <p:nvPicPr>
                      <p:cNvPr id="0" name=""/>
                      <p:cNvPicPr/>
                      <p:nvPr/>
                    </p:nvPicPr>
                    <p:blipFill>
                      <a:blip r:embed="rId8"/>
                      <a:stretch>
                        <a:fillRect/>
                      </a:stretch>
                    </p:blipFill>
                    <p:spPr>
                      <a:xfrm>
                        <a:off x="1276725" y="6264244"/>
                        <a:ext cx="971550" cy="400050"/>
                      </a:xfrm>
                      <a:prstGeom prst="rect">
                        <a:avLst/>
                      </a:prstGeom>
                    </p:spPr>
                  </p:pic>
                </p:oleObj>
              </mc:Fallback>
            </mc:AlternateContent>
          </a:graphicData>
        </a:graphic>
      </p:graphicFrame>
    </p:spTree>
    <p:extLst>
      <p:ext uri="{BB962C8B-B14F-4D97-AF65-F5344CB8AC3E}">
        <p14:creationId xmlns:p14="http://schemas.microsoft.com/office/powerpoint/2010/main" val="42393054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Understanding gradients for </a:t>
            </a:r>
            <a:br>
              <a:rPr lang="en-US" dirty="0" smtClean="0"/>
            </a:br>
            <a:r>
              <a:rPr lang="en-US" dirty="0" smtClean="0"/>
              <a:t>logistic regression</a:t>
            </a:r>
            <a:endParaRPr lang="en-US" dirty="0"/>
          </a:p>
        </p:txBody>
      </p:sp>
      <p:sp>
        <p:nvSpPr>
          <p:cNvPr id="3" name="Content Placeholder 2"/>
          <p:cNvSpPr>
            <a:spLocks noGrp="1"/>
          </p:cNvSpPr>
          <p:nvPr>
            <p:ph idx="1"/>
          </p:nvPr>
        </p:nvSpPr>
        <p:spPr>
          <a:xfrm>
            <a:off x="457199" y="1350932"/>
            <a:ext cx="8466243" cy="4740073"/>
          </a:xfrm>
        </p:spPr>
        <p:txBody>
          <a:bodyPr>
            <a:normAutofit lnSpcReduction="10000"/>
          </a:bodyPr>
          <a:lstStyle/>
          <a:p>
            <a:r>
              <a:rPr lang="en-US" sz="2600" dirty="0"/>
              <a:t>The second term, while seemingly daunting, has </a:t>
            </a:r>
            <a:r>
              <a:rPr lang="en-US" sz="2600" dirty="0" smtClean="0"/>
              <a:t>a “cool” </a:t>
            </a:r>
            <a:r>
              <a:rPr lang="en-US" sz="2600" dirty="0"/>
              <a:t>derivative that yields an intuitive and interpretable result:</a:t>
            </a:r>
            <a:r>
              <a:rPr lang="en-CA" sz="2600" dirty="0"/>
              <a:t> </a:t>
            </a:r>
            <a:endParaRPr lang="en-CA" sz="2600" dirty="0" smtClean="0"/>
          </a:p>
          <a:p>
            <a:endParaRPr lang="en-CA" sz="2600" dirty="0" smtClean="0"/>
          </a:p>
          <a:p>
            <a:endParaRPr lang="en-CA" sz="2600" dirty="0"/>
          </a:p>
          <a:p>
            <a:endParaRPr lang="en-CA" sz="2600" dirty="0" smtClean="0"/>
          </a:p>
          <a:p>
            <a:endParaRPr lang="en-CA" sz="2600" dirty="0"/>
          </a:p>
          <a:p>
            <a:pPr marL="0" indent="0">
              <a:buNone/>
            </a:pPr>
            <a:endParaRPr lang="en-CA" sz="2600" dirty="0"/>
          </a:p>
          <a:p>
            <a:pPr marL="400050" lvl="1" indent="0">
              <a:buNone/>
            </a:pPr>
            <a:r>
              <a:rPr lang="en-US" sz="2600" dirty="0" smtClean="0"/>
              <a:t>which </a:t>
            </a:r>
            <a:r>
              <a:rPr lang="en-US" sz="2600" dirty="0"/>
              <a:t>corresponds to the expectation </a:t>
            </a:r>
            <a:r>
              <a:rPr lang="en-US" sz="2600" dirty="0" smtClean="0"/>
              <a:t>of </a:t>
            </a:r>
            <a:r>
              <a:rPr lang="en-US" sz="2600" dirty="0"/>
              <a:t>the feature function </a:t>
            </a:r>
            <a:r>
              <a:rPr lang="en-US" sz="2600" dirty="0" smtClean="0"/>
              <a:t>under </a:t>
            </a:r>
            <a:r>
              <a:rPr lang="en-US" sz="2600" dirty="0"/>
              <a:t>the probability distribution </a:t>
            </a:r>
            <a:r>
              <a:rPr lang="en-US" sz="2600" dirty="0" smtClean="0"/>
              <a:t>given </a:t>
            </a:r>
            <a:r>
              <a:rPr lang="en-US" sz="2600" dirty="0"/>
              <a:t>by the model with the current parameter </a:t>
            </a:r>
            <a:r>
              <a:rPr lang="en-US" sz="2600" dirty="0" smtClean="0"/>
              <a:t>settings </a:t>
            </a:r>
          </a:p>
          <a:p>
            <a:r>
              <a:rPr lang="en-US" sz="2600" dirty="0" smtClean="0"/>
              <a:t>Using </a:t>
            </a:r>
            <a:r>
              <a:rPr lang="en-US" sz="2600" dirty="0" err="1" smtClean="0"/>
              <a:t>vectorized</a:t>
            </a:r>
            <a:r>
              <a:rPr lang="en-US" sz="2600" dirty="0" smtClean="0"/>
              <a:t> </a:t>
            </a:r>
            <a:r>
              <a:rPr lang="en-US" sz="2600" b="1" dirty="0" smtClean="0"/>
              <a:t>w</a:t>
            </a:r>
            <a:r>
              <a:rPr lang="en-US" sz="2600" dirty="0" smtClean="0"/>
              <a:t> and feature functions </a:t>
            </a:r>
            <a:r>
              <a:rPr lang="en-US" sz="2600" b="1" dirty="0" smtClean="0"/>
              <a:t>f</a:t>
            </a:r>
            <a:r>
              <a:rPr lang="en-US" sz="2600" dirty="0" smtClean="0"/>
              <a:t> we have</a:t>
            </a:r>
          </a:p>
          <a:p>
            <a:pPr marL="0"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87207812"/>
              </p:ext>
            </p:extLst>
          </p:nvPr>
        </p:nvGraphicFramePr>
        <p:xfrm>
          <a:off x="776288" y="2178176"/>
          <a:ext cx="7537450" cy="2309812"/>
        </p:xfrm>
        <a:graphic>
          <a:graphicData uri="http://schemas.openxmlformats.org/presentationml/2006/ole">
            <mc:AlternateContent xmlns:mc="http://schemas.openxmlformats.org/markup-compatibility/2006">
              <mc:Choice xmlns:v="urn:schemas-microsoft-com:vml" Requires="v">
                <p:oleObj spid="_x0000_s369937" name="Equation" r:id="rId3" imgW="4432300" imgH="1358900" progId="Equation.3">
                  <p:embed/>
                </p:oleObj>
              </mc:Choice>
              <mc:Fallback>
                <p:oleObj name="Equation" r:id="rId3" imgW="4432300" imgH="1358900" progId="Equation.3">
                  <p:embed/>
                  <p:pic>
                    <p:nvPicPr>
                      <p:cNvPr id="0" name=""/>
                      <p:cNvPicPr/>
                      <p:nvPr/>
                    </p:nvPicPr>
                    <p:blipFill>
                      <a:blip r:embed="rId4"/>
                      <a:stretch>
                        <a:fillRect/>
                      </a:stretch>
                    </p:blipFill>
                    <p:spPr>
                      <a:xfrm>
                        <a:off x="776288" y="2178176"/>
                        <a:ext cx="7537450" cy="230981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08050561"/>
              </p:ext>
            </p:extLst>
          </p:nvPr>
        </p:nvGraphicFramePr>
        <p:xfrm>
          <a:off x="2082800" y="5979153"/>
          <a:ext cx="4231640" cy="777240"/>
        </p:xfrm>
        <a:graphic>
          <a:graphicData uri="http://schemas.openxmlformats.org/presentationml/2006/ole">
            <mc:AlternateContent xmlns:mc="http://schemas.openxmlformats.org/markup-compatibility/2006">
              <mc:Choice xmlns:v="urn:schemas-microsoft-com:vml" Requires="v">
                <p:oleObj spid="_x0000_s369938" name="Equation" r:id="rId5" imgW="2489200" imgH="457200" progId="Equation.3">
                  <p:embed/>
                </p:oleObj>
              </mc:Choice>
              <mc:Fallback>
                <p:oleObj name="Equation" r:id="rId5" imgW="2489200" imgH="457200" progId="Equation.3">
                  <p:embed/>
                  <p:pic>
                    <p:nvPicPr>
                      <p:cNvPr id="0" name=""/>
                      <p:cNvPicPr/>
                      <p:nvPr/>
                    </p:nvPicPr>
                    <p:blipFill>
                      <a:blip r:embed="rId6"/>
                      <a:stretch>
                        <a:fillRect/>
                      </a:stretch>
                    </p:blipFill>
                    <p:spPr>
                      <a:xfrm>
                        <a:off x="2082800" y="5979153"/>
                        <a:ext cx="4231640" cy="777240"/>
                      </a:xfrm>
                      <a:prstGeom prst="rect">
                        <a:avLst/>
                      </a:prstGeom>
                    </p:spPr>
                  </p:pic>
                </p:oleObj>
              </mc:Fallback>
            </mc:AlternateContent>
          </a:graphicData>
        </a:graphic>
      </p:graphicFrame>
    </p:spTree>
    <p:extLst>
      <p:ext uri="{BB962C8B-B14F-4D97-AF65-F5344CB8AC3E}">
        <p14:creationId xmlns:p14="http://schemas.microsoft.com/office/powerpoint/2010/main" val="6137672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6"/>
            <a:ext cx="9144000" cy="1143000"/>
          </a:xfrm>
        </p:spPr>
        <p:txBody>
          <a:bodyPr>
            <a:normAutofit fontScale="90000"/>
          </a:bodyPr>
          <a:lstStyle/>
          <a:p>
            <a:r>
              <a:rPr lang="en-US" dirty="0" smtClean="0"/>
              <a:t>Reformulating multiclass logistic regression</a:t>
            </a:r>
            <a:endParaRPr lang="en-US" dirty="0"/>
          </a:p>
        </p:txBody>
      </p:sp>
      <p:sp>
        <p:nvSpPr>
          <p:cNvPr id="3" name="Content Placeholder 2"/>
          <p:cNvSpPr>
            <a:spLocks noGrp="1"/>
          </p:cNvSpPr>
          <p:nvPr>
            <p:ph idx="1"/>
          </p:nvPr>
        </p:nvSpPr>
        <p:spPr>
          <a:xfrm>
            <a:off x="233962" y="1306372"/>
            <a:ext cx="8745708" cy="5678344"/>
          </a:xfrm>
        </p:spPr>
        <p:txBody>
          <a:bodyPr>
            <a:normAutofit fontScale="92500" lnSpcReduction="20000"/>
          </a:bodyPr>
          <a:lstStyle/>
          <a:p>
            <a:r>
              <a:rPr lang="en-US" dirty="0" smtClean="0"/>
              <a:t>Could alternatively formulate logistic regression as:</a:t>
            </a:r>
          </a:p>
          <a:p>
            <a:endParaRPr lang="en-US" dirty="0" smtClean="0"/>
          </a:p>
          <a:p>
            <a:endParaRPr lang="en-US" dirty="0"/>
          </a:p>
          <a:p>
            <a:pPr marL="0" indent="0">
              <a:buNone/>
            </a:pPr>
            <a:r>
              <a:rPr lang="en-US" sz="3800" dirty="0" smtClean="0"/>
              <a:t> </a:t>
            </a:r>
          </a:p>
          <a:p>
            <a:pPr marL="400050" lvl="1" indent="0">
              <a:buNone/>
            </a:pPr>
            <a:r>
              <a:rPr lang="en-US" sz="3200" dirty="0"/>
              <a:t>where </a:t>
            </a:r>
            <a:r>
              <a:rPr lang="en-US" sz="3200" i="1" dirty="0"/>
              <a:t>y</a:t>
            </a:r>
            <a:r>
              <a:rPr lang="en-US" sz="3200" dirty="0"/>
              <a:t> is an </a:t>
            </a:r>
            <a:r>
              <a:rPr lang="en-US" sz="3200" dirty="0" smtClean="0"/>
              <a:t>integer index</a:t>
            </a:r>
            <a:r>
              <a:rPr lang="en-US" sz="3200" dirty="0"/>
              <a:t>, the weights are encoded into a vector of length </a:t>
            </a:r>
            <a:r>
              <a:rPr lang="en-US" sz="3200" i="1" dirty="0" smtClean="0"/>
              <a:t>K, </a:t>
            </a:r>
            <a:r>
              <a:rPr lang="en-US" sz="3200" dirty="0" smtClean="0"/>
              <a:t>and</a:t>
            </a:r>
            <a:endParaRPr lang="en-US" sz="3200" dirty="0"/>
          </a:p>
          <a:p>
            <a:r>
              <a:rPr lang="en-US" dirty="0"/>
              <a:t>T</a:t>
            </a:r>
            <a:r>
              <a:rPr lang="en-US" dirty="0" smtClean="0"/>
              <a:t>he </a:t>
            </a:r>
            <a:r>
              <a:rPr lang="en-US" dirty="0"/>
              <a:t>features </a:t>
            </a:r>
            <a:r>
              <a:rPr lang="en-US" b="1" dirty="0"/>
              <a:t>x</a:t>
            </a:r>
            <a:r>
              <a:rPr lang="en-US" dirty="0"/>
              <a:t> have been re-defined as the result of evaluating the feature functions </a:t>
            </a:r>
            <a:r>
              <a:rPr lang="en-US" i="1" dirty="0" err="1"/>
              <a:t>f</a:t>
            </a:r>
            <a:r>
              <a:rPr lang="en-US" i="1" baseline="-25000" dirty="0" err="1"/>
              <a:t>k</a:t>
            </a:r>
            <a:r>
              <a:rPr lang="en-US" dirty="0"/>
              <a:t>(</a:t>
            </a:r>
            <a:r>
              <a:rPr lang="en-US" i="1" dirty="0" err="1"/>
              <a:t>y</a:t>
            </a:r>
            <a:r>
              <a:rPr lang="en-US" dirty="0" err="1"/>
              <a:t>,</a:t>
            </a:r>
            <a:r>
              <a:rPr lang="en-US" b="1" dirty="0" err="1"/>
              <a:t>x</a:t>
            </a:r>
            <a:r>
              <a:rPr lang="en-US" dirty="0"/>
              <a:t>) in such a way that there is no difference between the features given by </a:t>
            </a:r>
            <a:r>
              <a:rPr lang="en-US" i="1" dirty="0" err="1"/>
              <a:t>f</a:t>
            </a:r>
            <a:r>
              <a:rPr lang="en-US" i="1" baseline="-25000" dirty="0" err="1"/>
              <a:t>k</a:t>
            </a:r>
            <a:r>
              <a:rPr lang="en-US" dirty="0"/>
              <a:t>(</a:t>
            </a:r>
            <a:r>
              <a:rPr lang="en-US" i="1" dirty="0"/>
              <a:t>y=</a:t>
            </a:r>
            <a:r>
              <a:rPr lang="en-US" i="1" dirty="0" err="1"/>
              <a:t>i</a:t>
            </a:r>
            <a:r>
              <a:rPr lang="en-US" dirty="0" err="1"/>
              <a:t>,</a:t>
            </a:r>
            <a:r>
              <a:rPr lang="en-US" b="1" dirty="0" err="1"/>
              <a:t>x</a:t>
            </a:r>
            <a:r>
              <a:rPr lang="en-US" dirty="0"/>
              <a:t>) and </a:t>
            </a:r>
            <a:r>
              <a:rPr lang="en-US" i="1" dirty="0" err="1"/>
              <a:t>f</a:t>
            </a:r>
            <a:r>
              <a:rPr lang="en-US" i="1" baseline="-25000" dirty="0" err="1"/>
              <a:t>k</a:t>
            </a:r>
            <a:r>
              <a:rPr lang="en-US" dirty="0"/>
              <a:t>(</a:t>
            </a:r>
            <a:r>
              <a:rPr lang="en-US" i="1" dirty="0"/>
              <a:t>y=</a:t>
            </a:r>
            <a:r>
              <a:rPr lang="en-US" i="1" dirty="0" err="1"/>
              <a:t>j</a:t>
            </a:r>
            <a:r>
              <a:rPr lang="en-US" dirty="0" err="1"/>
              <a:t>,</a:t>
            </a:r>
            <a:r>
              <a:rPr lang="en-US" b="1" dirty="0" err="1"/>
              <a:t>x</a:t>
            </a:r>
            <a:r>
              <a:rPr lang="en-US" dirty="0"/>
              <a:t>). </a:t>
            </a:r>
            <a:endParaRPr lang="en-US" dirty="0" smtClean="0"/>
          </a:p>
          <a:p>
            <a:r>
              <a:rPr lang="en-US" dirty="0" smtClean="0"/>
              <a:t>This </a:t>
            </a:r>
            <a:r>
              <a:rPr lang="en-US" dirty="0"/>
              <a:t>form is widely used for the last layer in neural network models, where it is referred to as the </a:t>
            </a:r>
            <a:r>
              <a:rPr lang="en-US" i="1" dirty="0" err="1"/>
              <a:t>softmax</a:t>
            </a:r>
            <a:r>
              <a:rPr lang="en-US" i="1" dirty="0"/>
              <a:t> </a:t>
            </a:r>
            <a:r>
              <a:rPr lang="en-US" dirty="0"/>
              <a:t>function</a:t>
            </a:r>
            <a:r>
              <a:rPr lang="en-CA" dirty="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24429740"/>
              </p:ext>
            </p:extLst>
          </p:nvPr>
        </p:nvGraphicFramePr>
        <p:xfrm>
          <a:off x="2800578" y="1868416"/>
          <a:ext cx="3352800" cy="1295400"/>
        </p:xfrm>
        <a:graphic>
          <a:graphicData uri="http://schemas.openxmlformats.org/presentationml/2006/ole">
            <mc:AlternateContent xmlns:mc="http://schemas.openxmlformats.org/markup-compatibility/2006">
              <mc:Choice xmlns:v="urn:schemas-microsoft-com:vml" Requires="v">
                <p:oleObj spid="_x0000_s371847" name="Equation" r:id="rId3" imgW="1676400" imgH="647700" progId="Equation.3">
                  <p:embed/>
                </p:oleObj>
              </mc:Choice>
              <mc:Fallback>
                <p:oleObj name="Equation" r:id="rId3" imgW="1676400" imgH="647700" progId="Equation.3">
                  <p:embed/>
                  <p:pic>
                    <p:nvPicPr>
                      <p:cNvPr id="0" name=""/>
                      <p:cNvPicPr/>
                      <p:nvPr/>
                    </p:nvPicPr>
                    <p:blipFill>
                      <a:blip r:embed="rId4"/>
                      <a:stretch>
                        <a:fillRect/>
                      </a:stretch>
                    </p:blipFill>
                    <p:spPr>
                      <a:xfrm>
                        <a:off x="2800578" y="1868416"/>
                        <a:ext cx="3352800" cy="1295400"/>
                      </a:xfrm>
                      <a:prstGeom prst="rect">
                        <a:avLst/>
                      </a:prstGeom>
                    </p:spPr>
                  </p:pic>
                </p:oleObj>
              </mc:Fallback>
            </mc:AlternateContent>
          </a:graphicData>
        </a:graphic>
      </p:graphicFrame>
    </p:spTree>
    <p:extLst>
      <p:ext uri="{BB962C8B-B14F-4D97-AF65-F5344CB8AC3E}">
        <p14:creationId xmlns:p14="http://schemas.microsoft.com/office/powerpoint/2010/main" val="32889380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Matrix vector formulation of multiclass logistic regression</a:t>
            </a:r>
            <a:endParaRPr lang="en-US" dirty="0"/>
          </a:p>
        </p:txBody>
      </p:sp>
      <p:sp>
        <p:nvSpPr>
          <p:cNvPr id="3" name="Content Placeholder 2"/>
          <p:cNvSpPr>
            <a:spLocks noGrp="1"/>
          </p:cNvSpPr>
          <p:nvPr>
            <p:ph idx="1"/>
          </p:nvPr>
        </p:nvSpPr>
        <p:spPr>
          <a:xfrm>
            <a:off x="457200" y="1350932"/>
            <a:ext cx="8229600" cy="5507068"/>
          </a:xfrm>
        </p:spPr>
        <p:txBody>
          <a:bodyPr>
            <a:normAutofit/>
          </a:bodyPr>
          <a:lstStyle/>
          <a:p>
            <a:r>
              <a:rPr lang="en-US" dirty="0"/>
              <a:t>The information concerning class labels could be encoded into a </a:t>
            </a:r>
            <a:r>
              <a:rPr lang="en-US" i="1" dirty="0"/>
              <a:t>multinomial </a:t>
            </a:r>
            <a:r>
              <a:rPr lang="en-US" dirty="0" smtClean="0"/>
              <a:t>or</a:t>
            </a:r>
            <a:r>
              <a:rPr lang="en-US" i="1" dirty="0" smtClean="0"/>
              <a:t> one-hot vector</a:t>
            </a:r>
            <a:r>
              <a:rPr lang="en-US" dirty="0" smtClean="0"/>
              <a:t> </a:t>
            </a:r>
            <a:r>
              <a:rPr lang="en-US" b="1" dirty="0"/>
              <a:t>y</a:t>
            </a:r>
            <a:r>
              <a:rPr lang="en-US" dirty="0"/>
              <a:t>, which is all zeros except for a single 1 in the dimension that represents the correct class label—for example,  </a:t>
            </a:r>
            <a:br>
              <a:rPr lang="en-US" dirty="0"/>
            </a:br>
            <a:r>
              <a:rPr lang="en-US" dirty="0" smtClean="0"/>
              <a:t>for </a:t>
            </a:r>
            <a:r>
              <a:rPr lang="en-US" dirty="0"/>
              <a:t>the second class. </a:t>
            </a:r>
            <a:endParaRPr lang="en-US" dirty="0" smtClean="0"/>
          </a:p>
          <a:p>
            <a:r>
              <a:rPr lang="en-US" dirty="0" smtClean="0"/>
              <a:t>The </a:t>
            </a:r>
            <a:r>
              <a:rPr lang="en-US" dirty="0"/>
              <a:t>weights form a </a:t>
            </a:r>
            <a:r>
              <a:rPr lang="en-US" dirty="0" smtClean="0"/>
              <a:t>matrix, </a:t>
            </a:r>
            <a:br>
              <a:rPr lang="en-US" dirty="0" smtClean="0"/>
            </a:br>
            <a:r>
              <a:rPr lang="en-US" dirty="0" smtClean="0"/>
              <a:t>and </a:t>
            </a:r>
            <a:r>
              <a:rPr lang="en-US" dirty="0"/>
              <a:t>the biases form a </a:t>
            </a:r>
            <a:r>
              <a:rPr lang="en-US" dirty="0" smtClean="0"/>
              <a:t>vector,  </a:t>
            </a:r>
          </a:p>
          <a:p>
            <a:r>
              <a:rPr lang="en-US" dirty="0" smtClean="0"/>
              <a:t>The model can be formulated so as to yield </a:t>
            </a:r>
            <a:r>
              <a:rPr lang="en-US" i="1" dirty="0"/>
              <a:t>vectors </a:t>
            </a:r>
            <a:r>
              <a:rPr lang="en-US" dirty="0"/>
              <a:t>of probabilities</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0496077"/>
              </p:ext>
            </p:extLst>
          </p:nvPr>
        </p:nvGraphicFramePr>
        <p:xfrm>
          <a:off x="5072942" y="3284280"/>
          <a:ext cx="3073400" cy="736600"/>
        </p:xfrm>
        <a:graphic>
          <a:graphicData uri="http://schemas.openxmlformats.org/presentationml/2006/ole">
            <mc:AlternateContent xmlns:mc="http://schemas.openxmlformats.org/markup-compatibility/2006">
              <mc:Choice xmlns:v="urn:schemas-microsoft-com:vml" Requires="v">
                <p:oleObj spid="_x0000_s373130" name="Equation" r:id="rId3" imgW="1536700" imgH="368300" progId="Equation.3">
                  <p:embed/>
                </p:oleObj>
              </mc:Choice>
              <mc:Fallback>
                <p:oleObj name="Equation" r:id="rId3" imgW="1536700" imgH="368300" progId="Equation.3">
                  <p:embed/>
                  <p:pic>
                    <p:nvPicPr>
                      <p:cNvPr id="0" name=""/>
                      <p:cNvPicPr/>
                      <p:nvPr/>
                    </p:nvPicPr>
                    <p:blipFill>
                      <a:blip r:embed="rId4"/>
                      <a:stretch>
                        <a:fillRect/>
                      </a:stretch>
                    </p:blipFill>
                    <p:spPr>
                      <a:xfrm>
                        <a:off x="5072942" y="3284280"/>
                        <a:ext cx="3073400" cy="736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53555230"/>
              </p:ext>
            </p:extLst>
          </p:nvPr>
        </p:nvGraphicFramePr>
        <p:xfrm>
          <a:off x="5436930" y="4334794"/>
          <a:ext cx="3530600" cy="736600"/>
        </p:xfrm>
        <a:graphic>
          <a:graphicData uri="http://schemas.openxmlformats.org/presentationml/2006/ole">
            <mc:AlternateContent xmlns:mc="http://schemas.openxmlformats.org/markup-compatibility/2006">
              <mc:Choice xmlns:v="urn:schemas-microsoft-com:vml" Requires="v">
                <p:oleObj spid="_x0000_s373131" name="Equation" r:id="rId5" imgW="1765300" imgH="368300" progId="Equation.3">
                  <p:embed/>
                </p:oleObj>
              </mc:Choice>
              <mc:Fallback>
                <p:oleObj name="Equation" r:id="rId5" imgW="1765300" imgH="368300" progId="Equation.3">
                  <p:embed/>
                  <p:pic>
                    <p:nvPicPr>
                      <p:cNvPr id="0" name=""/>
                      <p:cNvPicPr/>
                      <p:nvPr/>
                    </p:nvPicPr>
                    <p:blipFill>
                      <a:blip r:embed="rId6"/>
                      <a:stretch>
                        <a:fillRect/>
                      </a:stretch>
                    </p:blipFill>
                    <p:spPr>
                      <a:xfrm>
                        <a:off x="5436930" y="4334794"/>
                        <a:ext cx="3530600" cy="736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80830612"/>
              </p:ext>
            </p:extLst>
          </p:nvPr>
        </p:nvGraphicFramePr>
        <p:xfrm>
          <a:off x="5876439" y="4857872"/>
          <a:ext cx="3098800" cy="736600"/>
        </p:xfrm>
        <a:graphic>
          <a:graphicData uri="http://schemas.openxmlformats.org/presentationml/2006/ole">
            <mc:AlternateContent xmlns:mc="http://schemas.openxmlformats.org/markup-compatibility/2006">
              <mc:Choice xmlns:v="urn:schemas-microsoft-com:vml" Requires="v">
                <p:oleObj spid="_x0000_s373132" name="Equation" r:id="rId7" imgW="1549400" imgH="368300" progId="Equation.3">
                  <p:embed/>
                </p:oleObj>
              </mc:Choice>
              <mc:Fallback>
                <p:oleObj name="Equation" r:id="rId7" imgW="1549400" imgH="368300" progId="Equation.3">
                  <p:embed/>
                  <p:pic>
                    <p:nvPicPr>
                      <p:cNvPr id="0" name=""/>
                      <p:cNvPicPr/>
                      <p:nvPr/>
                    </p:nvPicPr>
                    <p:blipFill>
                      <a:blip r:embed="rId8"/>
                      <a:stretch>
                        <a:fillRect/>
                      </a:stretch>
                    </p:blipFill>
                    <p:spPr>
                      <a:xfrm>
                        <a:off x="5876439" y="4857872"/>
                        <a:ext cx="3098800" cy="736600"/>
                      </a:xfrm>
                      <a:prstGeom prst="rect">
                        <a:avLst/>
                      </a:prstGeom>
                    </p:spPr>
                  </p:pic>
                </p:oleObj>
              </mc:Fallback>
            </mc:AlternateContent>
          </a:graphicData>
        </a:graphic>
      </p:graphicFrame>
    </p:spTree>
    <p:extLst>
      <p:ext uri="{BB962C8B-B14F-4D97-AF65-F5344CB8AC3E}">
        <p14:creationId xmlns:p14="http://schemas.microsoft.com/office/powerpoint/2010/main" val="4711129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372" y="72848"/>
            <a:ext cx="8597672" cy="1143000"/>
          </a:xfrm>
        </p:spPr>
        <p:txBody>
          <a:bodyPr>
            <a:normAutofit fontScale="90000"/>
          </a:bodyPr>
          <a:lstStyle/>
          <a:p>
            <a:r>
              <a:rPr lang="en-US" dirty="0"/>
              <a:t>L</a:t>
            </a:r>
            <a:r>
              <a:rPr lang="en-US" dirty="0" smtClean="0"/>
              <a:t>ogistic regression in matrix vector form</a:t>
            </a:r>
            <a:endParaRPr lang="en-US" dirty="0"/>
          </a:p>
        </p:txBody>
      </p:sp>
      <p:sp>
        <p:nvSpPr>
          <p:cNvPr id="3" name="Content Placeholder 2"/>
          <p:cNvSpPr>
            <a:spLocks noGrp="1"/>
          </p:cNvSpPr>
          <p:nvPr>
            <p:ph idx="1"/>
          </p:nvPr>
        </p:nvSpPr>
        <p:spPr>
          <a:xfrm>
            <a:off x="457200" y="1350932"/>
            <a:ext cx="8567034" cy="4880916"/>
          </a:xfrm>
        </p:spPr>
        <p:txBody>
          <a:bodyPr/>
          <a:lstStyle/>
          <a:p>
            <a:r>
              <a:rPr lang="en-US" sz="2800" dirty="0" smtClean="0"/>
              <a:t>With the previous definitions, we can now write</a:t>
            </a:r>
          </a:p>
          <a:p>
            <a:endParaRPr lang="en-US" sz="2800" dirty="0"/>
          </a:p>
          <a:p>
            <a:endParaRPr lang="en-US" sz="2800" dirty="0" smtClean="0"/>
          </a:p>
          <a:p>
            <a:pPr marL="400050" lvl="1" indent="0">
              <a:buNone/>
            </a:pPr>
            <a:r>
              <a:rPr lang="en-US" dirty="0"/>
              <a:t>where the denominator sums over each </a:t>
            </a:r>
            <a:r>
              <a:rPr lang="en-US" dirty="0" smtClean="0"/>
              <a:t>possible label,        </a:t>
            </a:r>
          </a:p>
          <a:p>
            <a:endParaRPr lang="en-US" sz="2800" dirty="0" smtClean="0"/>
          </a:p>
          <a:p>
            <a:r>
              <a:rPr lang="en-US" sz="2800" dirty="0" smtClean="0"/>
              <a:t>Re</a:t>
            </a:r>
            <a:r>
              <a:rPr lang="en-US" sz="2800" dirty="0"/>
              <a:t>-defining </a:t>
            </a:r>
            <a:r>
              <a:rPr lang="en-US" sz="2800" b="1" dirty="0"/>
              <a:t>x</a:t>
            </a:r>
            <a:r>
              <a:rPr lang="en-US" sz="2800" dirty="0"/>
              <a:t> as </a:t>
            </a:r>
            <a:r>
              <a:rPr lang="en-US" sz="2800" b="1" dirty="0"/>
              <a:t>x</a:t>
            </a:r>
            <a:r>
              <a:rPr lang="en-US" sz="2800" dirty="0"/>
              <a:t> = [</a:t>
            </a:r>
            <a:r>
              <a:rPr lang="en-US" sz="2800" b="1" dirty="0" err="1"/>
              <a:t>x</a:t>
            </a:r>
            <a:r>
              <a:rPr lang="en-US" sz="2800" baseline="30000" dirty="0" err="1"/>
              <a:t>T</a:t>
            </a:r>
            <a:r>
              <a:rPr lang="en-US" sz="2800" dirty="0"/>
              <a:t> 1]</a:t>
            </a:r>
            <a:r>
              <a:rPr lang="en-US" sz="2800" baseline="30000" dirty="0"/>
              <a:t>T</a:t>
            </a:r>
            <a:r>
              <a:rPr lang="en-US" sz="2800" dirty="0"/>
              <a:t> and the parameters as a matrix of the form</a:t>
            </a:r>
            <a:endParaRPr lang="en-CA" sz="2800"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83753540"/>
              </p:ext>
            </p:extLst>
          </p:nvPr>
        </p:nvGraphicFramePr>
        <p:xfrm>
          <a:off x="2848982" y="1883942"/>
          <a:ext cx="3505200" cy="1092200"/>
        </p:xfrm>
        <a:graphic>
          <a:graphicData uri="http://schemas.openxmlformats.org/presentationml/2006/ole">
            <mc:AlternateContent xmlns:mc="http://schemas.openxmlformats.org/markup-compatibility/2006">
              <mc:Choice xmlns:v="urn:schemas-microsoft-com:vml" Requires="v">
                <p:oleObj spid="_x0000_s374283" name="Equation" r:id="rId3" imgW="1752600" imgH="546100" progId="Equation.3">
                  <p:embed/>
                </p:oleObj>
              </mc:Choice>
              <mc:Fallback>
                <p:oleObj name="Equation" r:id="rId3" imgW="1752600" imgH="546100" progId="Equation.3">
                  <p:embed/>
                  <p:pic>
                    <p:nvPicPr>
                      <p:cNvPr id="0" name=""/>
                      <p:cNvPicPr/>
                      <p:nvPr/>
                    </p:nvPicPr>
                    <p:blipFill>
                      <a:blip r:embed="rId4"/>
                      <a:stretch>
                        <a:fillRect/>
                      </a:stretch>
                    </p:blipFill>
                    <p:spPr>
                      <a:xfrm>
                        <a:off x="2848982" y="1883942"/>
                        <a:ext cx="3505200" cy="1092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90982941"/>
              </p:ext>
            </p:extLst>
          </p:nvPr>
        </p:nvGraphicFramePr>
        <p:xfrm>
          <a:off x="881063" y="3544833"/>
          <a:ext cx="863600" cy="381000"/>
        </p:xfrm>
        <a:graphic>
          <a:graphicData uri="http://schemas.openxmlformats.org/presentationml/2006/ole">
            <mc:AlternateContent xmlns:mc="http://schemas.openxmlformats.org/markup-compatibility/2006">
              <mc:Choice xmlns:v="urn:schemas-microsoft-com:vml" Requires="v">
                <p:oleObj spid="_x0000_s374284" name="Equation" r:id="rId5" imgW="431800" imgH="190500" progId="Equation.3">
                  <p:embed/>
                </p:oleObj>
              </mc:Choice>
              <mc:Fallback>
                <p:oleObj name="Equation" r:id="rId5" imgW="431800" imgH="190500" progId="Equation.3">
                  <p:embed/>
                  <p:pic>
                    <p:nvPicPr>
                      <p:cNvPr id="0" name=""/>
                      <p:cNvPicPr/>
                      <p:nvPr/>
                    </p:nvPicPr>
                    <p:blipFill>
                      <a:blip r:embed="rId6"/>
                      <a:stretch>
                        <a:fillRect/>
                      </a:stretch>
                    </p:blipFill>
                    <p:spPr>
                      <a:xfrm>
                        <a:off x="881063" y="3544833"/>
                        <a:ext cx="863600" cy="381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92051307"/>
              </p:ext>
            </p:extLst>
          </p:nvPr>
        </p:nvGraphicFramePr>
        <p:xfrm>
          <a:off x="1989138" y="3428945"/>
          <a:ext cx="6477000" cy="533400"/>
        </p:xfrm>
        <a:graphic>
          <a:graphicData uri="http://schemas.openxmlformats.org/presentationml/2006/ole">
            <mc:AlternateContent xmlns:mc="http://schemas.openxmlformats.org/markup-compatibility/2006">
              <mc:Choice xmlns:v="urn:schemas-microsoft-com:vml" Requires="v">
                <p:oleObj spid="_x0000_s374285" name="Equation" r:id="rId7" imgW="3238500" imgH="266700" progId="Equation.3">
                  <p:embed/>
                </p:oleObj>
              </mc:Choice>
              <mc:Fallback>
                <p:oleObj name="Equation" r:id="rId7" imgW="3238500" imgH="266700" progId="Equation.3">
                  <p:embed/>
                  <p:pic>
                    <p:nvPicPr>
                      <p:cNvPr id="0" name=""/>
                      <p:cNvPicPr/>
                      <p:nvPr/>
                    </p:nvPicPr>
                    <p:blipFill>
                      <a:blip r:embed="rId8"/>
                      <a:stretch>
                        <a:fillRect/>
                      </a:stretch>
                    </p:blipFill>
                    <p:spPr>
                      <a:xfrm>
                        <a:off x="1989138" y="3428945"/>
                        <a:ext cx="6477000" cy="5334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61552706"/>
              </p:ext>
            </p:extLst>
          </p:nvPr>
        </p:nvGraphicFramePr>
        <p:xfrm>
          <a:off x="3424409" y="4682448"/>
          <a:ext cx="2387600" cy="1549400"/>
        </p:xfrm>
        <a:graphic>
          <a:graphicData uri="http://schemas.openxmlformats.org/presentationml/2006/ole">
            <mc:AlternateContent xmlns:mc="http://schemas.openxmlformats.org/markup-compatibility/2006">
              <mc:Choice xmlns:v="urn:schemas-microsoft-com:vml" Requires="v">
                <p:oleObj spid="_x0000_s374286" name="Equation" r:id="rId9" imgW="1193800" imgH="774700" progId="Equation.3">
                  <p:embed/>
                </p:oleObj>
              </mc:Choice>
              <mc:Fallback>
                <p:oleObj name="Equation" r:id="rId9" imgW="1193800" imgH="774700" progId="Equation.3">
                  <p:embed/>
                  <p:pic>
                    <p:nvPicPr>
                      <p:cNvPr id="0" name=""/>
                      <p:cNvPicPr/>
                      <p:nvPr/>
                    </p:nvPicPr>
                    <p:blipFill>
                      <a:blip r:embed="rId10"/>
                      <a:stretch>
                        <a:fillRect/>
                      </a:stretch>
                    </p:blipFill>
                    <p:spPr>
                      <a:xfrm>
                        <a:off x="3424409" y="4682448"/>
                        <a:ext cx="2387600" cy="1549400"/>
                      </a:xfrm>
                      <a:prstGeom prst="rect">
                        <a:avLst/>
                      </a:prstGeom>
                    </p:spPr>
                  </p:pic>
                </p:oleObj>
              </mc:Fallback>
            </mc:AlternateContent>
          </a:graphicData>
        </a:graphic>
      </p:graphicFrame>
    </p:spTree>
    <p:extLst>
      <p:ext uri="{BB962C8B-B14F-4D97-AF65-F5344CB8AC3E}">
        <p14:creationId xmlns:p14="http://schemas.microsoft.com/office/powerpoint/2010/main" val="37691456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8290"/>
            <a:ext cx="8229600" cy="5799709"/>
          </a:xfrm>
        </p:spPr>
        <p:txBody>
          <a:bodyPr>
            <a:normAutofit fontScale="85000" lnSpcReduction="10000"/>
          </a:bodyPr>
          <a:lstStyle/>
          <a:p>
            <a:r>
              <a:rPr lang="en-US" dirty="0" smtClean="0"/>
              <a:t>We can now write logistic regression very compactly as</a:t>
            </a:r>
          </a:p>
          <a:p>
            <a:endParaRPr lang="en-US" dirty="0"/>
          </a:p>
          <a:p>
            <a:endParaRPr lang="en-US" dirty="0" smtClean="0"/>
          </a:p>
          <a:p>
            <a:r>
              <a:rPr lang="en-US" dirty="0"/>
              <a:t>T</a:t>
            </a:r>
            <a:r>
              <a:rPr lang="en-US" dirty="0" smtClean="0"/>
              <a:t>he </a:t>
            </a:r>
            <a:r>
              <a:rPr lang="en-US" dirty="0"/>
              <a:t>gradient of the log-conditional-likelihood with respect to the parameter </a:t>
            </a:r>
            <a:r>
              <a:rPr lang="en-US" i="1" dirty="0"/>
              <a:t>matrix</a:t>
            </a:r>
            <a:r>
              <a:rPr lang="en-US" dirty="0"/>
              <a:t> </a:t>
            </a:r>
            <a:r>
              <a:rPr lang="en-US" b="1" dirty="0">
                <a:sym typeface="Symbol"/>
              </a:rPr>
              <a:t></a:t>
            </a:r>
            <a:r>
              <a:rPr lang="en-US" dirty="0"/>
              <a:t> </a:t>
            </a:r>
            <a:r>
              <a:rPr lang="en-US" dirty="0" smtClean="0"/>
              <a:t>is </a:t>
            </a:r>
          </a:p>
          <a:p>
            <a:endParaRPr lang="en-US" dirty="0"/>
          </a:p>
          <a:p>
            <a:endParaRPr lang="en-US" dirty="0" smtClean="0"/>
          </a:p>
          <a:p>
            <a:endParaRPr lang="en-US" dirty="0"/>
          </a:p>
          <a:p>
            <a:endParaRPr lang="en-US" dirty="0" smtClean="0"/>
          </a:p>
          <a:p>
            <a:endParaRPr lang="en-US" dirty="0"/>
          </a:p>
          <a:p>
            <a:r>
              <a:rPr lang="en-US" dirty="0" smtClean="0"/>
              <a:t>The second term transforms into a vector of probabilities for the classes of </a:t>
            </a:r>
            <a:r>
              <a:rPr lang="en-US" b="1" dirty="0" smtClean="0"/>
              <a:t>y </a:t>
            </a:r>
            <a:r>
              <a:rPr lang="en-US" dirty="0" smtClean="0"/>
              <a:t>under the model, multiplied by the observed </a:t>
            </a:r>
            <a:r>
              <a:rPr lang="en-US" b="1" dirty="0" smtClean="0"/>
              <a:t>x</a:t>
            </a:r>
            <a:r>
              <a:rPr lang="en-US" dirty="0" smtClean="0"/>
              <a:t> transpose</a:t>
            </a:r>
            <a:endParaRPr lang="en-US" dirty="0"/>
          </a:p>
        </p:txBody>
      </p:sp>
      <p:sp>
        <p:nvSpPr>
          <p:cNvPr id="5" name="Title 1"/>
          <p:cNvSpPr txBox="1">
            <a:spLocks/>
          </p:cNvSpPr>
          <p:nvPr/>
        </p:nvSpPr>
        <p:spPr>
          <a:xfrm>
            <a:off x="345372" y="-16272"/>
            <a:ext cx="8597672"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Logistic regression in matrix vector form</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506509933"/>
              </p:ext>
            </p:extLst>
          </p:nvPr>
        </p:nvGraphicFramePr>
        <p:xfrm>
          <a:off x="2312988" y="1465318"/>
          <a:ext cx="4425950" cy="1101725"/>
        </p:xfrm>
        <a:graphic>
          <a:graphicData uri="http://schemas.openxmlformats.org/presentationml/2006/ole">
            <mc:AlternateContent xmlns:mc="http://schemas.openxmlformats.org/markup-compatibility/2006">
              <mc:Choice xmlns:v="urn:schemas-microsoft-com:vml" Requires="v">
                <p:oleObj spid="_x0000_s375049" name="Equation" r:id="rId3" imgW="2603500" imgH="647700" progId="Equation.3">
                  <p:embed/>
                </p:oleObj>
              </mc:Choice>
              <mc:Fallback>
                <p:oleObj name="Equation" r:id="rId3" imgW="2603500" imgH="647700" progId="Equation.3">
                  <p:embed/>
                  <p:pic>
                    <p:nvPicPr>
                      <p:cNvPr id="0" name=""/>
                      <p:cNvPicPr/>
                      <p:nvPr/>
                    </p:nvPicPr>
                    <p:blipFill>
                      <a:blip r:embed="rId4"/>
                      <a:stretch>
                        <a:fillRect/>
                      </a:stretch>
                    </p:blipFill>
                    <p:spPr>
                      <a:xfrm>
                        <a:off x="2312988" y="1465318"/>
                        <a:ext cx="4425950" cy="11017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35622040"/>
              </p:ext>
            </p:extLst>
          </p:nvPr>
        </p:nvGraphicFramePr>
        <p:xfrm>
          <a:off x="1443038" y="3201988"/>
          <a:ext cx="5397500" cy="2417762"/>
        </p:xfrm>
        <a:graphic>
          <a:graphicData uri="http://schemas.openxmlformats.org/presentationml/2006/ole">
            <mc:AlternateContent xmlns:mc="http://schemas.openxmlformats.org/markup-compatibility/2006">
              <mc:Choice xmlns:v="urn:schemas-microsoft-com:vml" Requires="v">
                <p:oleObj spid="_x0000_s375050" name="Equation" r:id="rId5" imgW="3175000" imgH="1422400" progId="Equation.3">
                  <p:embed/>
                </p:oleObj>
              </mc:Choice>
              <mc:Fallback>
                <p:oleObj name="Equation" r:id="rId5" imgW="3175000" imgH="1422400" progId="Equation.3">
                  <p:embed/>
                  <p:pic>
                    <p:nvPicPr>
                      <p:cNvPr id="0" name=""/>
                      <p:cNvPicPr/>
                      <p:nvPr/>
                    </p:nvPicPr>
                    <p:blipFill>
                      <a:blip r:embed="rId6"/>
                      <a:stretch>
                        <a:fillRect/>
                      </a:stretch>
                    </p:blipFill>
                    <p:spPr>
                      <a:xfrm>
                        <a:off x="1443038" y="3201988"/>
                        <a:ext cx="5397500" cy="2417762"/>
                      </a:xfrm>
                      <a:prstGeom prst="rect">
                        <a:avLst/>
                      </a:prstGeom>
                    </p:spPr>
                  </p:pic>
                </p:oleObj>
              </mc:Fallback>
            </mc:AlternateContent>
          </a:graphicData>
        </a:graphic>
      </p:graphicFrame>
    </p:spTree>
    <p:extLst>
      <p:ext uri="{BB962C8B-B14F-4D97-AF65-F5344CB8AC3E}">
        <p14:creationId xmlns:p14="http://schemas.microsoft.com/office/powerpoint/2010/main" val="1999320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14"/>
            <a:ext cx="8229600" cy="1143000"/>
          </a:xfrm>
        </p:spPr>
        <p:txBody>
          <a:bodyPr/>
          <a:lstStyle/>
          <a:p>
            <a:r>
              <a:rPr lang="en-US" dirty="0" smtClean="0"/>
              <a:t>Gradient descent</a:t>
            </a:r>
            <a:endParaRPr lang="en-US" dirty="0"/>
          </a:p>
        </p:txBody>
      </p:sp>
      <p:sp>
        <p:nvSpPr>
          <p:cNvPr id="3" name="Content Placeholder 2"/>
          <p:cNvSpPr>
            <a:spLocks noGrp="1"/>
          </p:cNvSpPr>
          <p:nvPr>
            <p:ph idx="1"/>
          </p:nvPr>
        </p:nvSpPr>
        <p:spPr>
          <a:xfrm>
            <a:off x="457200" y="1108486"/>
            <a:ext cx="8686800" cy="5749513"/>
          </a:xfrm>
        </p:spPr>
        <p:txBody>
          <a:bodyPr>
            <a:normAutofit fontScale="92500" lnSpcReduction="20000"/>
          </a:bodyPr>
          <a:lstStyle/>
          <a:p>
            <a:r>
              <a:rPr lang="en-US" dirty="0"/>
              <a:t>Given a conditional probability model  </a:t>
            </a:r>
            <a:endParaRPr lang="en-US" dirty="0" smtClean="0"/>
          </a:p>
          <a:p>
            <a:r>
              <a:rPr lang="en-US" dirty="0"/>
              <a:t>P</a:t>
            </a:r>
            <a:r>
              <a:rPr lang="en-US" dirty="0" smtClean="0"/>
              <a:t>arameter </a:t>
            </a:r>
            <a:r>
              <a:rPr lang="en-US" dirty="0"/>
              <a:t>vector   </a:t>
            </a:r>
            <a:r>
              <a:rPr lang="en-US" dirty="0" smtClean="0"/>
              <a:t> , data </a:t>
            </a:r>
          </a:p>
          <a:p>
            <a:r>
              <a:rPr lang="en-US" dirty="0"/>
              <a:t>P</a:t>
            </a:r>
            <a:r>
              <a:rPr lang="en-US" dirty="0" smtClean="0"/>
              <a:t>rior </a:t>
            </a:r>
            <a:r>
              <a:rPr lang="en-US" dirty="0"/>
              <a:t>on </a:t>
            </a:r>
            <a:r>
              <a:rPr lang="en-US" dirty="0" smtClean="0"/>
              <a:t>parameters,             with </a:t>
            </a:r>
            <a:r>
              <a:rPr lang="en-US" dirty="0" err="1" smtClean="0"/>
              <a:t>hyperparameter</a:t>
            </a:r>
            <a:r>
              <a:rPr lang="en-US" dirty="0" smtClean="0"/>
              <a:t>, </a:t>
            </a:r>
          </a:p>
          <a:p>
            <a:r>
              <a:rPr lang="en-US" dirty="0"/>
              <a:t>G</a:t>
            </a:r>
            <a:r>
              <a:rPr lang="en-US" dirty="0" smtClean="0"/>
              <a:t>radient </a:t>
            </a:r>
            <a:r>
              <a:rPr lang="en-US" dirty="0"/>
              <a:t>descent </a:t>
            </a:r>
            <a:r>
              <a:rPr lang="en-US" dirty="0" smtClean="0"/>
              <a:t>with </a:t>
            </a:r>
            <a:r>
              <a:rPr lang="en-US" dirty="0"/>
              <a:t>learning rate </a:t>
            </a:r>
            <a:br>
              <a:rPr lang="en-US" dirty="0"/>
            </a:br>
            <a:r>
              <a:rPr lang="en-US" dirty="0" smtClean="0"/>
              <a:t>can be written as: </a:t>
            </a:r>
            <a:r>
              <a:rPr lang="en-CA" dirty="0" smtClean="0"/>
              <a:t> </a:t>
            </a:r>
          </a:p>
          <a:p>
            <a:endParaRPr lang="en-CA" dirty="0"/>
          </a:p>
          <a:p>
            <a:endParaRPr lang="en-CA" dirty="0" smtClean="0"/>
          </a:p>
          <a:p>
            <a:endParaRPr lang="en-CA" dirty="0"/>
          </a:p>
          <a:p>
            <a:pPr marL="0" indent="0">
              <a:buNone/>
            </a:pPr>
            <a:endParaRPr lang="en-CA" dirty="0" smtClean="0"/>
          </a:p>
          <a:p>
            <a:pPr marL="0" indent="0">
              <a:buNone/>
            </a:pPr>
            <a:endParaRPr lang="en-CA" dirty="0"/>
          </a:p>
          <a:p>
            <a:r>
              <a:rPr lang="en-US" dirty="0" smtClean="0"/>
              <a:t>For convex models the change in the loss </a:t>
            </a:r>
            <a:r>
              <a:rPr lang="en-US" dirty="0"/>
              <a:t>or the </a:t>
            </a:r>
            <a:r>
              <a:rPr lang="en-US" dirty="0" smtClean="0"/>
              <a:t>parameters is often monitored and the algorithm is terminated when it stabilizes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9149589"/>
              </p:ext>
            </p:extLst>
          </p:nvPr>
        </p:nvGraphicFramePr>
        <p:xfrm>
          <a:off x="2517497" y="3452101"/>
          <a:ext cx="4800600" cy="1905000"/>
        </p:xfrm>
        <a:graphic>
          <a:graphicData uri="http://schemas.openxmlformats.org/presentationml/2006/ole">
            <mc:AlternateContent xmlns:mc="http://schemas.openxmlformats.org/markup-compatibility/2006">
              <mc:Choice xmlns:v="urn:schemas-microsoft-com:vml" Requires="v">
                <p:oleObj spid="_x0000_s376707" name="Equation" r:id="rId3" imgW="2400300" imgH="952500" progId="Equation.3">
                  <p:embed/>
                </p:oleObj>
              </mc:Choice>
              <mc:Fallback>
                <p:oleObj name="Equation" r:id="rId3" imgW="2400300" imgH="952500" progId="Equation.3">
                  <p:embed/>
                  <p:pic>
                    <p:nvPicPr>
                      <p:cNvPr id="0" name=""/>
                      <p:cNvPicPr/>
                      <p:nvPr/>
                    </p:nvPicPr>
                    <p:blipFill>
                      <a:blip r:embed="rId4"/>
                      <a:stretch>
                        <a:fillRect/>
                      </a:stretch>
                    </p:blipFill>
                    <p:spPr>
                      <a:xfrm>
                        <a:off x="2517497" y="3452101"/>
                        <a:ext cx="4800600" cy="1905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74844390"/>
              </p:ext>
            </p:extLst>
          </p:nvPr>
        </p:nvGraphicFramePr>
        <p:xfrm>
          <a:off x="6779822" y="1120032"/>
          <a:ext cx="1343895" cy="447965"/>
        </p:xfrm>
        <a:graphic>
          <a:graphicData uri="http://schemas.openxmlformats.org/presentationml/2006/ole">
            <mc:AlternateContent xmlns:mc="http://schemas.openxmlformats.org/markup-compatibility/2006">
              <mc:Choice xmlns:v="urn:schemas-microsoft-com:vml" Requires="v">
                <p:oleObj spid="_x0000_s376708" name="Equation" r:id="rId5" imgW="609600" imgH="203200" progId="Equation.3">
                  <p:embed/>
                </p:oleObj>
              </mc:Choice>
              <mc:Fallback>
                <p:oleObj name="Equation" r:id="rId5" imgW="609600" imgH="203200" progId="Equation.3">
                  <p:embed/>
                  <p:pic>
                    <p:nvPicPr>
                      <p:cNvPr id="0" name=""/>
                      <p:cNvPicPr/>
                      <p:nvPr/>
                    </p:nvPicPr>
                    <p:blipFill>
                      <a:blip r:embed="rId6"/>
                      <a:stretch>
                        <a:fillRect/>
                      </a:stretch>
                    </p:blipFill>
                    <p:spPr>
                      <a:xfrm>
                        <a:off x="6779822" y="1120032"/>
                        <a:ext cx="1343895" cy="44796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30779719"/>
              </p:ext>
            </p:extLst>
          </p:nvPr>
        </p:nvGraphicFramePr>
        <p:xfrm>
          <a:off x="3679382" y="1612398"/>
          <a:ext cx="279977" cy="391969"/>
        </p:xfrm>
        <a:graphic>
          <a:graphicData uri="http://schemas.openxmlformats.org/presentationml/2006/ole">
            <mc:AlternateContent xmlns:mc="http://schemas.openxmlformats.org/markup-compatibility/2006">
              <mc:Choice xmlns:v="urn:schemas-microsoft-com:vml" Requires="v">
                <p:oleObj spid="_x0000_s376709" name="Equation" r:id="rId7" imgW="127000" imgH="177800" progId="Equation.3">
                  <p:embed/>
                </p:oleObj>
              </mc:Choice>
              <mc:Fallback>
                <p:oleObj name="Equation" r:id="rId7" imgW="127000" imgH="177800" progId="Equation.3">
                  <p:embed/>
                  <p:pic>
                    <p:nvPicPr>
                      <p:cNvPr id="0" name=""/>
                      <p:cNvPicPr/>
                      <p:nvPr/>
                    </p:nvPicPr>
                    <p:blipFill>
                      <a:blip r:embed="rId8"/>
                      <a:stretch>
                        <a:fillRect/>
                      </a:stretch>
                    </p:blipFill>
                    <p:spPr>
                      <a:xfrm>
                        <a:off x="3679382" y="1612398"/>
                        <a:ext cx="279977" cy="39196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72669630"/>
              </p:ext>
            </p:extLst>
          </p:nvPr>
        </p:nvGraphicFramePr>
        <p:xfrm>
          <a:off x="4917797" y="1571767"/>
          <a:ext cx="2028825" cy="485775"/>
        </p:xfrm>
        <a:graphic>
          <a:graphicData uri="http://schemas.openxmlformats.org/presentationml/2006/ole">
            <mc:AlternateContent xmlns:mc="http://schemas.openxmlformats.org/markup-compatibility/2006">
              <mc:Choice xmlns:v="urn:schemas-microsoft-com:vml" Requires="v">
                <p:oleObj spid="_x0000_s376710" name="Equation" r:id="rId9" imgW="901700" imgH="215900" progId="Equation.3">
                  <p:embed/>
                </p:oleObj>
              </mc:Choice>
              <mc:Fallback>
                <p:oleObj name="Equation" r:id="rId9" imgW="901700" imgH="215900" progId="Equation.3">
                  <p:embed/>
                  <p:pic>
                    <p:nvPicPr>
                      <p:cNvPr id="0" name=""/>
                      <p:cNvPicPr/>
                      <p:nvPr/>
                    </p:nvPicPr>
                    <p:blipFill>
                      <a:blip r:embed="rId10"/>
                      <a:stretch>
                        <a:fillRect/>
                      </a:stretch>
                    </p:blipFill>
                    <p:spPr>
                      <a:xfrm>
                        <a:off x="4917797" y="1571767"/>
                        <a:ext cx="2028825" cy="48577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61500389"/>
              </p:ext>
            </p:extLst>
          </p:nvPr>
        </p:nvGraphicFramePr>
        <p:xfrm>
          <a:off x="4129235" y="2034452"/>
          <a:ext cx="1057275" cy="457200"/>
        </p:xfrm>
        <a:graphic>
          <a:graphicData uri="http://schemas.openxmlformats.org/presentationml/2006/ole">
            <mc:AlternateContent xmlns:mc="http://schemas.openxmlformats.org/markup-compatibility/2006">
              <mc:Choice xmlns:v="urn:schemas-microsoft-com:vml" Requires="v">
                <p:oleObj spid="_x0000_s376711" name="Equation" r:id="rId11" imgW="469900" imgH="203200" progId="Equation.3">
                  <p:embed/>
                </p:oleObj>
              </mc:Choice>
              <mc:Fallback>
                <p:oleObj name="Equation" r:id="rId11" imgW="469900" imgH="203200" progId="Equation.3">
                  <p:embed/>
                  <p:pic>
                    <p:nvPicPr>
                      <p:cNvPr id="0" name=""/>
                      <p:cNvPicPr/>
                      <p:nvPr/>
                    </p:nvPicPr>
                    <p:blipFill>
                      <a:blip r:embed="rId12"/>
                      <a:stretch>
                        <a:fillRect/>
                      </a:stretch>
                    </p:blipFill>
                    <p:spPr>
                      <a:xfrm>
                        <a:off x="4129235" y="2034452"/>
                        <a:ext cx="1057275"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10201336"/>
              </p:ext>
            </p:extLst>
          </p:nvPr>
        </p:nvGraphicFramePr>
        <p:xfrm>
          <a:off x="8663710" y="2022907"/>
          <a:ext cx="314325" cy="400050"/>
        </p:xfrm>
        <a:graphic>
          <a:graphicData uri="http://schemas.openxmlformats.org/presentationml/2006/ole">
            <mc:AlternateContent xmlns:mc="http://schemas.openxmlformats.org/markup-compatibility/2006">
              <mc:Choice xmlns:v="urn:schemas-microsoft-com:vml" Requires="v">
                <p:oleObj spid="_x0000_s376712" name="Equation" r:id="rId13" imgW="139700" imgH="177800" progId="Equation.3">
                  <p:embed/>
                </p:oleObj>
              </mc:Choice>
              <mc:Fallback>
                <p:oleObj name="Equation" r:id="rId13" imgW="139700" imgH="177800" progId="Equation.3">
                  <p:embed/>
                  <p:pic>
                    <p:nvPicPr>
                      <p:cNvPr id="0" name=""/>
                      <p:cNvPicPr/>
                      <p:nvPr/>
                    </p:nvPicPr>
                    <p:blipFill>
                      <a:blip r:embed="rId14"/>
                      <a:stretch>
                        <a:fillRect/>
                      </a:stretch>
                    </p:blipFill>
                    <p:spPr>
                      <a:xfrm>
                        <a:off x="8663710" y="2022907"/>
                        <a:ext cx="314325" cy="40005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17715304"/>
              </p:ext>
            </p:extLst>
          </p:nvPr>
        </p:nvGraphicFramePr>
        <p:xfrm>
          <a:off x="6465497" y="2572914"/>
          <a:ext cx="314325" cy="371475"/>
        </p:xfrm>
        <a:graphic>
          <a:graphicData uri="http://schemas.openxmlformats.org/presentationml/2006/ole">
            <mc:AlternateContent xmlns:mc="http://schemas.openxmlformats.org/markup-compatibility/2006">
              <mc:Choice xmlns:v="urn:schemas-microsoft-com:vml" Requires="v">
                <p:oleObj spid="_x0000_s376713" name="Equation" r:id="rId15" imgW="139700" imgH="165100" progId="Equation.3">
                  <p:embed/>
                </p:oleObj>
              </mc:Choice>
              <mc:Fallback>
                <p:oleObj name="Equation" r:id="rId15" imgW="139700" imgH="165100" progId="Equation.3">
                  <p:embed/>
                  <p:pic>
                    <p:nvPicPr>
                      <p:cNvPr id="0" name=""/>
                      <p:cNvPicPr/>
                      <p:nvPr/>
                    </p:nvPicPr>
                    <p:blipFill>
                      <a:blip r:embed="rId16"/>
                      <a:stretch>
                        <a:fillRect/>
                      </a:stretch>
                    </p:blipFill>
                    <p:spPr>
                      <a:xfrm>
                        <a:off x="6465497" y="2572914"/>
                        <a:ext cx="314325" cy="371475"/>
                      </a:xfrm>
                      <a:prstGeom prst="rect">
                        <a:avLst/>
                      </a:prstGeom>
                    </p:spPr>
                  </p:pic>
                </p:oleObj>
              </mc:Fallback>
            </mc:AlternateContent>
          </a:graphicData>
        </a:graphic>
      </p:graphicFrame>
    </p:spTree>
    <p:extLst>
      <p:ext uri="{BB962C8B-B14F-4D97-AF65-F5344CB8AC3E}">
        <p14:creationId xmlns:p14="http://schemas.microsoft.com/office/powerpoint/2010/main" val="29773610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order methods</a:t>
            </a:r>
            <a:endParaRPr lang="en-US" dirty="0"/>
          </a:p>
        </p:txBody>
      </p:sp>
      <p:sp>
        <p:nvSpPr>
          <p:cNvPr id="3" name="Content Placeholder 2"/>
          <p:cNvSpPr>
            <a:spLocks noGrp="1"/>
          </p:cNvSpPr>
          <p:nvPr>
            <p:ph idx="1"/>
          </p:nvPr>
        </p:nvSpPr>
        <p:spPr>
          <a:xfrm>
            <a:off x="457200" y="1350932"/>
            <a:ext cx="8432800" cy="4880916"/>
          </a:xfrm>
        </p:spPr>
        <p:txBody>
          <a:bodyPr/>
          <a:lstStyle/>
          <a:p>
            <a:r>
              <a:rPr lang="en-US" dirty="0"/>
              <a:t>Alternatively, gradient descent can be based on the second derivative by computing the Hessian matrix </a:t>
            </a:r>
            <a:r>
              <a:rPr lang="en-US" b="1" dirty="0"/>
              <a:t>H</a:t>
            </a:r>
            <a:r>
              <a:rPr lang="en-US" dirty="0"/>
              <a:t> at each iteration </a:t>
            </a:r>
            <a:r>
              <a:rPr lang="en-US" dirty="0" smtClean="0"/>
              <a:t>and using updates</a:t>
            </a:r>
          </a:p>
          <a:p>
            <a:endParaRPr lang="en-US" dirty="0"/>
          </a:p>
          <a:p>
            <a:endParaRPr lang="en-US" dirty="0" smtClean="0"/>
          </a:p>
          <a:p>
            <a:endParaRPr lang="en-US" dirty="0"/>
          </a:p>
          <a:p>
            <a:r>
              <a:rPr lang="en-US" dirty="0" smtClean="0"/>
              <a:t>To understand why this is possible and the relationship to learning rates, see Appendix A.1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37344136"/>
              </p:ext>
            </p:extLst>
          </p:nvPr>
        </p:nvGraphicFramePr>
        <p:xfrm>
          <a:off x="2193051" y="3188275"/>
          <a:ext cx="4851400" cy="1193800"/>
        </p:xfrm>
        <a:graphic>
          <a:graphicData uri="http://schemas.openxmlformats.org/presentationml/2006/ole">
            <mc:AlternateContent xmlns:mc="http://schemas.openxmlformats.org/markup-compatibility/2006">
              <mc:Choice xmlns:v="urn:schemas-microsoft-com:vml" Requires="v">
                <p:oleObj spid="_x0000_s376965" name="Equation" r:id="rId3" imgW="2425700" imgH="596900" progId="Equation.3">
                  <p:embed/>
                </p:oleObj>
              </mc:Choice>
              <mc:Fallback>
                <p:oleObj name="Equation" r:id="rId3" imgW="2425700" imgH="596900" progId="Equation.3">
                  <p:embed/>
                  <p:pic>
                    <p:nvPicPr>
                      <p:cNvPr id="0" name=""/>
                      <p:cNvPicPr/>
                      <p:nvPr/>
                    </p:nvPicPr>
                    <p:blipFill>
                      <a:blip r:embed="rId4"/>
                      <a:stretch>
                        <a:fillRect/>
                      </a:stretch>
                    </p:blipFill>
                    <p:spPr>
                      <a:xfrm>
                        <a:off x="2193051" y="3188275"/>
                        <a:ext cx="4851400" cy="1193800"/>
                      </a:xfrm>
                      <a:prstGeom prst="rect">
                        <a:avLst/>
                      </a:prstGeom>
                    </p:spPr>
                  </p:pic>
                </p:oleObj>
              </mc:Fallback>
            </mc:AlternateContent>
          </a:graphicData>
        </a:graphic>
      </p:graphicFrame>
    </p:spTree>
    <p:extLst>
      <p:ext uri="{BB962C8B-B14F-4D97-AF65-F5344CB8AC3E}">
        <p14:creationId xmlns:p14="http://schemas.microsoft.com/office/powerpoint/2010/main" val="1443102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chain rule of probability</a:t>
            </a:r>
            <a:endParaRPr lang="en-US" dirty="0"/>
          </a:p>
        </p:txBody>
      </p:sp>
      <p:sp>
        <p:nvSpPr>
          <p:cNvPr id="3" name="Content Placeholder 2"/>
          <p:cNvSpPr>
            <a:spLocks noGrp="1"/>
          </p:cNvSpPr>
          <p:nvPr>
            <p:ph idx="1"/>
          </p:nvPr>
        </p:nvSpPr>
        <p:spPr/>
        <p:txBody>
          <a:bodyPr/>
          <a:lstStyle/>
          <a:p>
            <a:r>
              <a:rPr lang="en-US" dirty="0" smtClean="0">
                <a:solidFill>
                  <a:srgbClr val="000000"/>
                </a:solidFill>
                <a:ea typeface="Times New Roman"/>
                <a:cs typeface="Times New Roman"/>
              </a:rPr>
              <a:t>Results from applying </a:t>
            </a:r>
            <a:r>
              <a:rPr lang="en-US" dirty="0">
                <a:solidFill>
                  <a:srgbClr val="000000"/>
                </a:solidFill>
                <a:ea typeface="Times New Roman"/>
                <a:cs typeface="Times New Roman"/>
              </a:rPr>
              <a:t>the product rule recursively between a single variable and the rest of the variables </a:t>
            </a:r>
            <a:endParaRPr lang="en-US" dirty="0" smtClean="0">
              <a:solidFill>
                <a:srgbClr val="000000"/>
              </a:solidFill>
              <a:ea typeface="Times New Roman"/>
              <a:cs typeface="Times New Roman"/>
            </a:endParaRPr>
          </a:p>
          <a:p>
            <a:r>
              <a:rPr lang="en-US" dirty="0">
                <a:solidFill>
                  <a:srgbClr val="000000"/>
                </a:solidFill>
                <a:ea typeface="Times New Roman"/>
                <a:cs typeface="Times New Roman"/>
              </a:rPr>
              <a:t>T</a:t>
            </a:r>
            <a:r>
              <a:rPr lang="en-US" dirty="0" smtClean="0">
                <a:solidFill>
                  <a:srgbClr val="000000"/>
                </a:solidFill>
                <a:ea typeface="Times New Roman"/>
                <a:cs typeface="Times New Roman"/>
              </a:rPr>
              <a:t>he </a:t>
            </a:r>
            <a:r>
              <a:rPr lang="en-US" i="1" dirty="0">
                <a:solidFill>
                  <a:srgbClr val="000000"/>
                </a:solidFill>
                <a:ea typeface="Times New Roman"/>
                <a:cs typeface="Times New Roman"/>
              </a:rPr>
              <a:t>chain </a:t>
            </a:r>
            <a:r>
              <a:rPr lang="en-US" i="1" dirty="0" smtClean="0">
                <a:solidFill>
                  <a:srgbClr val="000000"/>
                </a:solidFill>
                <a:ea typeface="Times New Roman"/>
                <a:cs typeface="Times New Roman"/>
              </a:rPr>
              <a:t>rule</a:t>
            </a:r>
            <a:r>
              <a:rPr lang="en-US" dirty="0" smtClean="0">
                <a:solidFill>
                  <a:srgbClr val="000000"/>
                </a:solidFill>
                <a:ea typeface="Times New Roman"/>
                <a:cs typeface="Times New Roman"/>
              </a:rPr>
              <a:t> </a:t>
            </a:r>
            <a:r>
              <a:rPr lang="en-US" dirty="0">
                <a:solidFill>
                  <a:srgbClr val="000000"/>
                </a:solidFill>
                <a:ea typeface="Times New Roman"/>
                <a:cs typeface="Times New Roman"/>
              </a:rPr>
              <a:t>states that the joint probability of </a:t>
            </a:r>
            <a:r>
              <a:rPr lang="en-US" i="1" dirty="0">
                <a:solidFill>
                  <a:srgbClr val="000000"/>
                </a:solidFill>
                <a:ea typeface="Times New Roman"/>
                <a:cs typeface="Times New Roman"/>
              </a:rPr>
              <a:t>n</a:t>
            </a:r>
            <a:r>
              <a:rPr lang="en-US" dirty="0">
                <a:solidFill>
                  <a:srgbClr val="000000"/>
                </a:solidFill>
                <a:ea typeface="Times New Roman"/>
                <a:cs typeface="Times New Roman"/>
              </a:rPr>
              <a:t> attributes </a:t>
            </a:r>
            <a:r>
              <a:rPr lang="en-US" i="1" dirty="0" smtClean="0">
                <a:solidFill>
                  <a:srgbClr val="000000"/>
                </a:solidFill>
                <a:ea typeface="Times New Roman"/>
                <a:cs typeface="Times New Roman"/>
              </a:rPr>
              <a:t>A</a:t>
            </a:r>
            <a:r>
              <a:rPr lang="en-US" i="1" baseline="-25000" dirty="0" smtClean="0">
                <a:solidFill>
                  <a:srgbClr val="000000"/>
                </a:solidFill>
                <a:ea typeface="Times New Roman"/>
                <a:cs typeface="Times New Roman"/>
              </a:rPr>
              <a:t>i=1</a:t>
            </a:r>
            <a:r>
              <a:rPr lang="is-IS" i="1" baseline="-25000" dirty="0" smtClean="0">
                <a:solidFill>
                  <a:srgbClr val="000000"/>
                </a:solidFill>
                <a:ea typeface="Times New Roman"/>
                <a:cs typeface="Times New Roman"/>
              </a:rPr>
              <a:t>…m</a:t>
            </a:r>
            <a:r>
              <a:rPr lang="en-US" dirty="0" smtClean="0">
                <a:solidFill>
                  <a:srgbClr val="000000"/>
                </a:solidFill>
                <a:ea typeface="Times New Roman"/>
                <a:cs typeface="Times New Roman"/>
              </a:rPr>
              <a:t> </a:t>
            </a:r>
            <a:r>
              <a:rPr lang="en-US" dirty="0">
                <a:solidFill>
                  <a:srgbClr val="000000"/>
                </a:solidFill>
                <a:ea typeface="Times New Roman"/>
                <a:cs typeface="Times New Roman"/>
              </a:rPr>
              <a:t>can be decomposed into the following product: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21795789"/>
              </p:ext>
            </p:extLst>
          </p:nvPr>
        </p:nvGraphicFramePr>
        <p:xfrm>
          <a:off x="1634673" y="4524378"/>
          <a:ext cx="6286500" cy="1028700"/>
        </p:xfrm>
        <a:graphic>
          <a:graphicData uri="http://schemas.openxmlformats.org/presentationml/2006/ole">
            <mc:AlternateContent xmlns:mc="http://schemas.openxmlformats.org/markup-compatibility/2006">
              <mc:Choice xmlns:v="urn:schemas-microsoft-com:vml" Requires="v">
                <p:oleObj spid="_x0000_s283847" name="Equation" r:id="rId3" imgW="2794000" imgH="457200" progId="Equation.3">
                  <p:embed/>
                </p:oleObj>
              </mc:Choice>
              <mc:Fallback>
                <p:oleObj name="Equation" r:id="rId3" imgW="2794000" imgH="457200" progId="Equation.3">
                  <p:embed/>
                  <p:pic>
                    <p:nvPicPr>
                      <p:cNvPr id="0" name=""/>
                      <p:cNvPicPr/>
                      <p:nvPr/>
                    </p:nvPicPr>
                    <p:blipFill>
                      <a:blip r:embed="rId4"/>
                      <a:stretch>
                        <a:fillRect/>
                      </a:stretch>
                    </p:blipFill>
                    <p:spPr>
                      <a:xfrm>
                        <a:off x="1634673" y="4524378"/>
                        <a:ext cx="6286500" cy="1028700"/>
                      </a:xfrm>
                      <a:prstGeom prst="rect">
                        <a:avLst/>
                      </a:prstGeom>
                    </p:spPr>
                  </p:pic>
                </p:oleObj>
              </mc:Fallback>
            </mc:AlternateContent>
          </a:graphicData>
        </a:graphic>
      </p:graphicFrame>
    </p:spTree>
    <p:extLst>
      <p:ext uri="{BB962C8B-B14F-4D97-AF65-F5344CB8AC3E}">
        <p14:creationId xmlns:p14="http://schemas.microsoft.com/office/powerpoint/2010/main" val="29061945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13"/>
            <a:ext cx="8229600" cy="1143000"/>
          </a:xfrm>
        </p:spPr>
        <p:txBody>
          <a:bodyPr/>
          <a:lstStyle/>
          <a:p>
            <a:r>
              <a:rPr lang="en-US" dirty="0" smtClean="0"/>
              <a:t>Generalized linear models</a:t>
            </a:r>
            <a:endParaRPr lang="en-US" dirty="0"/>
          </a:p>
        </p:txBody>
      </p:sp>
      <p:sp>
        <p:nvSpPr>
          <p:cNvPr id="3" name="Content Placeholder 2"/>
          <p:cNvSpPr>
            <a:spLocks noGrp="1"/>
          </p:cNvSpPr>
          <p:nvPr>
            <p:ph idx="1"/>
          </p:nvPr>
        </p:nvSpPr>
        <p:spPr>
          <a:xfrm>
            <a:off x="457200" y="1212392"/>
            <a:ext cx="8229600" cy="5507068"/>
          </a:xfrm>
        </p:spPr>
        <p:txBody>
          <a:bodyPr>
            <a:normAutofit fontScale="77500" lnSpcReduction="20000"/>
          </a:bodyPr>
          <a:lstStyle/>
          <a:p>
            <a:r>
              <a:rPr lang="en-US" dirty="0"/>
              <a:t>Linear regression and logistic regression are special cases of a family of conditional probability models known in statistics as “generalized linear models</a:t>
            </a:r>
            <a:r>
              <a:rPr lang="en-US" dirty="0" smtClean="0"/>
              <a:t>” (GLMs) </a:t>
            </a:r>
          </a:p>
          <a:p>
            <a:r>
              <a:rPr lang="en-US" dirty="0" smtClean="0"/>
              <a:t>Idea: unify </a:t>
            </a:r>
            <a:r>
              <a:rPr lang="en-US" dirty="0"/>
              <a:t>and generalize linear and logistic </a:t>
            </a:r>
            <a:r>
              <a:rPr lang="en-US" dirty="0" smtClean="0"/>
              <a:t>regression </a:t>
            </a:r>
            <a:endParaRPr lang="en-US" dirty="0"/>
          </a:p>
          <a:p>
            <a:r>
              <a:rPr lang="en-US" dirty="0"/>
              <a:t>D</a:t>
            </a:r>
            <a:r>
              <a:rPr lang="en-US" dirty="0" smtClean="0"/>
              <a:t>ata </a:t>
            </a:r>
            <a:r>
              <a:rPr lang="en-US" dirty="0"/>
              <a:t>can be thought of in terms of response variables </a:t>
            </a:r>
            <a:r>
              <a:rPr lang="en-US" i="1" dirty="0" err="1"/>
              <a:t>y</a:t>
            </a:r>
            <a:r>
              <a:rPr lang="en-US" i="1" baseline="-25000" dirty="0" err="1"/>
              <a:t>i</a:t>
            </a:r>
            <a:r>
              <a:rPr lang="en-US" dirty="0"/>
              <a:t> and explanatory variables organized as </a:t>
            </a:r>
            <a:r>
              <a:rPr lang="en-US" dirty="0" smtClean="0"/>
              <a:t>vectors </a:t>
            </a:r>
            <a:r>
              <a:rPr lang="en-US" b="1" dirty="0"/>
              <a:t>x</a:t>
            </a:r>
            <a:r>
              <a:rPr lang="en-US" baseline="-25000" dirty="0"/>
              <a:t>i</a:t>
            </a:r>
            <a:r>
              <a:rPr lang="en-US" dirty="0"/>
              <a:t>, </a:t>
            </a:r>
            <a:r>
              <a:rPr lang="en-US" i="1" dirty="0" err="1"/>
              <a:t>i</a:t>
            </a:r>
            <a:r>
              <a:rPr lang="en-US" dirty="0"/>
              <a:t>=1,…,</a:t>
            </a:r>
            <a:r>
              <a:rPr lang="en-US" i="1" dirty="0"/>
              <a:t>n</a:t>
            </a:r>
            <a:r>
              <a:rPr lang="en-US" dirty="0"/>
              <a:t>. </a:t>
            </a:r>
            <a:endParaRPr lang="en-US" dirty="0" smtClean="0"/>
          </a:p>
          <a:p>
            <a:r>
              <a:rPr lang="en-US" dirty="0" smtClean="0"/>
              <a:t>Response </a:t>
            </a:r>
            <a:r>
              <a:rPr lang="en-US" dirty="0"/>
              <a:t>variables could be expressed in different ways, ranging from binary to categorical or ordinal </a:t>
            </a:r>
            <a:r>
              <a:rPr lang="en-US" dirty="0" smtClean="0"/>
              <a:t>data </a:t>
            </a:r>
          </a:p>
          <a:p>
            <a:r>
              <a:rPr lang="en-US" dirty="0" smtClean="0"/>
              <a:t>A </a:t>
            </a:r>
            <a:r>
              <a:rPr lang="en-US" dirty="0"/>
              <a:t>model is then defined where </a:t>
            </a:r>
            <a:r>
              <a:rPr lang="en-US" dirty="0" smtClean="0"/>
              <a:t>μ or the </a:t>
            </a:r>
            <a:r>
              <a:rPr lang="en-US" dirty="0"/>
              <a:t>expected value </a:t>
            </a:r>
            <a:r>
              <a:rPr lang="en-US" dirty="0" smtClean="0"/>
              <a:t>of </a:t>
            </a:r>
            <a:r>
              <a:rPr lang="en-US" dirty="0"/>
              <a:t>the distribution used for the response variable consists of an initial linear </a:t>
            </a:r>
            <a:r>
              <a:rPr lang="en-US" dirty="0" smtClean="0"/>
              <a:t>prediction </a:t>
            </a:r>
            <a:r>
              <a:rPr lang="en-US" dirty="0"/>
              <a:t>which is then subjected to a smooth, invertible and potentially non-linear transformation using the </a:t>
            </a:r>
            <a:r>
              <a:rPr lang="en-US" i="1" dirty="0"/>
              <a:t>mean function</a:t>
            </a:r>
            <a:r>
              <a:rPr lang="en-US" dirty="0"/>
              <a:t> </a:t>
            </a:r>
            <a:r>
              <a:rPr lang="en-US" i="1" dirty="0"/>
              <a:t>g</a:t>
            </a:r>
            <a:r>
              <a:rPr lang="en-US" baseline="30000" dirty="0"/>
              <a:t>-</a:t>
            </a:r>
            <a:r>
              <a:rPr lang="en-US" baseline="30000" dirty="0" smtClean="0"/>
              <a:t>1</a:t>
            </a:r>
            <a:r>
              <a:rPr lang="en-US" dirty="0" smtClean="0"/>
              <a:t>, i.e.</a:t>
            </a:r>
          </a:p>
          <a:p>
            <a:endParaRPr lang="en-US" dirty="0"/>
          </a:p>
          <a:p>
            <a:endParaRPr lang="en-US" dirty="0" smtClean="0"/>
          </a:p>
          <a:p>
            <a:r>
              <a:rPr lang="en-US" dirty="0"/>
              <a:t>The mean function is the inverse of the </a:t>
            </a:r>
            <a:r>
              <a:rPr lang="en-US" i="1" dirty="0"/>
              <a:t>link </a:t>
            </a:r>
            <a:r>
              <a:rPr lang="en-US" i="1" dirty="0" smtClean="0"/>
              <a:t>function, </a:t>
            </a:r>
            <a:r>
              <a:rPr lang="en-US" i="1" dirty="0"/>
              <a:t>g</a:t>
            </a:r>
            <a:r>
              <a:rPr lang="en-CA" dirty="0"/>
              <a:t> </a:t>
            </a:r>
          </a:p>
        </p:txBody>
      </p:sp>
      <p:graphicFrame>
        <p:nvGraphicFramePr>
          <p:cNvPr id="4" name="Object 3"/>
          <p:cNvGraphicFramePr>
            <a:graphicFrameLocks noChangeAspect="1"/>
          </p:cNvGraphicFramePr>
          <p:nvPr>
            <p:extLst>
              <p:ext uri="{D42A27DB-BD31-4B8C-83A1-F6EECF244321}">
                <p14:modId xmlns:p14="http://schemas.microsoft.com/office/powerpoint/2010/main" val="3536426475"/>
              </p:ext>
            </p:extLst>
          </p:nvPr>
        </p:nvGraphicFramePr>
        <p:xfrm>
          <a:off x="2895600" y="5709316"/>
          <a:ext cx="2971800" cy="542925"/>
        </p:xfrm>
        <a:graphic>
          <a:graphicData uri="http://schemas.openxmlformats.org/presentationml/2006/ole">
            <mc:AlternateContent xmlns:mc="http://schemas.openxmlformats.org/markup-compatibility/2006">
              <mc:Choice xmlns:v="urn:schemas-microsoft-com:vml" Requires="v">
                <p:oleObj spid="_x0000_s377989" name="Equation" r:id="rId3" imgW="1320800" imgH="241300" progId="Equation.3">
                  <p:embed/>
                </p:oleObj>
              </mc:Choice>
              <mc:Fallback>
                <p:oleObj name="Equation" r:id="rId3" imgW="1320800" imgH="241300" progId="Equation.3">
                  <p:embed/>
                  <p:pic>
                    <p:nvPicPr>
                      <p:cNvPr id="0" name=""/>
                      <p:cNvPicPr/>
                      <p:nvPr/>
                    </p:nvPicPr>
                    <p:blipFill>
                      <a:blip r:embed="rId4"/>
                      <a:stretch>
                        <a:fillRect/>
                      </a:stretch>
                    </p:blipFill>
                    <p:spPr>
                      <a:xfrm>
                        <a:off x="2895600" y="5709316"/>
                        <a:ext cx="2971800" cy="542925"/>
                      </a:xfrm>
                      <a:prstGeom prst="rect">
                        <a:avLst/>
                      </a:prstGeom>
                    </p:spPr>
                  </p:pic>
                </p:oleObj>
              </mc:Fallback>
            </mc:AlternateContent>
          </a:graphicData>
        </a:graphic>
      </p:graphicFrame>
    </p:spTree>
    <p:extLst>
      <p:ext uri="{BB962C8B-B14F-4D97-AF65-F5344CB8AC3E}">
        <p14:creationId xmlns:p14="http://schemas.microsoft.com/office/powerpoint/2010/main" val="12371901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8"/>
            <a:ext cx="8229600" cy="989332"/>
          </a:xfrm>
        </p:spPr>
        <p:txBody>
          <a:bodyPr/>
          <a:lstStyle/>
          <a:p>
            <a:r>
              <a:rPr lang="en-US" dirty="0" smtClean="0"/>
              <a:t>GLMs</a:t>
            </a:r>
            <a:endParaRPr lang="en-US" dirty="0"/>
          </a:p>
        </p:txBody>
      </p:sp>
      <p:sp>
        <p:nvSpPr>
          <p:cNvPr id="3" name="Content Placeholder 2"/>
          <p:cNvSpPr>
            <a:spLocks noGrp="1"/>
          </p:cNvSpPr>
          <p:nvPr>
            <p:ph idx="1"/>
          </p:nvPr>
        </p:nvSpPr>
        <p:spPr>
          <a:xfrm>
            <a:off x="457200" y="1016000"/>
            <a:ext cx="8229600" cy="2918690"/>
          </a:xfrm>
        </p:spPr>
        <p:txBody>
          <a:bodyPr>
            <a:normAutofit fontScale="77500" lnSpcReduction="20000"/>
          </a:bodyPr>
          <a:lstStyle/>
          <a:p>
            <a:r>
              <a:rPr lang="en-US" dirty="0"/>
              <a:t>In </a:t>
            </a:r>
            <a:r>
              <a:rPr lang="en-US" dirty="0" smtClean="0"/>
              <a:t>GLMs the </a:t>
            </a:r>
            <a:r>
              <a:rPr lang="en-US" dirty="0"/>
              <a:t>entire set of explanatory variables for all the observations is </a:t>
            </a:r>
            <a:r>
              <a:rPr lang="en-US" dirty="0" smtClean="0"/>
              <a:t>often arranged </a:t>
            </a:r>
            <a:r>
              <a:rPr lang="en-US" dirty="0"/>
              <a:t>as </a:t>
            </a:r>
            <a:r>
              <a:rPr lang="en-US" dirty="0" smtClean="0"/>
              <a:t>a </a:t>
            </a:r>
            <a:r>
              <a:rPr lang="en-US" dirty="0" err="1" smtClean="0"/>
              <a:t>nx</a:t>
            </a:r>
            <a:r>
              <a:rPr lang="en-US" dirty="0" err="1"/>
              <a:t>p</a:t>
            </a:r>
            <a:r>
              <a:rPr lang="en-US" dirty="0" smtClean="0"/>
              <a:t> matrix </a:t>
            </a:r>
            <a:r>
              <a:rPr lang="en-US" b="1" dirty="0"/>
              <a:t>X</a:t>
            </a:r>
            <a:r>
              <a:rPr lang="en-US" dirty="0"/>
              <a:t>, so that a vector of linear predictions for the entire data set is </a:t>
            </a:r>
            <a:r>
              <a:rPr lang="en-US" dirty="0" smtClean="0"/>
              <a:t> </a:t>
            </a:r>
          </a:p>
          <a:p>
            <a:r>
              <a:rPr lang="en-US" dirty="0" smtClean="0"/>
              <a:t>The </a:t>
            </a:r>
            <a:r>
              <a:rPr lang="en-US" dirty="0"/>
              <a:t>variance of the underlying distribution can also be modeled; typically as a function of the </a:t>
            </a:r>
            <a:r>
              <a:rPr lang="en-US" dirty="0" smtClean="0"/>
              <a:t>mean </a:t>
            </a:r>
            <a:endParaRPr lang="en-US" dirty="0"/>
          </a:p>
          <a:p>
            <a:r>
              <a:rPr lang="en-US" dirty="0" smtClean="0"/>
              <a:t>Different </a:t>
            </a:r>
            <a:r>
              <a:rPr lang="en-US" dirty="0"/>
              <a:t>distributions, link functions and corresponding mean functions give a great deal of flexibility in defining probabilistic </a:t>
            </a:r>
            <a:r>
              <a:rPr lang="en-US" dirty="0" smtClean="0"/>
              <a:t>models, see examples below</a:t>
            </a:r>
            <a:endParaRPr lang="en-US" dirty="0"/>
          </a:p>
        </p:txBody>
      </p:sp>
      <p:pic>
        <p:nvPicPr>
          <p:cNvPr id="4" name="Picture 3"/>
          <p:cNvPicPr>
            <a:picLocks noChangeAspect="1"/>
          </p:cNvPicPr>
          <p:nvPr/>
        </p:nvPicPr>
        <p:blipFill>
          <a:blip r:embed="rId3"/>
          <a:stretch>
            <a:fillRect/>
          </a:stretch>
        </p:blipFill>
        <p:spPr>
          <a:xfrm>
            <a:off x="576122" y="3900055"/>
            <a:ext cx="7753354" cy="281940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969747463"/>
              </p:ext>
            </p:extLst>
          </p:nvPr>
        </p:nvGraphicFramePr>
        <p:xfrm>
          <a:off x="7640785" y="1722580"/>
          <a:ext cx="965200" cy="406400"/>
        </p:xfrm>
        <a:graphic>
          <a:graphicData uri="http://schemas.openxmlformats.org/presentationml/2006/ole">
            <mc:AlternateContent xmlns:mc="http://schemas.openxmlformats.org/markup-compatibility/2006">
              <mc:Choice xmlns:v="urn:schemas-microsoft-com:vml" Requires="v">
                <p:oleObj spid="_x0000_s380036" name="Equation" r:id="rId4" imgW="482600" imgH="203200" progId="Equation.3">
                  <p:embed/>
                </p:oleObj>
              </mc:Choice>
              <mc:Fallback>
                <p:oleObj name="Equation" r:id="rId4" imgW="482600" imgH="203200" progId="Equation.3">
                  <p:embed/>
                  <p:pic>
                    <p:nvPicPr>
                      <p:cNvPr id="0" name=""/>
                      <p:cNvPicPr/>
                      <p:nvPr/>
                    </p:nvPicPr>
                    <p:blipFill>
                      <a:blip r:embed="rId5"/>
                      <a:stretch>
                        <a:fillRect/>
                      </a:stretch>
                    </p:blipFill>
                    <p:spPr>
                      <a:xfrm>
                        <a:off x="7640785" y="1722580"/>
                        <a:ext cx="965200" cy="406400"/>
                      </a:xfrm>
                      <a:prstGeom prst="rect">
                        <a:avLst/>
                      </a:prstGeom>
                    </p:spPr>
                  </p:pic>
                </p:oleObj>
              </mc:Fallback>
            </mc:AlternateContent>
          </a:graphicData>
        </a:graphic>
      </p:graphicFrame>
    </p:spTree>
    <p:extLst>
      <p:ext uri="{BB962C8B-B14F-4D97-AF65-F5344CB8AC3E}">
        <p14:creationId xmlns:p14="http://schemas.microsoft.com/office/powerpoint/2010/main" val="37838686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92"/>
            <a:ext cx="8229600" cy="1143000"/>
          </a:xfrm>
        </p:spPr>
        <p:txBody>
          <a:bodyPr/>
          <a:lstStyle/>
          <a:p>
            <a:r>
              <a:rPr lang="en-US" dirty="0" smtClean="0"/>
              <a:t>Predictions for ordered classes</a:t>
            </a:r>
            <a:endParaRPr lang="en-US" dirty="0"/>
          </a:p>
        </p:txBody>
      </p:sp>
      <p:sp>
        <p:nvSpPr>
          <p:cNvPr id="3" name="Content Placeholder 2"/>
          <p:cNvSpPr>
            <a:spLocks noGrp="1"/>
          </p:cNvSpPr>
          <p:nvPr>
            <p:ph idx="1"/>
          </p:nvPr>
        </p:nvSpPr>
        <p:spPr>
          <a:xfrm>
            <a:off x="457200" y="1094243"/>
            <a:ext cx="8229600" cy="5706031"/>
          </a:xfrm>
        </p:spPr>
        <p:txBody>
          <a:bodyPr>
            <a:normAutofit fontScale="77500" lnSpcReduction="20000"/>
          </a:bodyPr>
          <a:lstStyle/>
          <a:p>
            <a:r>
              <a:rPr lang="en-US" dirty="0"/>
              <a:t>To define a model with </a:t>
            </a:r>
            <a:r>
              <a:rPr lang="en-US" i="1" dirty="0"/>
              <a:t>M</a:t>
            </a:r>
            <a:r>
              <a:rPr lang="en-US" dirty="0"/>
              <a:t> ordinal categories, </a:t>
            </a:r>
            <a:r>
              <a:rPr lang="en-US" i="1" dirty="0"/>
              <a:t>M</a:t>
            </a:r>
            <a:r>
              <a:rPr lang="en-US" dirty="0"/>
              <a:t>–1 </a:t>
            </a:r>
            <a:r>
              <a:rPr lang="en-US" i="1" dirty="0"/>
              <a:t>cumulative</a:t>
            </a:r>
            <a:r>
              <a:rPr lang="en-US" dirty="0"/>
              <a:t> probability models of the form  </a:t>
            </a:r>
            <a:r>
              <a:rPr lang="en-US" dirty="0" smtClean="0"/>
              <a:t>              can be used where the </a:t>
            </a:r>
            <a:r>
              <a:rPr lang="en-US" dirty="0"/>
              <a:t>random variable </a:t>
            </a:r>
            <a:r>
              <a:rPr lang="en-US" i="1" dirty="0"/>
              <a:t>Y</a:t>
            </a:r>
            <a:r>
              <a:rPr lang="en-US" i="1" baseline="-25000" dirty="0"/>
              <a:t>i</a:t>
            </a:r>
            <a:r>
              <a:rPr lang="en-US" dirty="0"/>
              <a:t> </a:t>
            </a:r>
            <a:r>
              <a:rPr lang="en-US" dirty="0" smtClean="0"/>
              <a:t>represents </a:t>
            </a:r>
            <a:r>
              <a:rPr lang="en-US" dirty="0"/>
              <a:t>the category of a given instance </a:t>
            </a:r>
            <a:r>
              <a:rPr lang="en-US" i="1" dirty="0" err="1" smtClean="0"/>
              <a:t>i</a:t>
            </a:r>
            <a:r>
              <a:rPr lang="en-US" dirty="0" smtClean="0"/>
              <a:t> </a:t>
            </a:r>
          </a:p>
          <a:p>
            <a:r>
              <a:rPr lang="en-US" dirty="0" smtClean="0"/>
              <a:t>Models </a:t>
            </a:r>
            <a:r>
              <a:rPr lang="en-US" dirty="0"/>
              <a:t>for  </a:t>
            </a:r>
            <a:r>
              <a:rPr lang="en-US" dirty="0" smtClean="0"/>
              <a:t>               can </a:t>
            </a:r>
            <a:r>
              <a:rPr lang="en-US" dirty="0"/>
              <a:t>then </a:t>
            </a:r>
            <a:r>
              <a:rPr lang="en-US" dirty="0" smtClean="0"/>
              <a:t>be obtained </a:t>
            </a:r>
            <a:r>
              <a:rPr lang="en-US" dirty="0"/>
              <a:t>using differences between the cumulative distribution </a:t>
            </a:r>
            <a:r>
              <a:rPr lang="en-US" dirty="0" smtClean="0"/>
              <a:t>models </a:t>
            </a:r>
          </a:p>
          <a:p>
            <a:r>
              <a:rPr lang="en-US" dirty="0" smtClean="0"/>
              <a:t>Here </a:t>
            </a:r>
            <a:r>
              <a:rPr lang="en-US" dirty="0"/>
              <a:t>we will use complementary cumulative probabilities, known as </a:t>
            </a:r>
            <a:r>
              <a:rPr lang="en-US" i="1" dirty="0"/>
              <a:t>survival functions,</a:t>
            </a:r>
            <a:r>
              <a:rPr lang="en-US" dirty="0"/>
              <a:t> of the form </a:t>
            </a:r>
            <a:r>
              <a:rPr lang="en-US" dirty="0" smtClean="0"/>
              <a:t>              </a:t>
            </a:r>
            <a:endParaRPr lang="en-US" dirty="0"/>
          </a:p>
          <a:p>
            <a:r>
              <a:rPr lang="en-US" dirty="0" smtClean="0"/>
              <a:t>They </a:t>
            </a:r>
            <a:r>
              <a:rPr lang="en-US" dirty="0"/>
              <a:t>sometimes </a:t>
            </a:r>
            <a:r>
              <a:rPr lang="en-US" dirty="0" smtClean="0"/>
              <a:t>simplify </a:t>
            </a:r>
            <a:r>
              <a:rPr lang="en-US" dirty="0"/>
              <a:t>the interpretation of </a:t>
            </a:r>
            <a:r>
              <a:rPr lang="en-US" dirty="0" smtClean="0"/>
              <a:t>parameters </a:t>
            </a:r>
          </a:p>
          <a:p>
            <a:r>
              <a:rPr lang="en-US" dirty="0" smtClean="0"/>
              <a:t>The class </a:t>
            </a:r>
            <a:r>
              <a:rPr lang="en-US" dirty="0"/>
              <a:t>probabilities </a:t>
            </a:r>
            <a:r>
              <a:rPr lang="en-US" dirty="0" smtClean="0"/>
              <a:t>can be obtained from:</a:t>
            </a:r>
            <a:r>
              <a:rPr lang="en-CA" dirty="0" smtClean="0"/>
              <a:t> </a:t>
            </a:r>
          </a:p>
          <a:p>
            <a:endParaRPr lang="en-CA" dirty="0"/>
          </a:p>
          <a:p>
            <a:endParaRPr lang="en-CA" dirty="0" smtClean="0"/>
          </a:p>
          <a:p>
            <a:endParaRPr lang="en-CA" dirty="0"/>
          </a:p>
          <a:p>
            <a:r>
              <a:rPr lang="en-CA" dirty="0" smtClean="0"/>
              <a:t>For binary predictions the following model is popular</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25303321"/>
              </p:ext>
            </p:extLst>
          </p:nvPr>
        </p:nvGraphicFramePr>
        <p:xfrm>
          <a:off x="2671031" y="4540838"/>
          <a:ext cx="3519170" cy="1165860"/>
        </p:xfrm>
        <a:graphic>
          <a:graphicData uri="http://schemas.openxmlformats.org/presentationml/2006/ole">
            <mc:AlternateContent xmlns:mc="http://schemas.openxmlformats.org/markup-compatibility/2006">
              <mc:Choice xmlns:v="urn:schemas-microsoft-com:vml" Requires="v">
                <p:oleObj spid="_x0000_s381559" name="Equation" r:id="rId3" imgW="2070100" imgH="685800" progId="Equation.3">
                  <p:embed/>
                </p:oleObj>
              </mc:Choice>
              <mc:Fallback>
                <p:oleObj name="Equation" r:id="rId3" imgW="2070100" imgH="685800" progId="Equation.3">
                  <p:embed/>
                  <p:pic>
                    <p:nvPicPr>
                      <p:cNvPr id="0" name=""/>
                      <p:cNvPicPr/>
                      <p:nvPr/>
                    </p:nvPicPr>
                    <p:blipFill>
                      <a:blip r:embed="rId4"/>
                      <a:stretch>
                        <a:fillRect/>
                      </a:stretch>
                    </p:blipFill>
                    <p:spPr>
                      <a:xfrm>
                        <a:off x="2671031" y="4540838"/>
                        <a:ext cx="3519170" cy="116586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28565802"/>
              </p:ext>
            </p:extLst>
          </p:nvPr>
        </p:nvGraphicFramePr>
        <p:xfrm>
          <a:off x="6422157" y="1450695"/>
          <a:ext cx="971550" cy="367030"/>
        </p:xfrm>
        <a:graphic>
          <a:graphicData uri="http://schemas.openxmlformats.org/presentationml/2006/ole">
            <mc:AlternateContent xmlns:mc="http://schemas.openxmlformats.org/markup-compatibility/2006">
              <mc:Choice xmlns:v="urn:schemas-microsoft-com:vml" Requires="v">
                <p:oleObj spid="_x0000_s381560" name="Equation" r:id="rId5" imgW="571500" imgH="215900" progId="Equation.3">
                  <p:embed/>
                </p:oleObj>
              </mc:Choice>
              <mc:Fallback>
                <p:oleObj name="Equation" r:id="rId5" imgW="571500" imgH="215900" progId="Equation.3">
                  <p:embed/>
                  <p:pic>
                    <p:nvPicPr>
                      <p:cNvPr id="0" name=""/>
                      <p:cNvPicPr/>
                      <p:nvPr/>
                    </p:nvPicPr>
                    <p:blipFill>
                      <a:blip r:embed="rId6"/>
                      <a:stretch>
                        <a:fillRect/>
                      </a:stretch>
                    </p:blipFill>
                    <p:spPr>
                      <a:xfrm>
                        <a:off x="6422157" y="1450695"/>
                        <a:ext cx="971550" cy="36703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08020862"/>
              </p:ext>
            </p:extLst>
          </p:nvPr>
        </p:nvGraphicFramePr>
        <p:xfrm>
          <a:off x="2392793" y="2432058"/>
          <a:ext cx="971550" cy="367030"/>
        </p:xfrm>
        <a:graphic>
          <a:graphicData uri="http://schemas.openxmlformats.org/presentationml/2006/ole">
            <mc:AlternateContent xmlns:mc="http://schemas.openxmlformats.org/markup-compatibility/2006">
              <mc:Choice xmlns:v="urn:schemas-microsoft-com:vml" Requires="v">
                <p:oleObj spid="_x0000_s381561" name="Equation" r:id="rId7" imgW="571500" imgH="215900" progId="Equation.3">
                  <p:embed/>
                </p:oleObj>
              </mc:Choice>
              <mc:Fallback>
                <p:oleObj name="Equation" r:id="rId7" imgW="571500" imgH="215900" progId="Equation.3">
                  <p:embed/>
                  <p:pic>
                    <p:nvPicPr>
                      <p:cNvPr id="0" name=""/>
                      <p:cNvPicPr/>
                      <p:nvPr/>
                    </p:nvPicPr>
                    <p:blipFill>
                      <a:blip r:embed="rId8"/>
                      <a:stretch>
                        <a:fillRect/>
                      </a:stretch>
                    </p:blipFill>
                    <p:spPr>
                      <a:xfrm>
                        <a:off x="2392793" y="2432058"/>
                        <a:ext cx="971550" cy="36703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90285579"/>
              </p:ext>
            </p:extLst>
          </p:nvPr>
        </p:nvGraphicFramePr>
        <p:xfrm>
          <a:off x="6100615" y="3434090"/>
          <a:ext cx="2418080" cy="367030"/>
        </p:xfrm>
        <a:graphic>
          <a:graphicData uri="http://schemas.openxmlformats.org/presentationml/2006/ole">
            <mc:AlternateContent xmlns:mc="http://schemas.openxmlformats.org/markup-compatibility/2006">
              <mc:Choice xmlns:v="urn:schemas-microsoft-com:vml" Requires="v">
                <p:oleObj spid="_x0000_s381562" name="Equation" r:id="rId9" imgW="1422400" imgH="215900" progId="Equation.3">
                  <p:embed/>
                </p:oleObj>
              </mc:Choice>
              <mc:Fallback>
                <p:oleObj name="Equation" r:id="rId9" imgW="1422400" imgH="215900" progId="Equation.3">
                  <p:embed/>
                  <p:pic>
                    <p:nvPicPr>
                      <p:cNvPr id="0" name=""/>
                      <p:cNvPicPr/>
                      <p:nvPr/>
                    </p:nvPicPr>
                    <p:blipFill>
                      <a:blip r:embed="rId10"/>
                      <a:stretch>
                        <a:fillRect/>
                      </a:stretch>
                    </p:blipFill>
                    <p:spPr>
                      <a:xfrm>
                        <a:off x="6100615" y="3434090"/>
                        <a:ext cx="2418080" cy="36703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41214601"/>
              </p:ext>
            </p:extLst>
          </p:nvPr>
        </p:nvGraphicFramePr>
        <p:xfrm>
          <a:off x="2690813" y="6035100"/>
          <a:ext cx="3282950" cy="776288"/>
        </p:xfrm>
        <a:graphic>
          <a:graphicData uri="http://schemas.openxmlformats.org/presentationml/2006/ole">
            <mc:AlternateContent xmlns:mc="http://schemas.openxmlformats.org/markup-compatibility/2006">
              <mc:Choice xmlns:v="urn:schemas-microsoft-com:vml" Requires="v">
                <p:oleObj spid="_x0000_s381563" name="Equation" r:id="rId11" imgW="1930400" imgH="457200" progId="Equation.3">
                  <p:embed/>
                </p:oleObj>
              </mc:Choice>
              <mc:Fallback>
                <p:oleObj name="Equation" r:id="rId11" imgW="1930400" imgH="457200" progId="Equation.3">
                  <p:embed/>
                  <p:pic>
                    <p:nvPicPr>
                      <p:cNvPr id="0" name=""/>
                      <p:cNvPicPr/>
                      <p:nvPr/>
                    </p:nvPicPr>
                    <p:blipFill>
                      <a:blip r:embed="rId12"/>
                      <a:stretch>
                        <a:fillRect/>
                      </a:stretch>
                    </p:blipFill>
                    <p:spPr>
                      <a:xfrm>
                        <a:off x="2690813" y="6035100"/>
                        <a:ext cx="3282950" cy="776288"/>
                      </a:xfrm>
                      <a:prstGeom prst="rect">
                        <a:avLst/>
                      </a:prstGeom>
                    </p:spPr>
                  </p:pic>
                </p:oleObj>
              </mc:Fallback>
            </mc:AlternateContent>
          </a:graphicData>
        </a:graphic>
      </p:graphicFrame>
    </p:spTree>
    <p:extLst>
      <p:ext uri="{BB962C8B-B14F-4D97-AF65-F5344CB8AC3E}">
        <p14:creationId xmlns:p14="http://schemas.microsoft.com/office/powerpoint/2010/main" val="25663889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446940" cy="5507068"/>
          </a:xfrm>
        </p:spPr>
        <p:txBody>
          <a:bodyPr>
            <a:normAutofit fontScale="70000" lnSpcReduction="20000"/>
          </a:bodyPr>
          <a:lstStyle/>
          <a:p>
            <a:pPr marL="0" indent="0">
              <a:buNone/>
            </a:pPr>
            <a:r>
              <a:rPr lang="en-US" b="1" dirty="0" smtClean="0"/>
              <a:t>Logistic Regression, GLMs and Regularized Regression</a:t>
            </a:r>
          </a:p>
          <a:p>
            <a:pPr marL="0" indent="0">
              <a:buNone/>
            </a:pPr>
            <a:endParaRPr lang="en-US" dirty="0" smtClean="0"/>
          </a:p>
          <a:p>
            <a:r>
              <a:rPr lang="en-US" dirty="0" smtClean="0"/>
              <a:t>Logistic </a:t>
            </a:r>
            <a:r>
              <a:rPr lang="en-US" dirty="0"/>
              <a:t>regression is sometimes referred to as the workhorse of applied statistics; </a:t>
            </a:r>
            <a:r>
              <a:rPr lang="en-US" dirty="0" err="1"/>
              <a:t>Hosmer</a:t>
            </a:r>
            <a:r>
              <a:rPr lang="en-US" dirty="0"/>
              <a:t> and </a:t>
            </a:r>
            <a:r>
              <a:rPr lang="en-US" dirty="0" err="1"/>
              <a:t>Lemeshow</a:t>
            </a:r>
            <a:r>
              <a:rPr lang="en-US" dirty="0"/>
              <a:t> (2004) is a </a:t>
            </a:r>
            <a:r>
              <a:rPr lang="en-US" dirty="0" smtClean="0"/>
              <a:t>great reference</a:t>
            </a:r>
          </a:p>
          <a:p>
            <a:r>
              <a:rPr lang="en-US" dirty="0" err="1" smtClean="0"/>
              <a:t>Nelder</a:t>
            </a:r>
            <a:r>
              <a:rPr lang="en-US" dirty="0" smtClean="0"/>
              <a:t> </a:t>
            </a:r>
            <a:r>
              <a:rPr lang="en-US" dirty="0"/>
              <a:t>and </a:t>
            </a:r>
            <a:r>
              <a:rPr lang="en-US" dirty="0" err="1"/>
              <a:t>Wedderburn</a:t>
            </a:r>
            <a:r>
              <a:rPr lang="en-US" dirty="0"/>
              <a:t> (1972)’s work led to the generalized linear modeling </a:t>
            </a:r>
            <a:r>
              <a:rPr lang="en-US" dirty="0" smtClean="0"/>
              <a:t>framework</a:t>
            </a:r>
          </a:p>
          <a:p>
            <a:r>
              <a:rPr lang="en-US" dirty="0" err="1" smtClean="0"/>
              <a:t>McCullagh</a:t>
            </a:r>
            <a:r>
              <a:rPr lang="en-US" dirty="0" smtClean="0"/>
              <a:t> </a:t>
            </a:r>
            <a:r>
              <a:rPr lang="en-US" dirty="0"/>
              <a:t>(1980)’s developed proportional odds models for ordinal regression, which are sometimes called ordered </a:t>
            </a:r>
            <a:r>
              <a:rPr lang="en-US" dirty="0" err="1"/>
              <a:t>logit</a:t>
            </a:r>
            <a:r>
              <a:rPr lang="en-US" dirty="0"/>
              <a:t> models because they use the generalized </a:t>
            </a:r>
            <a:r>
              <a:rPr lang="en-US" dirty="0" err="1"/>
              <a:t>logit</a:t>
            </a:r>
            <a:r>
              <a:rPr lang="en-US" dirty="0"/>
              <a:t> </a:t>
            </a:r>
            <a:r>
              <a:rPr lang="en-US" dirty="0" smtClean="0"/>
              <a:t>function </a:t>
            </a:r>
          </a:p>
          <a:p>
            <a:r>
              <a:rPr lang="en-US" dirty="0" smtClean="0"/>
              <a:t>Frank </a:t>
            </a:r>
            <a:r>
              <a:rPr lang="en-US" dirty="0"/>
              <a:t>and Hall (2001) showed how to adapt arbitrary machine learning techniques to ordered </a:t>
            </a:r>
            <a:r>
              <a:rPr lang="en-US" dirty="0" smtClean="0"/>
              <a:t>predictions </a:t>
            </a:r>
          </a:p>
          <a:p>
            <a:r>
              <a:rPr lang="en-US" dirty="0" err="1" smtClean="0"/>
              <a:t>McCullagh</a:t>
            </a:r>
            <a:r>
              <a:rPr lang="en-US" dirty="0" smtClean="0"/>
              <a:t> </a:t>
            </a:r>
            <a:r>
              <a:rPr lang="en-US" dirty="0"/>
              <a:t>and </a:t>
            </a:r>
            <a:r>
              <a:rPr lang="en-US" dirty="0" err="1"/>
              <a:t>Nelder</a:t>
            </a:r>
            <a:r>
              <a:rPr lang="en-US" dirty="0"/>
              <a:t> (1989)’s widely cited monograph is another good source </a:t>
            </a:r>
            <a:r>
              <a:rPr lang="en-US" dirty="0" smtClean="0"/>
              <a:t>for </a:t>
            </a:r>
            <a:r>
              <a:rPr lang="en-US" dirty="0"/>
              <a:t>details on the framework of </a:t>
            </a:r>
            <a:r>
              <a:rPr lang="en-US" dirty="0" smtClean="0"/>
              <a:t>GLMs</a:t>
            </a:r>
          </a:p>
          <a:p>
            <a:r>
              <a:rPr lang="en-US" dirty="0" err="1"/>
              <a:t>Tibshirani</a:t>
            </a:r>
            <a:r>
              <a:rPr lang="en-US" dirty="0"/>
              <a:t> (1996) developed the famous “Least Absolute Shrinkage and Selection Operator,” also known as the </a:t>
            </a:r>
            <a:r>
              <a:rPr lang="en-US" dirty="0" smtClean="0"/>
              <a:t>LASSO</a:t>
            </a:r>
          </a:p>
          <a:p>
            <a:r>
              <a:rPr lang="en-US" dirty="0" err="1" smtClean="0"/>
              <a:t>Zou</a:t>
            </a:r>
            <a:r>
              <a:rPr lang="en-US" dirty="0" smtClean="0"/>
              <a:t> </a:t>
            </a:r>
            <a:r>
              <a:rPr lang="en-US" dirty="0"/>
              <a:t>and Hastie (2005) developed the “elastic net” regularization </a:t>
            </a:r>
            <a:r>
              <a:rPr lang="en-US" dirty="0" smtClean="0"/>
              <a:t>approach which combines L</a:t>
            </a:r>
            <a:r>
              <a:rPr lang="en-US" baseline="-25000" dirty="0" smtClean="0"/>
              <a:t>1</a:t>
            </a:r>
            <a:r>
              <a:rPr lang="en-US" dirty="0" smtClean="0"/>
              <a:t> and L</a:t>
            </a:r>
            <a:r>
              <a:rPr lang="en-US" baseline="-25000" dirty="0" smtClean="0"/>
              <a:t>2</a:t>
            </a:r>
            <a:r>
              <a:rPr lang="en-US" dirty="0" smtClean="0"/>
              <a:t> regularization</a:t>
            </a:r>
            <a:endParaRPr lang="en-CA" dirty="0"/>
          </a:p>
          <a:p>
            <a:endParaRPr lang="en-CA" dirty="0"/>
          </a:p>
          <a:p>
            <a:endParaRPr lang="en-CA" dirty="0"/>
          </a:p>
        </p:txBody>
      </p:sp>
    </p:spTree>
    <p:extLst>
      <p:ext uri="{BB962C8B-B14F-4D97-AF65-F5344CB8AC3E}">
        <p14:creationId xmlns:p14="http://schemas.microsoft.com/office/powerpoint/2010/main" val="33474587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34681" y="4261734"/>
            <a:ext cx="8536135" cy="22323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t>A “1” has been appended to this vector to implement the bias term in the parameter </a:t>
            </a:r>
            <a:r>
              <a:rPr lang="en-US" sz="3000" dirty="0" smtClean="0"/>
              <a:t>matrix </a:t>
            </a:r>
          </a:p>
          <a:p>
            <a:r>
              <a:rPr lang="en-US" sz="3000" dirty="0" err="1" smtClean="0"/>
              <a:t>Kernelized</a:t>
            </a:r>
            <a:r>
              <a:rPr lang="en-US" sz="3000" dirty="0" smtClean="0"/>
              <a:t> </a:t>
            </a:r>
            <a:r>
              <a:rPr lang="en-US" sz="3000" dirty="0"/>
              <a:t>regression </a:t>
            </a:r>
          </a:p>
          <a:p>
            <a:r>
              <a:rPr lang="en-US" sz="3000" dirty="0" err="1" smtClean="0"/>
              <a:t>Kernelized</a:t>
            </a:r>
            <a:r>
              <a:rPr lang="en-US" sz="3000" dirty="0" smtClean="0"/>
              <a:t> classification </a:t>
            </a:r>
            <a:endParaRPr lang="en-CA" sz="3000" dirty="0"/>
          </a:p>
        </p:txBody>
      </p:sp>
      <p:sp>
        <p:nvSpPr>
          <p:cNvPr id="2" name="Title 1"/>
          <p:cNvSpPr>
            <a:spLocks noGrp="1"/>
          </p:cNvSpPr>
          <p:nvPr>
            <p:ph type="title"/>
          </p:nvPr>
        </p:nvSpPr>
        <p:spPr/>
        <p:txBody>
          <a:bodyPr>
            <a:normAutofit fontScale="90000"/>
          </a:bodyPr>
          <a:lstStyle/>
          <a:p>
            <a:r>
              <a:rPr lang="en-US" dirty="0" smtClean="0"/>
              <a:t>Conditional probability models </a:t>
            </a:r>
            <a:br>
              <a:rPr lang="en-US" dirty="0" smtClean="0"/>
            </a:br>
            <a:r>
              <a:rPr lang="en-US" dirty="0" smtClean="0"/>
              <a:t>based on kernels</a:t>
            </a:r>
            <a:endParaRPr lang="en-US" dirty="0"/>
          </a:p>
        </p:txBody>
      </p:sp>
      <p:sp>
        <p:nvSpPr>
          <p:cNvPr id="3" name="Content Placeholder 2"/>
          <p:cNvSpPr>
            <a:spLocks noGrp="1"/>
          </p:cNvSpPr>
          <p:nvPr>
            <p:ph idx="1"/>
          </p:nvPr>
        </p:nvSpPr>
        <p:spPr>
          <a:xfrm>
            <a:off x="457200" y="1350932"/>
            <a:ext cx="8229600" cy="1165977"/>
          </a:xfrm>
        </p:spPr>
        <p:txBody>
          <a:bodyPr>
            <a:normAutofit/>
          </a:bodyPr>
          <a:lstStyle/>
          <a:p>
            <a:r>
              <a:rPr lang="en-US" sz="3000" dirty="0"/>
              <a:t>Linear models can be transformed into non-linear ones by applying the “kernel trick”</a:t>
            </a:r>
            <a:r>
              <a:rPr lang="en-CA" sz="3000" dirty="0"/>
              <a:t> </a:t>
            </a:r>
            <a:endParaRPr lang="en-CA" sz="30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601834510"/>
              </p:ext>
            </p:extLst>
          </p:nvPr>
        </p:nvGraphicFramePr>
        <p:xfrm>
          <a:off x="6806047" y="2366830"/>
          <a:ext cx="2000250" cy="1685925"/>
        </p:xfrm>
        <a:graphic>
          <a:graphicData uri="http://schemas.openxmlformats.org/presentationml/2006/ole">
            <mc:AlternateContent xmlns:mc="http://schemas.openxmlformats.org/markup-compatibility/2006">
              <mc:Choice xmlns:v="urn:schemas-microsoft-com:vml" Requires="v">
                <p:oleObj spid="_x0000_s382325" name="Equation" r:id="rId3" imgW="889000" imgH="749300" progId="Equation.3">
                  <p:embed/>
                </p:oleObj>
              </mc:Choice>
              <mc:Fallback>
                <p:oleObj name="Equation" r:id="rId3" imgW="889000" imgH="749300" progId="Equation.3">
                  <p:embed/>
                  <p:pic>
                    <p:nvPicPr>
                      <p:cNvPr id="0" name=""/>
                      <p:cNvPicPr/>
                      <p:nvPr/>
                    </p:nvPicPr>
                    <p:blipFill>
                      <a:blip r:embed="rId4"/>
                      <a:stretch>
                        <a:fillRect/>
                      </a:stretch>
                    </p:blipFill>
                    <p:spPr>
                      <a:xfrm>
                        <a:off x="6806047" y="2366830"/>
                        <a:ext cx="2000250" cy="16859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41980753"/>
              </p:ext>
            </p:extLst>
          </p:nvPr>
        </p:nvGraphicFramePr>
        <p:xfrm>
          <a:off x="5188528" y="5351313"/>
          <a:ext cx="2828290" cy="388620"/>
        </p:xfrm>
        <a:graphic>
          <a:graphicData uri="http://schemas.openxmlformats.org/presentationml/2006/ole">
            <mc:AlternateContent xmlns:mc="http://schemas.openxmlformats.org/markup-compatibility/2006">
              <mc:Choice xmlns:v="urn:schemas-microsoft-com:vml" Requires="v">
                <p:oleObj spid="_x0000_s382326" name="Equation" r:id="rId5" imgW="1663700" imgH="228600" progId="Equation.3">
                  <p:embed/>
                </p:oleObj>
              </mc:Choice>
              <mc:Fallback>
                <p:oleObj name="Equation" r:id="rId5" imgW="1663700" imgH="228600" progId="Equation.3">
                  <p:embed/>
                  <p:pic>
                    <p:nvPicPr>
                      <p:cNvPr id="0" name=""/>
                      <p:cNvPicPr/>
                      <p:nvPr/>
                    </p:nvPicPr>
                    <p:blipFill>
                      <a:blip r:embed="rId6"/>
                      <a:stretch>
                        <a:fillRect/>
                      </a:stretch>
                    </p:blipFill>
                    <p:spPr>
                      <a:xfrm>
                        <a:off x="5188528" y="5351313"/>
                        <a:ext cx="2828290" cy="388620"/>
                      </a:xfrm>
                      <a:prstGeom prst="rect">
                        <a:avLst/>
                      </a:prstGeom>
                    </p:spPr>
                  </p:pic>
                </p:oleObj>
              </mc:Fallback>
            </mc:AlternateContent>
          </a:graphicData>
        </a:graphic>
      </p:graphicFrame>
      <p:sp>
        <p:nvSpPr>
          <p:cNvPr id="6" name="Content Placeholder 2"/>
          <p:cNvSpPr txBox="1">
            <a:spLocks/>
          </p:cNvSpPr>
          <p:nvPr/>
        </p:nvSpPr>
        <p:spPr>
          <a:xfrm>
            <a:off x="457200" y="2366830"/>
            <a:ext cx="6135255" cy="203430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Suppose the features </a:t>
            </a:r>
            <a:r>
              <a:rPr lang="en-US" b="1" dirty="0" smtClean="0"/>
              <a:t>x</a:t>
            </a:r>
            <a:r>
              <a:rPr lang="en-US" dirty="0" smtClean="0"/>
              <a:t> are replaced by the vector </a:t>
            </a:r>
            <a:r>
              <a:rPr lang="en-US" b="1" dirty="0" smtClean="0"/>
              <a:t>k</a:t>
            </a:r>
            <a:r>
              <a:rPr lang="en-US" dirty="0" smtClean="0"/>
              <a:t>(</a:t>
            </a:r>
            <a:r>
              <a:rPr lang="en-US" b="1" dirty="0" smtClean="0"/>
              <a:t>x</a:t>
            </a:r>
            <a:r>
              <a:rPr lang="en-US" dirty="0" smtClean="0"/>
              <a:t>) whose elements are determined using a kernel function </a:t>
            </a:r>
            <a:r>
              <a:rPr lang="en-US" i="1" dirty="0" smtClean="0"/>
              <a:t>k</a:t>
            </a:r>
            <a:r>
              <a:rPr lang="en-US" dirty="0" smtClean="0"/>
              <a:t>(</a:t>
            </a:r>
            <a:r>
              <a:rPr lang="en-US" b="1" dirty="0" err="1" smtClean="0"/>
              <a:t>x,x</a:t>
            </a:r>
            <a:r>
              <a:rPr lang="en-US" baseline="-25000" dirty="0" err="1" smtClean="0"/>
              <a:t>j</a:t>
            </a:r>
            <a:r>
              <a:rPr lang="en-US" dirty="0" smtClean="0"/>
              <a:t>) for every training example:</a:t>
            </a:r>
            <a:endParaRPr lang="en-CA" dirty="0" smtClean="0"/>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34569688"/>
              </p:ext>
            </p:extLst>
          </p:nvPr>
        </p:nvGraphicFramePr>
        <p:xfrm>
          <a:off x="5188528" y="5756910"/>
          <a:ext cx="2806700" cy="1101090"/>
        </p:xfrm>
        <a:graphic>
          <a:graphicData uri="http://schemas.openxmlformats.org/presentationml/2006/ole">
            <mc:AlternateContent xmlns:mc="http://schemas.openxmlformats.org/markup-compatibility/2006">
              <mc:Choice xmlns:v="urn:schemas-microsoft-com:vml" Requires="v">
                <p:oleObj spid="_x0000_s382327" name="Equation" r:id="rId7" imgW="1651000" imgH="647700" progId="Equation.3">
                  <p:embed/>
                </p:oleObj>
              </mc:Choice>
              <mc:Fallback>
                <p:oleObj name="Equation" r:id="rId7" imgW="1651000" imgH="647700" progId="Equation.3">
                  <p:embed/>
                  <p:pic>
                    <p:nvPicPr>
                      <p:cNvPr id="0" name=""/>
                      <p:cNvPicPr/>
                      <p:nvPr/>
                    </p:nvPicPr>
                    <p:blipFill>
                      <a:blip r:embed="rId8"/>
                      <a:stretch>
                        <a:fillRect/>
                      </a:stretch>
                    </p:blipFill>
                    <p:spPr>
                      <a:xfrm>
                        <a:off x="5188528" y="5756910"/>
                        <a:ext cx="2806700" cy="1101090"/>
                      </a:xfrm>
                      <a:prstGeom prst="rect">
                        <a:avLst/>
                      </a:prstGeom>
                    </p:spPr>
                  </p:pic>
                </p:oleObj>
              </mc:Fallback>
            </mc:AlternateContent>
          </a:graphicData>
        </a:graphic>
      </p:graphicFrame>
    </p:spTree>
    <p:extLst>
      <p:ext uri="{BB962C8B-B14F-4D97-AF65-F5344CB8AC3E}">
        <p14:creationId xmlns:p14="http://schemas.microsoft.com/office/powerpoint/2010/main" val="38802951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507068"/>
          </a:xfrm>
        </p:spPr>
        <p:txBody>
          <a:bodyPr>
            <a:normAutofit fontScale="62500" lnSpcReduction="20000"/>
          </a:bodyPr>
          <a:lstStyle/>
          <a:p>
            <a:pPr marL="0" indent="0">
              <a:buNone/>
            </a:pPr>
            <a:r>
              <a:rPr lang="en-US" b="1" dirty="0" smtClean="0"/>
              <a:t>Kernel Logistic Regression, and Various Vector Machines</a:t>
            </a:r>
          </a:p>
          <a:p>
            <a:pPr marL="0" indent="0">
              <a:buNone/>
            </a:pPr>
            <a:endParaRPr lang="en-US" dirty="0" smtClean="0"/>
          </a:p>
          <a:p>
            <a:r>
              <a:rPr lang="en-US" dirty="0" smtClean="0"/>
              <a:t>Kernel </a:t>
            </a:r>
            <a:r>
              <a:rPr lang="en-US" dirty="0"/>
              <a:t>logistic regression transforms a linear classifier into a non-linear one, and probabilistic sparse kernel techniques are attractive </a:t>
            </a:r>
            <a:r>
              <a:rPr lang="en-US" dirty="0" smtClean="0"/>
              <a:t>alternatives to </a:t>
            </a:r>
            <a:r>
              <a:rPr lang="en-US" dirty="0"/>
              <a:t>support vector </a:t>
            </a:r>
            <a:r>
              <a:rPr lang="en-US" dirty="0" smtClean="0"/>
              <a:t>machines</a:t>
            </a:r>
          </a:p>
          <a:p>
            <a:r>
              <a:rPr lang="en-US" dirty="0" smtClean="0"/>
              <a:t>Tipping </a:t>
            </a:r>
            <a:r>
              <a:rPr lang="en-US" dirty="0"/>
              <a:t>(2001) proposed a “relevance vector machine” that manipulates priors on parameters in a way that encourages kernel weights to become zero during </a:t>
            </a:r>
            <a:r>
              <a:rPr lang="en-US" dirty="0" smtClean="0"/>
              <a:t>learning</a:t>
            </a:r>
          </a:p>
          <a:p>
            <a:r>
              <a:rPr lang="en-US" dirty="0" smtClean="0"/>
              <a:t>Lawrence</a:t>
            </a:r>
            <a:r>
              <a:rPr lang="en-US" dirty="0"/>
              <a:t>, Seeger, and </a:t>
            </a:r>
            <a:r>
              <a:rPr lang="en-US" dirty="0" err="1"/>
              <a:t>Herbrich</a:t>
            </a:r>
            <a:r>
              <a:rPr lang="en-US" dirty="0"/>
              <a:t> (2003) proposed an “informative vector machine,” which treats the problem as a fast, sparse Gaussian process method in the sense of Williams and Rasmussen (2006</a:t>
            </a:r>
            <a:r>
              <a:rPr lang="en-US" dirty="0" smtClean="0"/>
              <a:t>) </a:t>
            </a:r>
          </a:p>
          <a:p>
            <a:r>
              <a:rPr lang="en-US" dirty="0" smtClean="0"/>
              <a:t>Zhu </a:t>
            </a:r>
            <a:r>
              <a:rPr lang="en-US" dirty="0"/>
              <a:t>and Hastie (2005) formulated sparse kernel logistic regression as an “import vector machine” that uses greedy search </a:t>
            </a:r>
            <a:r>
              <a:rPr lang="en-US" dirty="0" smtClean="0"/>
              <a:t>methods </a:t>
            </a:r>
          </a:p>
          <a:p>
            <a:r>
              <a:rPr lang="en-US" dirty="0" smtClean="0"/>
              <a:t>None of </a:t>
            </a:r>
            <a:r>
              <a:rPr lang="en-US" dirty="0"/>
              <a:t>these </a:t>
            </a:r>
            <a:r>
              <a:rPr lang="en-US" dirty="0" smtClean="0"/>
              <a:t>methods approach </a:t>
            </a:r>
            <a:r>
              <a:rPr lang="en-US" dirty="0"/>
              <a:t>the popularity of Cortes and </a:t>
            </a:r>
            <a:r>
              <a:rPr lang="en-US" dirty="0" err="1"/>
              <a:t>Vapnik</a:t>
            </a:r>
            <a:r>
              <a:rPr lang="en-US" dirty="0"/>
              <a:t> (1995)’s support vector machines, perhaps because their objective functions are not convex, in contrast to the underlying SVM (and L2 regularized kernel logistic regression</a:t>
            </a:r>
            <a:r>
              <a:rPr lang="en-US" dirty="0" smtClean="0"/>
              <a:t>)</a:t>
            </a:r>
            <a:endParaRPr lang="en-US" dirty="0"/>
          </a:p>
          <a:p>
            <a:r>
              <a:rPr lang="en-US" dirty="0" smtClean="0"/>
              <a:t>When </a:t>
            </a:r>
            <a:r>
              <a:rPr lang="en-US" dirty="0"/>
              <a:t>probabilities are needed from an SVM, Platt (1999) shows how to fit a logistic regression to the classification scores.</a:t>
            </a:r>
            <a:endParaRPr lang="en-CA" dirty="0"/>
          </a:p>
          <a:p>
            <a:endParaRPr lang="en-CA" dirty="0"/>
          </a:p>
        </p:txBody>
      </p:sp>
    </p:spTree>
    <p:extLst>
      <p:ext uri="{BB962C8B-B14F-4D97-AF65-F5344CB8AC3E}">
        <p14:creationId xmlns:p14="http://schemas.microsoft.com/office/powerpoint/2010/main" val="14407507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23"/>
            <a:ext cx="8229600" cy="1143000"/>
          </a:xfrm>
        </p:spPr>
        <p:txBody>
          <a:bodyPr/>
          <a:lstStyle/>
          <a:p>
            <a:r>
              <a:rPr lang="en-US" dirty="0" smtClean="0"/>
              <a:t>Markov models</a:t>
            </a:r>
            <a:endParaRPr lang="en-US" dirty="0"/>
          </a:p>
        </p:txBody>
      </p:sp>
      <p:sp>
        <p:nvSpPr>
          <p:cNvPr id="3" name="Content Placeholder 2"/>
          <p:cNvSpPr>
            <a:spLocks noGrp="1"/>
          </p:cNvSpPr>
          <p:nvPr>
            <p:ph idx="1"/>
          </p:nvPr>
        </p:nvSpPr>
        <p:spPr>
          <a:xfrm>
            <a:off x="323273" y="1142996"/>
            <a:ext cx="8663709" cy="5772726"/>
          </a:xfrm>
        </p:spPr>
        <p:txBody>
          <a:bodyPr>
            <a:normAutofit fontScale="85000" lnSpcReduction="10000"/>
          </a:bodyPr>
          <a:lstStyle/>
          <a:p>
            <a:r>
              <a:rPr lang="en-US" sz="3300" dirty="0"/>
              <a:t>One simple and effective probabilistic model for discrete sequential data is known as a </a:t>
            </a:r>
            <a:r>
              <a:rPr lang="en-US" sz="3300" i="1" dirty="0" smtClean="0"/>
              <a:t>Markov model</a:t>
            </a:r>
            <a:endParaRPr lang="en-US" sz="3300" dirty="0" smtClean="0"/>
          </a:p>
          <a:p>
            <a:r>
              <a:rPr lang="en-US" sz="3300" dirty="0" smtClean="0"/>
              <a:t>A </a:t>
            </a:r>
            <a:r>
              <a:rPr lang="en-US" sz="3300" dirty="0"/>
              <a:t>first-order Markov model assumes that each symbol in a sequence can be predicted using its conditional probability given the preceding symbol. </a:t>
            </a:r>
          </a:p>
          <a:p>
            <a:r>
              <a:rPr lang="en-US" sz="3300" dirty="0"/>
              <a:t>A</a:t>
            </a:r>
            <a:r>
              <a:rPr lang="en-US" sz="3300" dirty="0" smtClean="0"/>
              <a:t>n </a:t>
            </a:r>
            <a:r>
              <a:rPr lang="en-US" sz="3300" dirty="0"/>
              <a:t>unconditional probability is </a:t>
            </a:r>
            <a:r>
              <a:rPr lang="en-US" sz="3300" dirty="0" smtClean="0"/>
              <a:t>used</a:t>
            </a:r>
            <a:r>
              <a:rPr lang="en-US" sz="3300" dirty="0"/>
              <a:t> </a:t>
            </a:r>
            <a:r>
              <a:rPr lang="en-US" sz="3300" dirty="0" smtClean="0"/>
              <a:t>for the first symbol</a:t>
            </a:r>
          </a:p>
          <a:p>
            <a:r>
              <a:rPr lang="en-US" sz="3300" dirty="0" smtClean="0"/>
              <a:t>Given </a:t>
            </a:r>
            <a:r>
              <a:rPr lang="en-US" sz="3300" dirty="0"/>
              <a:t>observation variables O={</a:t>
            </a:r>
            <a:r>
              <a:rPr lang="en-US" sz="3300" i="1" dirty="0"/>
              <a:t>O</a:t>
            </a:r>
            <a:r>
              <a:rPr lang="en-US" sz="3300" baseline="-25000" dirty="0"/>
              <a:t>1</a:t>
            </a:r>
            <a:r>
              <a:rPr lang="en-US" sz="3300" dirty="0"/>
              <a:t>,…,</a:t>
            </a:r>
            <a:r>
              <a:rPr lang="en-US" sz="3300" i="1" dirty="0"/>
              <a:t>O</a:t>
            </a:r>
            <a:r>
              <a:rPr lang="en-US" sz="3300" i="1" baseline="-25000" dirty="0"/>
              <a:t>T</a:t>
            </a:r>
            <a:r>
              <a:rPr lang="en-US" sz="3300" dirty="0"/>
              <a:t>}, </a:t>
            </a:r>
            <a:r>
              <a:rPr lang="fr-CA" sz="3300" dirty="0" err="1" smtClean="0"/>
              <a:t>we</a:t>
            </a:r>
            <a:r>
              <a:rPr lang="fr-CA" sz="3300" dirty="0" smtClean="0"/>
              <a:t> have</a:t>
            </a:r>
          </a:p>
          <a:p>
            <a:endParaRPr lang="fr-CA" sz="3300" dirty="0"/>
          </a:p>
          <a:p>
            <a:endParaRPr lang="fr-CA" sz="3300" dirty="0" smtClean="0"/>
          </a:p>
          <a:p>
            <a:r>
              <a:rPr lang="en-US" sz="3300" dirty="0"/>
              <a:t>Usually, every conditional probability used in such models is the </a:t>
            </a:r>
            <a:r>
              <a:rPr lang="en-US" sz="3300" dirty="0" smtClean="0"/>
              <a:t>same</a:t>
            </a:r>
          </a:p>
          <a:p>
            <a:r>
              <a:rPr lang="en-US" sz="3300" dirty="0" smtClean="0"/>
              <a:t>The </a:t>
            </a:r>
            <a:r>
              <a:rPr lang="en-US" sz="3300" dirty="0"/>
              <a:t>Bayesian </a:t>
            </a:r>
            <a:r>
              <a:rPr lang="en-US" sz="3300" dirty="0" smtClean="0"/>
              <a:t>network is a linear </a:t>
            </a:r>
            <a:r>
              <a:rPr lang="en-US" sz="3300" dirty="0"/>
              <a:t>chain of variables with directed edges between each successive pair</a:t>
            </a:r>
            <a:r>
              <a:rPr lang="en-CA" sz="3300" dirty="0"/>
              <a:t> </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91676247"/>
              </p:ext>
            </p:extLst>
          </p:nvPr>
        </p:nvGraphicFramePr>
        <p:xfrm>
          <a:off x="2819400" y="4250597"/>
          <a:ext cx="3314700" cy="828675"/>
        </p:xfrm>
        <a:graphic>
          <a:graphicData uri="http://schemas.openxmlformats.org/presentationml/2006/ole">
            <mc:AlternateContent xmlns:mc="http://schemas.openxmlformats.org/markup-compatibility/2006">
              <mc:Choice xmlns:v="urn:schemas-microsoft-com:vml" Requires="v">
                <p:oleObj spid="_x0000_s383105" name="Equation" r:id="rId3" imgW="1473200" imgH="368300" progId="Equation.3">
                  <p:embed/>
                </p:oleObj>
              </mc:Choice>
              <mc:Fallback>
                <p:oleObj name="Equation" r:id="rId3" imgW="1473200" imgH="368300" progId="Equation.3">
                  <p:embed/>
                  <p:pic>
                    <p:nvPicPr>
                      <p:cNvPr id="0" name=""/>
                      <p:cNvPicPr/>
                      <p:nvPr/>
                    </p:nvPicPr>
                    <p:blipFill>
                      <a:blip r:embed="rId4"/>
                      <a:stretch>
                        <a:fillRect/>
                      </a:stretch>
                    </p:blipFill>
                    <p:spPr>
                      <a:xfrm>
                        <a:off x="2819400" y="4250597"/>
                        <a:ext cx="3314700" cy="828675"/>
                      </a:xfrm>
                      <a:prstGeom prst="rect">
                        <a:avLst/>
                      </a:prstGeom>
                    </p:spPr>
                  </p:pic>
                </p:oleObj>
              </mc:Fallback>
            </mc:AlternateContent>
          </a:graphicData>
        </a:graphic>
      </p:graphicFrame>
    </p:spTree>
    <p:extLst>
      <p:ext uri="{BB962C8B-B14F-4D97-AF65-F5344CB8AC3E}">
        <p14:creationId xmlns:p14="http://schemas.microsoft.com/office/powerpoint/2010/main" val="33078291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Extending Markov models</a:t>
            </a:r>
            <a:endParaRPr lang="en-US" dirty="0"/>
          </a:p>
        </p:txBody>
      </p:sp>
      <p:sp>
        <p:nvSpPr>
          <p:cNvPr id="4" name="Oval 4"/>
          <p:cNvSpPr>
            <a:spLocks noChangeArrowheads="1"/>
          </p:cNvSpPr>
          <p:nvPr/>
        </p:nvSpPr>
        <p:spPr bwMode="auto">
          <a:xfrm>
            <a:off x="1791841" y="274107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 name="Oval 5"/>
          <p:cNvSpPr>
            <a:spLocks noChangeArrowheads="1"/>
          </p:cNvSpPr>
          <p:nvPr/>
        </p:nvSpPr>
        <p:spPr bwMode="auto">
          <a:xfrm>
            <a:off x="1029841" y="274107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 name="Oval 6"/>
          <p:cNvSpPr>
            <a:spLocks noChangeArrowheads="1"/>
          </p:cNvSpPr>
          <p:nvPr/>
        </p:nvSpPr>
        <p:spPr bwMode="auto">
          <a:xfrm>
            <a:off x="2553841" y="274107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7" name="Oval 7"/>
          <p:cNvSpPr>
            <a:spLocks noChangeArrowheads="1"/>
          </p:cNvSpPr>
          <p:nvPr/>
        </p:nvSpPr>
        <p:spPr bwMode="auto">
          <a:xfrm>
            <a:off x="3671559" y="274107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8" name="Line 12"/>
          <p:cNvSpPr>
            <a:spLocks noChangeShapeType="1"/>
          </p:cNvSpPr>
          <p:nvPr/>
        </p:nvSpPr>
        <p:spPr bwMode="auto">
          <a:xfrm>
            <a:off x="1334641" y="2893479"/>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9" name="Line 17"/>
          <p:cNvSpPr>
            <a:spLocks noChangeShapeType="1"/>
          </p:cNvSpPr>
          <p:nvPr/>
        </p:nvSpPr>
        <p:spPr bwMode="auto">
          <a:xfrm>
            <a:off x="2096641" y="2893479"/>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0" name="Line 18"/>
          <p:cNvSpPr>
            <a:spLocks noChangeShapeType="1"/>
          </p:cNvSpPr>
          <p:nvPr/>
        </p:nvSpPr>
        <p:spPr bwMode="auto">
          <a:xfrm>
            <a:off x="2859908" y="2893479"/>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1" name="Oval 4"/>
          <p:cNvSpPr>
            <a:spLocks noChangeArrowheads="1"/>
          </p:cNvSpPr>
          <p:nvPr/>
        </p:nvSpPr>
        <p:spPr bwMode="auto">
          <a:xfrm>
            <a:off x="5535766" y="2720587"/>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2" name="Oval 5"/>
          <p:cNvSpPr>
            <a:spLocks noChangeArrowheads="1"/>
          </p:cNvSpPr>
          <p:nvPr/>
        </p:nvSpPr>
        <p:spPr bwMode="auto">
          <a:xfrm>
            <a:off x="4773766" y="2720587"/>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3" name="Oval 6"/>
          <p:cNvSpPr>
            <a:spLocks noChangeArrowheads="1"/>
          </p:cNvSpPr>
          <p:nvPr/>
        </p:nvSpPr>
        <p:spPr bwMode="auto">
          <a:xfrm>
            <a:off x="6297766" y="2720587"/>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4" name="Oval 7"/>
          <p:cNvSpPr>
            <a:spLocks noChangeArrowheads="1"/>
          </p:cNvSpPr>
          <p:nvPr/>
        </p:nvSpPr>
        <p:spPr bwMode="auto">
          <a:xfrm>
            <a:off x="7066426" y="2720587"/>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 name="Line 12"/>
          <p:cNvSpPr>
            <a:spLocks noChangeShapeType="1"/>
          </p:cNvSpPr>
          <p:nvPr/>
        </p:nvSpPr>
        <p:spPr bwMode="auto">
          <a:xfrm>
            <a:off x="5078566" y="2872987"/>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 name="Line 17"/>
          <p:cNvSpPr>
            <a:spLocks noChangeShapeType="1"/>
          </p:cNvSpPr>
          <p:nvPr/>
        </p:nvSpPr>
        <p:spPr bwMode="auto">
          <a:xfrm>
            <a:off x="5840566" y="2872987"/>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7" name="Line 18"/>
          <p:cNvSpPr>
            <a:spLocks noChangeShapeType="1"/>
          </p:cNvSpPr>
          <p:nvPr/>
        </p:nvSpPr>
        <p:spPr bwMode="auto">
          <a:xfrm>
            <a:off x="6602566" y="2872987"/>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8" name="Oval 4"/>
          <p:cNvSpPr>
            <a:spLocks noChangeArrowheads="1"/>
          </p:cNvSpPr>
          <p:nvPr/>
        </p:nvSpPr>
        <p:spPr bwMode="auto">
          <a:xfrm>
            <a:off x="1845475" y="43444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9" name="Oval 5"/>
          <p:cNvSpPr>
            <a:spLocks noChangeArrowheads="1"/>
          </p:cNvSpPr>
          <p:nvPr/>
        </p:nvSpPr>
        <p:spPr bwMode="auto">
          <a:xfrm>
            <a:off x="1083475" y="43444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0" name="Oval 6"/>
          <p:cNvSpPr>
            <a:spLocks noChangeArrowheads="1"/>
          </p:cNvSpPr>
          <p:nvPr/>
        </p:nvSpPr>
        <p:spPr bwMode="auto">
          <a:xfrm>
            <a:off x="2607475" y="43444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1" name="Oval 7"/>
          <p:cNvSpPr>
            <a:spLocks noChangeArrowheads="1"/>
          </p:cNvSpPr>
          <p:nvPr/>
        </p:nvSpPr>
        <p:spPr bwMode="auto">
          <a:xfrm>
            <a:off x="3723926" y="43444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2" name="Oval 8"/>
          <p:cNvSpPr>
            <a:spLocks noChangeArrowheads="1"/>
          </p:cNvSpPr>
          <p:nvPr/>
        </p:nvSpPr>
        <p:spPr bwMode="auto">
          <a:xfrm>
            <a:off x="1845475" y="50302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3" name="Oval 9"/>
          <p:cNvSpPr>
            <a:spLocks noChangeArrowheads="1"/>
          </p:cNvSpPr>
          <p:nvPr/>
        </p:nvSpPr>
        <p:spPr bwMode="auto">
          <a:xfrm>
            <a:off x="1083475" y="50302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4" name="Oval 10"/>
          <p:cNvSpPr>
            <a:spLocks noChangeArrowheads="1"/>
          </p:cNvSpPr>
          <p:nvPr/>
        </p:nvSpPr>
        <p:spPr bwMode="auto">
          <a:xfrm>
            <a:off x="2607475" y="50302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5" name="Oval 11"/>
          <p:cNvSpPr>
            <a:spLocks noChangeArrowheads="1"/>
          </p:cNvSpPr>
          <p:nvPr/>
        </p:nvSpPr>
        <p:spPr bwMode="auto">
          <a:xfrm>
            <a:off x="3723926" y="503026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6" name="Line 12"/>
          <p:cNvSpPr>
            <a:spLocks noChangeShapeType="1"/>
          </p:cNvSpPr>
          <p:nvPr/>
        </p:nvSpPr>
        <p:spPr bwMode="auto">
          <a:xfrm>
            <a:off x="1388275" y="4496868"/>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7" name="Line 13"/>
          <p:cNvSpPr>
            <a:spLocks noChangeShapeType="1"/>
          </p:cNvSpPr>
          <p:nvPr/>
        </p:nvSpPr>
        <p:spPr bwMode="auto">
          <a:xfrm>
            <a:off x="1235875" y="4649268"/>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8" name="Line 14"/>
          <p:cNvSpPr>
            <a:spLocks noChangeShapeType="1"/>
          </p:cNvSpPr>
          <p:nvPr/>
        </p:nvSpPr>
        <p:spPr bwMode="auto">
          <a:xfrm>
            <a:off x="1997875" y="4649268"/>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9" name="Line 15"/>
          <p:cNvSpPr>
            <a:spLocks noChangeShapeType="1"/>
          </p:cNvSpPr>
          <p:nvPr/>
        </p:nvSpPr>
        <p:spPr bwMode="auto">
          <a:xfrm>
            <a:off x="2759875" y="4649268"/>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0" name="Line 16"/>
          <p:cNvSpPr>
            <a:spLocks noChangeShapeType="1"/>
          </p:cNvSpPr>
          <p:nvPr/>
        </p:nvSpPr>
        <p:spPr bwMode="auto">
          <a:xfrm>
            <a:off x="3876326" y="4649268"/>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1" name="Line 17"/>
          <p:cNvSpPr>
            <a:spLocks noChangeShapeType="1"/>
          </p:cNvSpPr>
          <p:nvPr/>
        </p:nvSpPr>
        <p:spPr bwMode="auto">
          <a:xfrm>
            <a:off x="2150275" y="4496868"/>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2" name="Line 18"/>
          <p:cNvSpPr>
            <a:spLocks noChangeShapeType="1"/>
          </p:cNvSpPr>
          <p:nvPr/>
        </p:nvSpPr>
        <p:spPr bwMode="auto">
          <a:xfrm>
            <a:off x="2912275" y="4496868"/>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3" name="Text Box 19"/>
          <p:cNvSpPr txBox="1">
            <a:spLocks noChangeArrowheads="1"/>
          </p:cNvSpPr>
          <p:nvPr/>
        </p:nvSpPr>
        <p:spPr bwMode="auto">
          <a:xfrm>
            <a:off x="3064675" y="4877868"/>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34" name="Text Box 35"/>
          <p:cNvSpPr txBox="1">
            <a:spLocks noChangeArrowheads="1"/>
          </p:cNvSpPr>
          <p:nvPr/>
        </p:nvSpPr>
        <p:spPr bwMode="auto">
          <a:xfrm>
            <a:off x="7371339" y="2536561"/>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35" name="Text Box 19"/>
          <p:cNvSpPr txBox="1">
            <a:spLocks noChangeArrowheads="1"/>
          </p:cNvSpPr>
          <p:nvPr/>
        </p:nvSpPr>
        <p:spPr bwMode="auto">
          <a:xfrm>
            <a:off x="3286672" y="2556532"/>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36" name="Text Box 19"/>
          <p:cNvSpPr txBox="1">
            <a:spLocks noChangeArrowheads="1"/>
          </p:cNvSpPr>
          <p:nvPr/>
        </p:nvSpPr>
        <p:spPr bwMode="auto">
          <a:xfrm>
            <a:off x="3320044" y="4165530"/>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37" name="Oval 4"/>
          <p:cNvSpPr>
            <a:spLocks noChangeArrowheads="1"/>
          </p:cNvSpPr>
          <p:nvPr/>
        </p:nvSpPr>
        <p:spPr bwMode="auto">
          <a:xfrm>
            <a:off x="5874259" y="35374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8" name="Oval 5"/>
          <p:cNvSpPr>
            <a:spLocks noChangeArrowheads="1"/>
          </p:cNvSpPr>
          <p:nvPr/>
        </p:nvSpPr>
        <p:spPr bwMode="auto">
          <a:xfrm>
            <a:off x="5112259" y="35374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9" name="Oval 6"/>
          <p:cNvSpPr>
            <a:spLocks noChangeArrowheads="1"/>
          </p:cNvSpPr>
          <p:nvPr/>
        </p:nvSpPr>
        <p:spPr bwMode="auto">
          <a:xfrm>
            <a:off x="6636259" y="35374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0" name="Oval 7"/>
          <p:cNvSpPr>
            <a:spLocks noChangeArrowheads="1"/>
          </p:cNvSpPr>
          <p:nvPr/>
        </p:nvSpPr>
        <p:spPr bwMode="auto">
          <a:xfrm>
            <a:off x="7626859" y="35374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1" name="Oval 8"/>
          <p:cNvSpPr>
            <a:spLocks noChangeArrowheads="1"/>
          </p:cNvSpPr>
          <p:nvPr/>
        </p:nvSpPr>
        <p:spPr bwMode="auto">
          <a:xfrm>
            <a:off x="5874259" y="42232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2" name="Oval 9"/>
          <p:cNvSpPr>
            <a:spLocks noChangeArrowheads="1"/>
          </p:cNvSpPr>
          <p:nvPr/>
        </p:nvSpPr>
        <p:spPr bwMode="auto">
          <a:xfrm>
            <a:off x="5112259" y="42232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3" name="Oval 10"/>
          <p:cNvSpPr>
            <a:spLocks noChangeArrowheads="1"/>
          </p:cNvSpPr>
          <p:nvPr/>
        </p:nvSpPr>
        <p:spPr bwMode="auto">
          <a:xfrm>
            <a:off x="6636259" y="42232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4" name="Oval 11"/>
          <p:cNvSpPr>
            <a:spLocks noChangeArrowheads="1"/>
          </p:cNvSpPr>
          <p:nvPr/>
        </p:nvSpPr>
        <p:spPr bwMode="auto">
          <a:xfrm>
            <a:off x="7626859" y="422325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5" name="Line 12"/>
          <p:cNvSpPr>
            <a:spLocks noChangeShapeType="1"/>
          </p:cNvSpPr>
          <p:nvPr/>
        </p:nvSpPr>
        <p:spPr bwMode="auto">
          <a:xfrm>
            <a:off x="5417059" y="3689855"/>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 name="Line 13"/>
          <p:cNvSpPr>
            <a:spLocks noChangeShapeType="1"/>
          </p:cNvSpPr>
          <p:nvPr/>
        </p:nvSpPr>
        <p:spPr bwMode="auto">
          <a:xfrm>
            <a:off x="5264659" y="38422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7" name="Line 14"/>
          <p:cNvSpPr>
            <a:spLocks noChangeShapeType="1"/>
          </p:cNvSpPr>
          <p:nvPr/>
        </p:nvSpPr>
        <p:spPr bwMode="auto">
          <a:xfrm>
            <a:off x="6026659" y="38422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8" name="Line 15"/>
          <p:cNvSpPr>
            <a:spLocks noChangeShapeType="1"/>
          </p:cNvSpPr>
          <p:nvPr/>
        </p:nvSpPr>
        <p:spPr bwMode="auto">
          <a:xfrm>
            <a:off x="6788659" y="38422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9" name="Line 16"/>
          <p:cNvSpPr>
            <a:spLocks noChangeShapeType="1"/>
          </p:cNvSpPr>
          <p:nvPr/>
        </p:nvSpPr>
        <p:spPr bwMode="auto">
          <a:xfrm>
            <a:off x="7779259" y="38422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0" name="Line 17"/>
          <p:cNvSpPr>
            <a:spLocks noChangeShapeType="1"/>
          </p:cNvSpPr>
          <p:nvPr/>
        </p:nvSpPr>
        <p:spPr bwMode="auto">
          <a:xfrm>
            <a:off x="6179059" y="3689855"/>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1" name="Line 18"/>
          <p:cNvSpPr>
            <a:spLocks noChangeShapeType="1"/>
          </p:cNvSpPr>
          <p:nvPr/>
        </p:nvSpPr>
        <p:spPr bwMode="auto">
          <a:xfrm>
            <a:off x="6941059" y="3689855"/>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2" name="Text Box 35"/>
          <p:cNvSpPr txBox="1">
            <a:spLocks noChangeArrowheads="1"/>
          </p:cNvSpPr>
          <p:nvPr/>
        </p:nvSpPr>
        <p:spPr bwMode="auto">
          <a:xfrm>
            <a:off x="7140559" y="3688656"/>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53" name="Line 12"/>
          <p:cNvSpPr>
            <a:spLocks noChangeShapeType="1"/>
          </p:cNvSpPr>
          <p:nvPr/>
        </p:nvSpPr>
        <p:spPr bwMode="auto">
          <a:xfrm>
            <a:off x="5405612" y="438190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4" name="Line 17"/>
          <p:cNvSpPr>
            <a:spLocks noChangeShapeType="1"/>
          </p:cNvSpPr>
          <p:nvPr/>
        </p:nvSpPr>
        <p:spPr bwMode="auto">
          <a:xfrm>
            <a:off x="6176839" y="438190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5" name="Line 18"/>
          <p:cNvSpPr>
            <a:spLocks noChangeShapeType="1"/>
          </p:cNvSpPr>
          <p:nvPr/>
        </p:nvSpPr>
        <p:spPr bwMode="auto">
          <a:xfrm>
            <a:off x="6941059" y="438190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6" name="Line 13"/>
          <p:cNvSpPr>
            <a:spLocks noChangeShapeType="1"/>
          </p:cNvSpPr>
          <p:nvPr/>
        </p:nvSpPr>
        <p:spPr bwMode="auto">
          <a:xfrm>
            <a:off x="5264659" y="45280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7" name="Line 14"/>
          <p:cNvSpPr>
            <a:spLocks noChangeShapeType="1"/>
          </p:cNvSpPr>
          <p:nvPr/>
        </p:nvSpPr>
        <p:spPr bwMode="auto">
          <a:xfrm>
            <a:off x="6026659" y="45280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8" name="Line 15"/>
          <p:cNvSpPr>
            <a:spLocks noChangeShapeType="1"/>
          </p:cNvSpPr>
          <p:nvPr/>
        </p:nvSpPr>
        <p:spPr bwMode="auto">
          <a:xfrm>
            <a:off x="6788659" y="45280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59" name="Line 16"/>
          <p:cNvSpPr>
            <a:spLocks noChangeShapeType="1"/>
          </p:cNvSpPr>
          <p:nvPr/>
        </p:nvSpPr>
        <p:spPr bwMode="auto">
          <a:xfrm>
            <a:off x="7779259" y="4528055"/>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60" name="Oval 8"/>
          <p:cNvSpPr>
            <a:spLocks noChangeArrowheads="1"/>
          </p:cNvSpPr>
          <p:nvPr/>
        </p:nvSpPr>
        <p:spPr bwMode="auto">
          <a:xfrm>
            <a:off x="5874259" y="5057003"/>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1" name="Oval 9"/>
          <p:cNvSpPr>
            <a:spLocks noChangeArrowheads="1"/>
          </p:cNvSpPr>
          <p:nvPr/>
        </p:nvSpPr>
        <p:spPr bwMode="auto">
          <a:xfrm>
            <a:off x="5112259" y="5057003"/>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2" name="Oval 10"/>
          <p:cNvSpPr>
            <a:spLocks noChangeArrowheads="1"/>
          </p:cNvSpPr>
          <p:nvPr/>
        </p:nvSpPr>
        <p:spPr bwMode="auto">
          <a:xfrm>
            <a:off x="6636259" y="5057003"/>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3" name="Oval 11"/>
          <p:cNvSpPr>
            <a:spLocks noChangeArrowheads="1"/>
          </p:cNvSpPr>
          <p:nvPr/>
        </p:nvSpPr>
        <p:spPr bwMode="auto">
          <a:xfrm>
            <a:off x="7626859" y="5057003"/>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4" name="Line 12"/>
          <p:cNvSpPr>
            <a:spLocks noChangeShapeType="1"/>
          </p:cNvSpPr>
          <p:nvPr/>
        </p:nvSpPr>
        <p:spPr bwMode="auto">
          <a:xfrm>
            <a:off x="5405612" y="5215650"/>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65" name="Line 17"/>
          <p:cNvSpPr>
            <a:spLocks noChangeShapeType="1"/>
          </p:cNvSpPr>
          <p:nvPr/>
        </p:nvSpPr>
        <p:spPr bwMode="auto">
          <a:xfrm>
            <a:off x="6176839" y="5215650"/>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66" name="Line 18"/>
          <p:cNvSpPr>
            <a:spLocks noChangeShapeType="1"/>
          </p:cNvSpPr>
          <p:nvPr/>
        </p:nvSpPr>
        <p:spPr bwMode="auto">
          <a:xfrm>
            <a:off x="6941059" y="5215650"/>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67" name="Text Box 35"/>
          <p:cNvSpPr txBox="1">
            <a:spLocks noChangeArrowheads="1"/>
          </p:cNvSpPr>
          <p:nvPr/>
        </p:nvSpPr>
        <p:spPr bwMode="auto">
          <a:xfrm rot="5400000">
            <a:off x="6250819" y="4597571"/>
            <a:ext cx="457200" cy="46166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68" name="Text Box 35"/>
          <p:cNvSpPr txBox="1">
            <a:spLocks noChangeArrowheads="1"/>
          </p:cNvSpPr>
          <p:nvPr/>
        </p:nvSpPr>
        <p:spPr bwMode="auto">
          <a:xfrm rot="2531278">
            <a:off x="7140559" y="4538158"/>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69" name="Oval 7"/>
          <p:cNvSpPr>
            <a:spLocks noChangeArrowheads="1"/>
          </p:cNvSpPr>
          <p:nvPr/>
        </p:nvSpPr>
        <p:spPr bwMode="auto">
          <a:xfrm>
            <a:off x="7958653" y="2719793"/>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70" name="Line 18"/>
          <p:cNvSpPr>
            <a:spLocks noChangeShapeType="1"/>
          </p:cNvSpPr>
          <p:nvPr/>
        </p:nvSpPr>
        <p:spPr bwMode="auto">
          <a:xfrm flipV="1">
            <a:off x="7740650" y="2872193"/>
            <a:ext cx="211343" cy="794"/>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cxnSp>
        <p:nvCxnSpPr>
          <p:cNvPr id="71" name="Curved Connector 70"/>
          <p:cNvCxnSpPr/>
          <p:nvPr/>
        </p:nvCxnSpPr>
        <p:spPr>
          <a:xfrm rot="5400000" flipH="1" flipV="1">
            <a:off x="7349293" y="1962245"/>
            <a:ext cx="1588" cy="1524000"/>
          </a:xfrm>
          <a:prstGeom prst="curvedConnector3">
            <a:avLst>
              <a:gd name="adj1" fmla="val 14395466"/>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72" name="Text Box 35"/>
          <p:cNvSpPr txBox="1">
            <a:spLocks noChangeArrowheads="1"/>
          </p:cNvSpPr>
          <p:nvPr/>
        </p:nvSpPr>
        <p:spPr bwMode="auto">
          <a:xfrm>
            <a:off x="7385559" y="2041261"/>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73" name="TextBox 72"/>
          <p:cNvSpPr txBox="1"/>
          <p:nvPr/>
        </p:nvSpPr>
        <p:spPr>
          <a:xfrm>
            <a:off x="6718809" y="2347610"/>
            <a:ext cx="1026072" cy="369332"/>
          </a:xfrm>
          <a:prstGeom prst="rect">
            <a:avLst/>
          </a:prstGeom>
          <a:solidFill>
            <a:schemeClr val="bg1"/>
          </a:solidFill>
        </p:spPr>
        <p:txBody>
          <a:bodyPr wrap="square" rtlCol="0">
            <a:spAutoFit/>
          </a:bodyPr>
          <a:lstStyle/>
          <a:p>
            <a:endParaRPr lang="en-US" dirty="0"/>
          </a:p>
        </p:txBody>
      </p:sp>
      <p:cxnSp>
        <p:nvCxnSpPr>
          <p:cNvPr id="74" name="Curved Connector 73"/>
          <p:cNvCxnSpPr>
            <a:stCxn id="12" idx="0"/>
            <a:endCxn id="13" idx="0"/>
          </p:cNvCxnSpPr>
          <p:nvPr/>
        </p:nvCxnSpPr>
        <p:spPr>
          <a:xfrm rot="5400000" flipH="1" flipV="1">
            <a:off x="5688166" y="1958587"/>
            <a:ext cx="1588" cy="1524000"/>
          </a:xfrm>
          <a:prstGeom prst="curvedConnector3">
            <a:avLst>
              <a:gd name="adj1" fmla="val 14395466"/>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6560569" y="2391544"/>
            <a:ext cx="202691" cy="369332"/>
          </a:xfrm>
          <a:prstGeom prst="rect">
            <a:avLst/>
          </a:prstGeom>
          <a:solidFill>
            <a:schemeClr val="bg1"/>
          </a:solidFill>
        </p:spPr>
        <p:txBody>
          <a:bodyPr wrap="square" rtlCol="0">
            <a:spAutoFit/>
          </a:bodyPr>
          <a:lstStyle/>
          <a:p>
            <a:endParaRPr lang="en-US" dirty="0"/>
          </a:p>
        </p:txBody>
      </p:sp>
      <p:cxnSp>
        <p:nvCxnSpPr>
          <p:cNvPr id="76" name="Curved Connector 75"/>
          <p:cNvCxnSpPr/>
          <p:nvPr/>
        </p:nvCxnSpPr>
        <p:spPr>
          <a:xfrm rot="5400000" flipH="1" flipV="1">
            <a:off x="6457066" y="1963039"/>
            <a:ext cx="1588" cy="1524000"/>
          </a:xfrm>
          <a:prstGeom prst="curvedConnector3">
            <a:avLst>
              <a:gd name="adj1" fmla="val 14395466"/>
            </a:avLst>
          </a:prstGeom>
          <a:ln w="38100">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77" name="Line 18"/>
          <p:cNvSpPr>
            <a:spLocks noChangeShapeType="1"/>
          </p:cNvSpPr>
          <p:nvPr/>
        </p:nvSpPr>
        <p:spPr bwMode="auto">
          <a:xfrm>
            <a:off x="8103621" y="2687311"/>
            <a:ext cx="16932" cy="1263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78" name="Line 18"/>
          <p:cNvSpPr>
            <a:spLocks noChangeShapeType="1"/>
          </p:cNvSpPr>
          <p:nvPr/>
        </p:nvSpPr>
        <p:spPr bwMode="auto">
          <a:xfrm>
            <a:off x="7206196" y="2690487"/>
            <a:ext cx="16932" cy="1263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79" name="Line 18"/>
          <p:cNvSpPr>
            <a:spLocks noChangeShapeType="1"/>
          </p:cNvSpPr>
          <p:nvPr/>
        </p:nvSpPr>
        <p:spPr bwMode="auto">
          <a:xfrm>
            <a:off x="6441021" y="2690487"/>
            <a:ext cx="16932" cy="1263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81" name="Rectangle 80"/>
          <p:cNvSpPr/>
          <p:nvPr/>
        </p:nvSpPr>
        <p:spPr>
          <a:xfrm>
            <a:off x="975676" y="1641151"/>
            <a:ext cx="2848030" cy="400110"/>
          </a:xfrm>
          <a:prstGeom prst="rect">
            <a:avLst/>
          </a:prstGeom>
        </p:spPr>
        <p:txBody>
          <a:bodyPr wrap="none">
            <a:spAutoFit/>
          </a:bodyPr>
          <a:lstStyle/>
          <a:p>
            <a:r>
              <a:rPr lang="en-US" sz="2000" dirty="0"/>
              <a:t>First order Markov model</a:t>
            </a:r>
          </a:p>
        </p:txBody>
      </p:sp>
      <p:sp>
        <p:nvSpPr>
          <p:cNvPr id="82" name="Rectangle 81"/>
          <p:cNvSpPr/>
          <p:nvPr/>
        </p:nvSpPr>
        <p:spPr>
          <a:xfrm>
            <a:off x="4940026" y="1629606"/>
            <a:ext cx="3154354" cy="400110"/>
          </a:xfrm>
          <a:prstGeom prst="rect">
            <a:avLst/>
          </a:prstGeom>
        </p:spPr>
        <p:txBody>
          <a:bodyPr wrap="none">
            <a:spAutoFit/>
          </a:bodyPr>
          <a:lstStyle/>
          <a:p>
            <a:r>
              <a:rPr lang="en-US" sz="2000" dirty="0" smtClean="0"/>
              <a:t>Second </a:t>
            </a:r>
            <a:r>
              <a:rPr lang="en-US" sz="2000" dirty="0"/>
              <a:t>order Markov model</a:t>
            </a:r>
          </a:p>
        </p:txBody>
      </p:sp>
      <p:sp>
        <p:nvSpPr>
          <p:cNvPr id="83" name="Rectangle 82"/>
          <p:cNvSpPr/>
          <p:nvPr/>
        </p:nvSpPr>
        <p:spPr>
          <a:xfrm>
            <a:off x="1031108" y="5739177"/>
            <a:ext cx="2517536" cy="400110"/>
          </a:xfrm>
          <a:prstGeom prst="rect">
            <a:avLst/>
          </a:prstGeom>
        </p:spPr>
        <p:txBody>
          <a:bodyPr wrap="none">
            <a:spAutoFit/>
          </a:bodyPr>
          <a:lstStyle/>
          <a:p>
            <a:r>
              <a:rPr lang="en-US" sz="2000" dirty="0" smtClean="0"/>
              <a:t>Hidden Markov </a:t>
            </a:r>
            <a:r>
              <a:rPr lang="en-US" sz="2000" dirty="0"/>
              <a:t>model</a:t>
            </a:r>
          </a:p>
        </p:txBody>
      </p:sp>
      <p:sp>
        <p:nvSpPr>
          <p:cNvPr id="84" name="Rectangle 83"/>
          <p:cNvSpPr/>
          <p:nvPr/>
        </p:nvSpPr>
        <p:spPr>
          <a:xfrm>
            <a:off x="5078566" y="5741492"/>
            <a:ext cx="2378776" cy="400110"/>
          </a:xfrm>
          <a:prstGeom prst="rect">
            <a:avLst/>
          </a:prstGeom>
        </p:spPr>
        <p:txBody>
          <a:bodyPr wrap="none">
            <a:spAutoFit/>
          </a:bodyPr>
          <a:lstStyle/>
          <a:p>
            <a:r>
              <a:rPr lang="en-US" sz="2000" dirty="0" smtClean="0"/>
              <a:t>Markov random field</a:t>
            </a:r>
            <a:endParaRPr lang="en-US" sz="2000" dirty="0"/>
          </a:p>
        </p:txBody>
      </p:sp>
    </p:spTree>
    <p:extLst>
      <p:ext uri="{BB962C8B-B14F-4D97-AF65-F5344CB8AC3E}">
        <p14:creationId xmlns:p14="http://schemas.microsoft.com/office/powerpoint/2010/main" val="11877457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236" y="72848"/>
            <a:ext cx="5482266" cy="1143000"/>
          </a:xfrm>
        </p:spPr>
        <p:txBody>
          <a:bodyPr>
            <a:normAutofit/>
          </a:bodyPr>
          <a:lstStyle/>
          <a:p>
            <a:r>
              <a:rPr lang="en-US" dirty="0" smtClean="0"/>
              <a:t>Hidden Markov models</a:t>
            </a:r>
            <a:endParaRPr lang="en-US" dirty="0"/>
          </a:p>
        </p:txBody>
      </p:sp>
      <p:sp>
        <p:nvSpPr>
          <p:cNvPr id="3" name="Content Placeholder 2"/>
          <p:cNvSpPr>
            <a:spLocks noGrp="1"/>
          </p:cNvSpPr>
          <p:nvPr>
            <p:ph idx="1"/>
          </p:nvPr>
        </p:nvSpPr>
        <p:spPr>
          <a:xfrm>
            <a:off x="457200" y="1350932"/>
            <a:ext cx="8229600" cy="5507068"/>
          </a:xfrm>
        </p:spPr>
        <p:txBody>
          <a:bodyPr>
            <a:normAutofit fontScale="85000" lnSpcReduction="20000"/>
          </a:bodyPr>
          <a:lstStyle/>
          <a:p>
            <a:r>
              <a:rPr lang="en-US" dirty="0"/>
              <a:t>A hidden Markov model is a joint probability model of a set of discrete observed variables O={</a:t>
            </a:r>
            <a:r>
              <a:rPr lang="en-US" i="1" dirty="0"/>
              <a:t>O</a:t>
            </a:r>
            <a:r>
              <a:rPr lang="en-US" baseline="-25000" dirty="0"/>
              <a:t>1</a:t>
            </a:r>
            <a:r>
              <a:rPr lang="en-US" dirty="0"/>
              <a:t>,…,</a:t>
            </a:r>
            <a:r>
              <a:rPr lang="en-US" i="1" dirty="0"/>
              <a:t>O</a:t>
            </a:r>
            <a:r>
              <a:rPr lang="en-US" i="1" baseline="-25000" dirty="0"/>
              <a:t>T</a:t>
            </a:r>
            <a:r>
              <a:rPr lang="en-US" dirty="0"/>
              <a:t>} and discrete hidden variables H={</a:t>
            </a:r>
            <a:r>
              <a:rPr lang="en-US" i="1" dirty="0"/>
              <a:t>H</a:t>
            </a:r>
            <a:r>
              <a:rPr lang="en-US" baseline="-25000" dirty="0"/>
              <a:t>1</a:t>
            </a:r>
            <a:r>
              <a:rPr lang="en-US" dirty="0"/>
              <a:t>,…,</a:t>
            </a:r>
            <a:r>
              <a:rPr lang="en-US" i="1" dirty="0"/>
              <a:t>H</a:t>
            </a:r>
            <a:r>
              <a:rPr lang="en-US" i="1" baseline="-25000" dirty="0"/>
              <a:t>T</a:t>
            </a:r>
            <a:r>
              <a:rPr lang="en-US" dirty="0"/>
              <a:t>} for </a:t>
            </a:r>
            <a:r>
              <a:rPr lang="en-US" i="1" dirty="0"/>
              <a:t>T</a:t>
            </a:r>
            <a:r>
              <a:rPr lang="en-US" dirty="0"/>
              <a:t> observations that factors the joint distribution as follows</a:t>
            </a:r>
            <a:r>
              <a:rPr lang="en-CA" dirty="0"/>
              <a:t> </a:t>
            </a:r>
            <a:endParaRPr lang="en-CA" dirty="0" smtClean="0"/>
          </a:p>
          <a:p>
            <a:endParaRPr lang="en-CA" dirty="0"/>
          </a:p>
          <a:p>
            <a:endParaRPr lang="en-CA" dirty="0" smtClean="0"/>
          </a:p>
          <a:p>
            <a:r>
              <a:rPr lang="en-US" dirty="0"/>
              <a:t>Each </a:t>
            </a:r>
            <a:r>
              <a:rPr lang="en-US" i="1" dirty="0" err="1"/>
              <a:t>O</a:t>
            </a:r>
            <a:r>
              <a:rPr lang="en-US" i="1" baseline="-25000" dirty="0" err="1"/>
              <a:t>t</a:t>
            </a:r>
            <a:r>
              <a:rPr lang="en-US" dirty="0"/>
              <a:t> is a discrete random variable with </a:t>
            </a:r>
            <a:r>
              <a:rPr lang="en-US" i="1" dirty="0"/>
              <a:t>N</a:t>
            </a:r>
            <a:r>
              <a:rPr lang="en-US" dirty="0"/>
              <a:t> possible values, and each </a:t>
            </a:r>
            <a:r>
              <a:rPr lang="en-US" i="1" dirty="0" err="1"/>
              <a:t>H</a:t>
            </a:r>
            <a:r>
              <a:rPr lang="en-US" i="1" baseline="-25000" dirty="0" err="1"/>
              <a:t>t</a:t>
            </a:r>
            <a:r>
              <a:rPr lang="en-US" dirty="0"/>
              <a:t> is a discrete random variable with </a:t>
            </a:r>
            <a:r>
              <a:rPr lang="en-US" i="1" dirty="0"/>
              <a:t>M</a:t>
            </a:r>
            <a:r>
              <a:rPr lang="en-US" dirty="0"/>
              <a:t> possible values. </a:t>
            </a:r>
            <a:endParaRPr lang="en-US" dirty="0" smtClean="0"/>
          </a:p>
          <a:p>
            <a:r>
              <a:rPr lang="en-US" dirty="0" smtClean="0"/>
              <a:t>The previous figure illustrates </a:t>
            </a:r>
            <a:r>
              <a:rPr lang="en-US" dirty="0"/>
              <a:t>a hidden Markov model as a type of Bayesian network that is known as a “dynamic” Bayesian network </a:t>
            </a:r>
            <a:r>
              <a:rPr lang="en-US" dirty="0" smtClean="0"/>
              <a:t>where </a:t>
            </a:r>
            <a:r>
              <a:rPr lang="en-US" dirty="0"/>
              <a:t>variables are replicated dynamically over the appropriate number of time steps. </a:t>
            </a:r>
          </a:p>
        </p:txBody>
      </p:sp>
      <p:graphicFrame>
        <p:nvGraphicFramePr>
          <p:cNvPr id="4" name="Object 3"/>
          <p:cNvGraphicFramePr>
            <a:graphicFrameLocks noChangeAspect="1"/>
          </p:cNvGraphicFramePr>
          <p:nvPr>
            <p:extLst>
              <p:ext uri="{D42A27DB-BD31-4B8C-83A1-F6EECF244321}">
                <p14:modId xmlns:p14="http://schemas.microsoft.com/office/powerpoint/2010/main" val="3703776047"/>
              </p:ext>
            </p:extLst>
          </p:nvPr>
        </p:nvGraphicFramePr>
        <p:xfrm>
          <a:off x="1936179" y="3016546"/>
          <a:ext cx="5314950" cy="828675"/>
        </p:xfrm>
        <a:graphic>
          <a:graphicData uri="http://schemas.openxmlformats.org/presentationml/2006/ole">
            <mc:AlternateContent xmlns:mc="http://schemas.openxmlformats.org/markup-compatibility/2006">
              <mc:Choice xmlns:v="urn:schemas-microsoft-com:vml" Requires="v">
                <p:oleObj spid="_x0000_s384128" name="Equation" r:id="rId3" imgW="2362200" imgH="368300" progId="Equation.3">
                  <p:embed/>
                </p:oleObj>
              </mc:Choice>
              <mc:Fallback>
                <p:oleObj name="Equation" r:id="rId3" imgW="2362200" imgH="368300" progId="Equation.3">
                  <p:embed/>
                  <p:pic>
                    <p:nvPicPr>
                      <p:cNvPr id="0" name=""/>
                      <p:cNvPicPr/>
                      <p:nvPr/>
                    </p:nvPicPr>
                    <p:blipFill>
                      <a:blip r:embed="rId4"/>
                      <a:stretch>
                        <a:fillRect/>
                      </a:stretch>
                    </p:blipFill>
                    <p:spPr>
                      <a:xfrm>
                        <a:off x="1936179" y="3016546"/>
                        <a:ext cx="5314950" cy="828675"/>
                      </a:xfrm>
                      <a:prstGeom prst="rect">
                        <a:avLst/>
                      </a:prstGeom>
                    </p:spPr>
                  </p:pic>
                </p:oleObj>
              </mc:Fallback>
            </mc:AlternateContent>
          </a:graphicData>
        </a:graphic>
      </p:graphicFrame>
      <p:sp>
        <p:nvSpPr>
          <p:cNvPr id="5" name="Oval 4"/>
          <p:cNvSpPr>
            <a:spLocks noChangeArrowheads="1"/>
          </p:cNvSpPr>
          <p:nvPr/>
        </p:nvSpPr>
        <p:spPr bwMode="auto">
          <a:xfrm>
            <a:off x="6832510" y="2385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 name="Oval 5"/>
          <p:cNvSpPr>
            <a:spLocks noChangeArrowheads="1"/>
          </p:cNvSpPr>
          <p:nvPr/>
        </p:nvSpPr>
        <p:spPr bwMode="auto">
          <a:xfrm>
            <a:off x="6070510" y="2385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7" name="Oval 6"/>
          <p:cNvSpPr>
            <a:spLocks noChangeArrowheads="1"/>
          </p:cNvSpPr>
          <p:nvPr/>
        </p:nvSpPr>
        <p:spPr bwMode="auto">
          <a:xfrm>
            <a:off x="7594510" y="2385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8" name="Oval 7"/>
          <p:cNvSpPr>
            <a:spLocks noChangeArrowheads="1"/>
          </p:cNvSpPr>
          <p:nvPr/>
        </p:nvSpPr>
        <p:spPr bwMode="auto">
          <a:xfrm>
            <a:off x="8710961" y="2385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9" name="Oval 8"/>
          <p:cNvSpPr>
            <a:spLocks noChangeArrowheads="1"/>
          </p:cNvSpPr>
          <p:nvPr/>
        </p:nvSpPr>
        <p:spPr bwMode="auto">
          <a:xfrm>
            <a:off x="6832510" y="9243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0" name="Oval 9"/>
          <p:cNvSpPr>
            <a:spLocks noChangeArrowheads="1"/>
          </p:cNvSpPr>
          <p:nvPr/>
        </p:nvSpPr>
        <p:spPr bwMode="auto">
          <a:xfrm>
            <a:off x="6070510" y="9243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1" name="Oval 10"/>
          <p:cNvSpPr>
            <a:spLocks noChangeArrowheads="1"/>
          </p:cNvSpPr>
          <p:nvPr/>
        </p:nvSpPr>
        <p:spPr bwMode="auto">
          <a:xfrm>
            <a:off x="7594510" y="9243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2" name="Oval 11"/>
          <p:cNvSpPr>
            <a:spLocks noChangeArrowheads="1"/>
          </p:cNvSpPr>
          <p:nvPr/>
        </p:nvSpPr>
        <p:spPr bwMode="auto">
          <a:xfrm>
            <a:off x="8710961" y="924356"/>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3" name="Line 12"/>
          <p:cNvSpPr>
            <a:spLocks noChangeShapeType="1"/>
          </p:cNvSpPr>
          <p:nvPr/>
        </p:nvSpPr>
        <p:spPr bwMode="auto">
          <a:xfrm>
            <a:off x="6375310" y="390956"/>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4" name="Line 13"/>
          <p:cNvSpPr>
            <a:spLocks noChangeShapeType="1"/>
          </p:cNvSpPr>
          <p:nvPr/>
        </p:nvSpPr>
        <p:spPr bwMode="auto">
          <a:xfrm>
            <a:off x="6222910" y="543356"/>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5" name="Line 14"/>
          <p:cNvSpPr>
            <a:spLocks noChangeShapeType="1"/>
          </p:cNvSpPr>
          <p:nvPr/>
        </p:nvSpPr>
        <p:spPr bwMode="auto">
          <a:xfrm>
            <a:off x="6984910" y="543356"/>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 name="Line 15"/>
          <p:cNvSpPr>
            <a:spLocks noChangeShapeType="1"/>
          </p:cNvSpPr>
          <p:nvPr/>
        </p:nvSpPr>
        <p:spPr bwMode="auto">
          <a:xfrm>
            <a:off x="7746910" y="543356"/>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7" name="Line 16"/>
          <p:cNvSpPr>
            <a:spLocks noChangeShapeType="1"/>
          </p:cNvSpPr>
          <p:nvPr/>
        </p:nvSpPr>
        <p:spPr bwMode="auto">
          <a:xfrm>
            <a:off x="8863361" y="543356"/>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8" name="Line 17"/>
          <p:cNvSpPr>
            <a:spLocks noChangeShapeType="1"/>
          </p:cNvSpPr>
          <p:nvPr/>
        </p:nvSpPr>
        <p:spPr bwMode="auto">
          <a:xfrm>
            <a:off x="7137310" y="390956"/>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9" name="Line 18"/>
          <p:cNvSpPr>
            <a:spLocks noChangeShapeType="1"/>
          </p:cNvSpPr>
          <p:nvPr/>
        </p:nvSpPr>
        <p:spPr bwMode="auto">
          <a:xfrm>
            <a:off x="7899310" y="390956"/>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0" name="Text Box 19"/>
          <p:cNvSpPr txBox="1">
            <a:spLocks noChangeArrowheads="1"/>
          </p:cNvSpPr>
          <p:nvPr/>
        </p:nvSpPr>
        <p:spPr bwMode="auto">
          <a:xfrm>
            <a:off x="8051710" y="771956"/>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21" name="Text Box 19"/>
          <p:cNvSpPr txBox="1">
            <a:spLocks noChangeArrowheads="1"/>
          </p:cNvSpPr>
          <p:nvPr/>
        </p:nvSpPr>
        <p:spPr bwMode="auto">
          <a:xfrm>
            <a:off x="8307079" y="59618"/>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Tree>
    <p:extLst>
      <p:ext uri="{BB962C8B-B14F-4D97-AF65-F5344CB8AC3E}">
        <p14:creationId xmlns:p14="http://schemas.microsoft.com/office/powerpoint/2010/main" val="18249157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Markov models (HMMs)</a:t>
            </a:r>
            <a:endParaRPr lang="en-US" dirty="0"/>
          </a:p>
        </p:txBody>
      </p:sp>
      <p:sp>
        <p:nvSpPr>
          <p:cNvPr id="3" name="Content Placeholder 2"/>
          <p:cNvSpPr>
            <a:spLocks noGrp="1"/>
          </p:cNvSpPr>
          <p:nvPr>
            <p:ph idx="1"/>
          </p:nvPr>
        </p:nvSpPr>
        <p:spPr/>
        <p:txBody>
          <a:bodyPr>
            <a:normAutofit fontScale="85000" lnSpcReduction="10000"/>
          </a:bodyPr>
          <a:lstStyle/>
          <a:p>
            <a:r>
              <a:rPr lang="en-US" dirty="0"/>
              <a:t>C</a:t>
            </a:r>
            <a:r>
              <a:rPr lang="en-US" dirty="0" smtClean="0"/>
              <a:t>ommon </a:t>
            </a:r>
            <a:r>
              <a:rPr lang="en-US" dirty="0"/>
              <a:t>to use “time-homogeneous” models where the transition matrix P(</a:t>
            </a:r>
            <a:r>
              <a:rPr lang="en-US" i="1" dirty="0"/>
              <a:t>H</a:t>
            </a:r>
            <a:r>
              <a:rPr lang="en-US" i="1" baseline="-25000" dirty="0"/>
              <a:t>t+1</a:t>
            </a:r>
            <a:r>
              <a:rPr lang="en-US" dirty="0"/>
              <a:t>|</a:t>
            </a:r>
            <a:r>
              <a:rPr lang="en-US" i="1" dirty="0"/>
              <a:t>H</a:t>
            </a:r>
            <a:r>
              <a:rPr lang="en-US" i="1" baseline="-25000" dirty="0"/>
              <a:t>t</a:t>
            </a:r>
            <a:r>
              <a:rPr lang="en-US" dirty="0"/>
              <a:t>) is the same at each time step</a:t>
            </a:r>
            <a:r>
              <a:rPr lang="en-CA" dirty="0"/>
              <a:t> </a:t>
            </a:r>
            <a:endParaRPr lang="en-CA" dirty="0" smtClean="0"/>
          </a:p>
          <a:p>
            <a:r>
              <a:rPr lang="en-US" dirty="0"/>
              <a:t>Define </a:t>
            </a:r>
            <a:r>
              <a:rPr lang="en-US" b="1" dirty="0"/>
              <a:t>A</a:t>
            </a:r>
            <a:r>
              <a:rPr lang="en-US" dirty="0"/>
              <a:t> to be a transition matrix whose elements encode P(</a:t>
            </a:r>
            <a:r>
              <a:rPr lang="en-US" i="1" dirty="0"/>
              <a:t>H</a:t>
            </a:r>
            <a:r>
              <a:rPr lang="en-US" i="1" baseline="-25000" dirty="0"/>
              <a:t>t+1</a:t>
            </a:r>
            <a:r>
              <a:rPr lang="en-US" dirty="0"/>
              <a:t>= </a:t>
            </a:r>
            <a:r>
              <a:rPr lang="en-US" i="1" dirty="0" err="1"/>
              <a:t>j</a:t>
            </a:r>
            <a:r>
              <a:rPr lang="en-US" dirty="0" err="1"/>
              <a:t>|</a:t>
            </a:r>
            <a:r>
              <a:rPr lang="en-US" i="1" dirty="0" err="1"/>
              <a:t>H</a:t>
            </a:r>
            <a:r>
              <a:rPr lang="en-US" i="1" baseline="-25000" dirty="0" err="1"/>
              <a:t>t</a:t>
            </a:r>
            <a:r>
              <a:rPr lang="en-US" dirty="0"/>
              <a:t>= </a:t>
            </a:r>
            <a:r>
              <a:rPr lang="en-US" i="1" dirty="0" err="1"/>
              <a:t>i</a:t>
            </a:r>
            <a:r>
              <a:rPr lang="en-US" dirty="0"/>
              <a:t>), and </a:t>
            </a:r>
            <a:r>
              <a:rPr lang="en-US" b="1" dirty="0"/>
              <a:t>B</a:t>
            </a:r>
            <a:r>
              <a:rPr lang="en-US" dirty="0"/>
              <a:t> to be an emission matrix </a:t>
            </a:r>
            <a:r>
              <a:rPr lang="en-US" b="1" dirty="0"/>
              <a:t>B</a:t>
            </a:r>
            <a:r>
              <a:rPr lang="en-US" dirty="0"/>
              <a:t> whose elements </a:t>
            </a:r>
            <a:r>
              <a:rPr lang="en-US" i="1" dirty="0" err="1"/>
              <a:t>b</a:t>
            </a:r>
            <a:r>
              <a:rPr lang="en-US" i="1" baseline="-25000" dirty="0" err="1"/>
              <a:t>ij</a:t>
            </a:r>
            <a:r>
              <a:rPr lang="en-US" dirty="0"/>
              <a:t> correspond to P(</a:t>
            </a:r>
            <a:r>
              <a:rPr lang="en-US" i="1" dirty="0" err="1"/>
              <a:t>O</a:t>
            </a:r>
            <a:r>
              <a:rPr lang="en-US" i="1" baseline="-25000" dirty="0" err="1"/>
              <a:t>t</a:t>
            </a:r>
            <a:r>
              <a:rPr lang="en-US" dirty="0"/>
              <a:t>= </a:t>
            </a:r>
            <a:r>
              <a:rPr lang="en-US" i="1" dirty="0" err="1"/>
              <a:t>j</a:t>
            </a:r>
            <a:r>
              <a:rPr lang="en-US" dirty="0" err="1"/>
              <a:t>|</a:t>
            </a:r>
            <a:r>
              <a:rPr lang="en-US" i="1" dirty="0" err="1"/>
              <a:t>H</a:t>
            </a:r>
            <a:r>
              <a:rPr lang="en-US" i="1" baseline="-25000" dirty="0" err="1"/>
              <a:t>t</a:t>
            </a:r>
            <a:r>
              <a:rPr lang="en-US" dirty="0"/>
              <a:t>= </a:t>
            </a:r>
            <a:r>
              <a:rPr lang="en-US" i="1" dirty="0" err="1"/>
              <a:t>i</a:t>
            </a:r>
            <a:r>
              <a:rPr lang="en-US" dirty="0" smtClean="0"/>
              <a:t>)</a:t>
            </a:r>
          </a:p>
          <a:p>
            <a:r>
              <a:rPr lang="en-US" dirty="0" smtClean="0"/>
              <a:t>For </a:t>
            </a:r>
            <a:r>
              <a:rPr lang="en-US" i="1" dirty="0" smtClean="0"/>
              <a:t>t</a:t>
            </a:r>
            <a:r>
              <a:rPr lang="en-US" dirty="0"/>
              <a:t>=</a:t>
            </a:r>
            <a:r>
              <a:rPr lang="en-US" dirty="0" smtClean="0"/>
              <a:t>1, </a:t>
            </a:r>
            <a:r>
              <a:rPr lang="en-US" dirty="0"/>
              <a:t>the initial state probability distribution is encoded in a vector π with elements π</a:t>
            </a:r>
            <a:r>
              <a:rPr lang="en-US" baseline="-25000" dirty="0" err="1"/>
              <a:t>i</a:t>
            </a:r>
            <a:r>
              <a:rPr lang="en-US" dirty="0"/>
              <a:t>=P(</a:t>
            </a:r>
            <a:r>
              <a:rPr lang="en-US" i="1" dirty="0" err="1"/>
              <a:t>H</a:t>
            </a:r>
            <a:r>
              <a:rPr lang="en-US" i="1" baseline="-25000" dirty="0" err="1"/>
              <a:t>t</a:t>
            </a:r>
            <a:r>
              <a:rPr lang="en-US" dirty="0"/>
              <a:t>=</a:t>
            </a:r>
            <a:r>
              <a:rPr lang="en-US" i="1" dirty="0" err="1"/>
              <a:t>i</a:t>
            </a:r>
            <a:r>
              <a:rPr lang="en-US" dirty="0" smtClean="0"/>
              <a:t>) </a:t>
            </a:r>
          </a:p>
          <a:p>
            <a:r>
              <a:rPr lang="en-US" dirty="0" smtClean="0"/>
              <a:t>The </a:t>
            </a:r>
            <a:r>
              <a:rPr lang="en-US" dirty="0"/>
              <a:t>complete set of parameters is </a:t>
            </a:r>
            <a:r>
              <a:rPr lang="en-US" dirty="0" smtClean="0"/>
              <a:t>                     , </a:t>
            </a:r>
            <a:br>
              <a:rPr lang="en-US" dirty="0" smtClean="0"/>
            </a:br>
            <a:r>
              <a:rPr lang="en-US" dirty="0" smtClean="0"/>
              <a:t>i.e. a </a:t>
            </a:r>
            <a:r>
              <a:rPr lang="en-US" dirty="0"/>
              <a:t>set containing two matrices and one </a:t>
            </a:r>
            <a:r>
              <a:rPr lang="en-US" dirty="0" smtClean="0"/>
              <a:t>vector </a:t>
            </a:r>
          </a:p>
          <a:p>
            <a:r>
              <a:rPr lang="en-US" dirty="0" smtClean="0"/>
              <a:t>We </a:t>
            </a:r>
            <a:r>
              <a:rPr lang="en-US" dirty="0"/>
              <a:t>write a particular observation sequence as a set of observations </a:t>
            </a:r>
            <a:r>
              <a:rPr lang="en-US" dirty="0" smtClean="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94976367"/>
              </p:ext>
            </p:extLst>
          </p:nvPr>
        </p:nvGraphicFramePr>
        <p:xfrm>
          <a:off x="2870785" y="5974673"/>
          <a:ext cx="3343275" cy="514350"/>
        </p:xfrm>
        <a:graphic>
          <a:graphicData uri="http://schemas.openxmlformats.org/presentationml/2006/ole">
            <mc:AlternateContent xmlns:mc="http://schemas.openxmlformats.org/markup-compatibility/2006">
              <mc:Choice xmlns:v="urn:schemas-microsoft-com:vml" Requires="v">
                <p:oleObj spid="_x0000_s386295" name="Equation" r:id="rId3" imgW="1485900" imgH="228600" progId="Equation.3">
                  <p:embed/>
                </p:oleObj>
              </mc:Choice>
              <mc:Fallback>
                <p:oleObj name="Equation" r:id="rId3" imgW="1485900" imgH="228600" progId="Equation.3">
                  <p:embed/>
                  <p:pic>
                    <p:nvPicPr>
                      <p:cNvPr id="0" name=""/>
                      <p:cNvPicPr/>
                      <p:nvPr/>
                    </p:nvPicPr>
                    <p:blipFill>
                      <a:blip r:embed="rId4"/>
                      <a:stretch>
                        <a:fillRect/>
                      </a:stretch>
                    </p:blipFill>
                    <p:spPr>
                      <a:xfrm>
                        <a:off x="2870785" y="5974673"/>
                        <a:ext cx="3343275" cy="5143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62024461"/>
              </p:ext>
            </p:extLst>
          </p:nvPr>
        </p:nvGraphicFramePr>
        <p:xfrm>
          <a:off x="5751948" y="4574311"/>
          <a:ext cx="1600200" cy="457200"/>
        </p:xfrm>
        <a:graphic>
          <a:graphicData uri="http://schemas.openxmlformats.org/presentationml/2006/ole">
            <mc:AlternateContent xmlns:mc="http://schemas.openxmlformats.org/markup-compatibility/2006">
              <mc:Choice xmlns:v="urn:schemas-microsoft-com:vml" Requires="v">
                <p:oleObj spid="_x0000_s386296" name="Equation" r:id="rId5" imgW="711200" imgH="203200" progId="Equation.3">
                  <p:embed/>
                </p:oleObj>
              </mc:Choice>
              <mc:Fallback>
                <p:oleObj name="Equation" r:id="rId5" imgW="711200" imgH="203200" progId="Equation.3">
                  <p:embed/>
                  <p:pic>
                    <p:nvPicPr>
                      <p:cNvPr id="0" name=""/>
                      <p:cNvPicPr/>
                      <p:nvPr/>
                    </p:nvPicPr>
                    <p:blipFill>
                      <a:blip r:embed="rId6"/>
                      <a:stretch>
                        <a:fillRect/>
                      </a:stretch>
                    </p:blipFill>
                    <p:spPr>
                      <a:xfrm>
                        <a:off x="5751948" y="4574311"/>
                        <a:ext cx="1600200" cy="457200"/>
                      </a:xfrm>
                      <a:prstGeom prst="rect">
                        <a:avLst/>
                      </a:prstGeom>
                    </p:spPr>
                  </p:pic>
                </p:oleObj>
              </mc:Fallback>
            </mc:AlternateContent>
          </a:graphicData>
        </a:graphic>
      </p:graphicFrame>
    </p:spTree>
    <p:extLst>
      <p:ext uri="{BB962C8B-B14F-4D97-AF65-F5344CB8AC3E}">
        <p14:creationId xmlns:p14="http://schemas.microsoft.com/office/powerpoint/2010/main" val="3397489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networks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00"/>
                </a:solidFill>
                <a:ea typeface="Times New Roman"/>
                <a:cs typeface="Times New Roman"/>
              </a:rPr>
              <a:t>The chain rule holds </a:t>
            </a:r>
            <a:r>
              <a:rPr lang="en-US" dirty="0">
                <a:solidFill>
                  <a:srgbClr val="000000"/>
                </a:solidFill>
                <a:ea typeface="Times New Roman"/>
                <a:cs typeface="Times New Roman"/>
              </a:rPr>
              <a:t>for any order </a:t>
            </a:r>
            <a:r>
              <a:rPr lang="en-US" dirty="0" smtClean="0">
                <a:solidFill>
                  <a:srgbClr val="000000"/>
                </a:solidFill>
                <a:ea typeface="Times New Roman"/>
                <a:cs typeface="Times New Roman"/>
              </a:rPr>
              <a:t>for the </a:t>
            </a:r>
            <a:r>
              <a:rPr lang="en-US" i="1" dirty="0" err="1" smtClean="0">
                <a:solidFill>
                  <a:srgbClr val="000000"/>
                </a:solidFill>
                <a:ea typeface="Times New Roman"/>
                <a:cs typeface="Times New Roman"/>
              </a:rPr>
              <a:t>A</a:t>
            </a:r>
            <a:r>
              <a:rPr lang="en-US" i="1" baseline="-25000" dirty="0" err="1" smtClean="0">
                <a:solidFill>
                  <a:srgbClr val="000000"/>
                </a:solidFill>
                <a:ea typeface="Times New Roman"/>
                <a:cs typeface="Times New Roman"/>
              </a:rPr>
              <a:t>i</a:t>
            </a:r>
            <a:r>
              <a:rPr lang="en-US" i="1" dirty="0" err="1" smtClean="0">
                <a:solidFill>
                  <a:srgbClr val="000000"/>
                </a:solidFill>
                <a:ea typeface="Times New Roman"/>
                <a:cs typeface="Times New Roman"/>
              </a:rPr>
              <a:t>s</a:t>
            </a:r>
            <a:r>
              <a:rPr lang="en-US" dirty="0" smtClean="0">
                <a:solidFill>
                  <a:srgbClr val="000000"/>
                </a:solidFill>
                <a:ea typeface="Times New Roman"/>
                <a:cs typeface="Times New Roman"/>
              </a:rPr>
              <a:t> </a:t>
            </a:r>
          </a:p>
          <a:p>
            <a:r>
              <a:rPr lang="en-US" dirty="0" smtClean="0">
                <a:solidFill>
                  <a:srgbClr val="000000"/>
                </a:solidFill>
                <a:ea typeface="Times New Roman"/>
                <a:cs typeface="Times New Roman"/>
              </a:rPr>
              <a:t>A Bayesian </a:t>
            </a:r>
            <a:r>
              <a:rPr lang="en-US" dirty="0">
                <a:solidFill>
                  <a:srgbClr val="000000"/>
                </a:solidFill>
                <a:ea typeface="Times New Roman"/>
                <a:cs typeface="Times New Roman"/>
              </a:rPr>
              <a:t>network is an acyclic graph, </a:t>
            </a:r>
            <a:endParaRPr lang="en-US" dirty="0" smtClean="0">
              <a:solidFill>
                <a:srgbClr val="000000"/>
              </a:solidFill>
              <a:ea typeface="Times New Roman"/>
              <a:cs typeface="Times New Roman"/>
            </a:endParaRPr>
          </a:p>
          <a:p>
            <a:r>
              <a:rPr lang="en-US" dirty="0" smtClean="0">
                <a:solidFill>
                  <a:srgbClr val="000000"/>
                </a:solidFill>
                <a:ea typeface="Times New Roman"/>
                <a:cs typeface="Times New Roman"/>
              </a:rPr>
              <a:t>Therefore its </a:t>
            </a:r>
            <a:r>
              <a:rPr lang="en-US" dirty="0">
                <a:solidFill>
                  <a:srgbClr val="000000"/>
                </a:solidFill>
                <a:ea typeface="Times New Roman"/>
                <a:cs typeface="Times New Roman"/>
              </a:rPr>
              <a:t>nodes </a:t>
            </a:r>
            <a:r>
              <a:rPr lang="en-US" dirty="0" smtClean="0">
                <a:solidFill>
                  <a:srgbClr val="000000"/>
                </a:solidFill>
                <a:ea typeface="Times New Roman"/>
                <a:cs typeface="Times New Roman"/>
              </a:rPr>
              <a:t>can be given an ordering where ancestors of node </a:t>
            </a:r>
            <a:r>
              <a:rPr lang="en-US" i="1" dirty="0" smtClean="0">
                <a:solidFill>
                  <a:srgbClr val="000000"/>
                </a:solidFill>
                <a:ea typeface="Times New Roman"/>
                <a:cs typeface="Times New Roman"/>
              </a:rPr>
              <a:t>A</a:t>
            </a:r>
            <a:r>
              <a:rPr lang="en-US" i="1" baseline="-25000" dirty="0" smtClean="0">
                <a:solidFill>
                  <a:srgbClr val="000000"/>
                </a:solidFill>
                <a:ea typeface="Times New Roman"/>
                <a:cs typeface="Times New Roman"/>
              </a:rPr>
              <a:t>i</a:t>
            </a:r>
            <a:r>
              <a:rPr lang="en-US" dirty="0" smtClean="0">
                <a:solidFill>
                  <a:srgbClr val="000000"/>
                </a:solidFill>
                <a:ea typeface="Times New Roman"/>
                <a:cs typeface="Times New Roman"/>
              </a:rPr>
              <a:t> have indices &lt;  </a:t>
            </a:r>
            <a:r>
              <a:rPr lang="en-US" i="1" dirty="0">
                <a:solidFill>
                  <a:srgbClr val="000000"/>
                </a:solidFill>
                <a:ea typeface="Times New Roman"/>
                <a:cs typeface="Times New Roman"/>
              </a:rPr>
              <a:t>i</a:t>
            </a:r>
            <a:endParaRPr lang="en-US" i="1" dirty="0" smtClean="0">
              <a:solidFill>
                <a:srgbClr val="000000"/>
              </a:solidFill>
              <a:ea typeface="Times New Roman"/>
              <a:cs typeface="Times New Roman"/>
            </a:endParaRPr>
          </a:p>
          <a:p>
            <a:r>
              <a:rPr lang="en-US" dirty="0" smtClean="0">
                <a:solidFill>
                  <a:srgbClr val="000000"/>
                </a:solidFill>
                <a:ea typeface="Times New Roman"/>
                <a:cs typeface="Times New Roman"/>
              </a:rPr>
              <a:t>Thus a Bayesian network can be written</a:t>
            </a:r>
          </a:p>
          <a:p>
            <a:endParaRPr lang="en-US" dirty="0">
              <a:solidFill>
                <a:srgbClr val="000000"/>
              </a:solidFill>
              <a:ea typeface="Times New Roman"/>
              <a:cs typeface="Times New Roman"/>
            </a:endParaRPr>
          </a:p>
          <a:p>
            <a:endParaRPr lang="en-US" dirty="0" smtClean="0">
              <a:solidFill>
                <a:srgbClr val="000000"/>
              </a:solidFill>
              <a:ea typeface="Times New Roman"/>
              <a:cs typeface="Times New Roman"/>
            </a:endParaRPr>
          </a:p>
          <a:p>
            <a:r>
              <a:rPr lang="en-US" dirty="0">
                <a:solidFill>
                  <a:srgbClr val="000000"/>
                </a:solidFill>
                <a:ea typeface="Times New Roman"/>
                <a:cs typeface="Times New Roman"/>
              </a:rPr>
              <a:t>W</a:t>
            </a:r>
            <a:r>
              <a:rPr lang="en-US" dirty="0" smtClean="0">
                <a:solidFill>
                  <a:srgbClr val="000000"/>
                </a:solidFill>
                <a:ea typeface="Times New Roman"/>
                <a:cs typeface="Times New Roman"/>
              </a:rPr>
              <a:t>hen </a:t>
            </a:r>
            <a:r>
              <a:rPr lang="en-US" dirty="0">
                <a:solidFill>
                  <a:srgbClr val="000000"/>
                </a:solidFill>
                <a:ea typeface="Times New Roman"/>
                <a:cs typeface="Times New Roman"/>
              </a:rPr>
              <a:t>a variable has no parents, we use the unconditional probability of that </a:t>
            </a:r>
            <a:r>
              <a:rPr lang="en-US" dirty="0" smtClean="0">
                <a:solidFill>
                  <a:srgbClr val="000000"/>
                </a:solidFill>
                <a:ea typeface="Times New Roman"/>
                <a:cs typeface="Times New Roman"/>
              </a:rPr>
              <a:t>variable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74581434"/>
              </p:ext>
            </p:extLst>
          </p:nvPr>
        </p:nvGraphicFramePr>
        <p:xfrm>
          <a:off x="1762342" y="3985921"/>
          <a:ext cx="5286375" cy="1028700"/>
        </p:xfrm>
        <a:graphic>
          <a:graphicData uri="http://schemas.openxmlformats.org/presentationml/2006/ole">
            <mc:AlternateContent xmlns:mc="http://schemas.openxmlformats.org/markup-compatibility/2006">
              <mc:Choice xmlns:v="urn:schemas-microsoft-com:vml" Requires="v">
                <p:oleObj spid="_x0000_s284871" name="Equation" r:id="rId3" imgW="2349500" imgH="457200" progId="Equation.3">
                  <p:embed/>
                </p:oleObj>
              </mc:Choice>
              <mc:Fallback>
                <p:oleObj name="Equation" r:id="rId3" imgW="2349500" imgH="457200" progId="Equation.3">
                  <p:embed/>
                  <p:pic>
                    <p:nvPicPr>
                      <p:cNvPr id="0" name=""/>
                      <p:cNvPicPr/>
                      <p:nvPr/>
                    </p:nvPicPr>
                    <p:blipFill>
                      <a:blip r:embed="rId4"/>
                      <a:stretch>
                        <a:fillRect/>
                      </a:stretch>
                    </p:blipFill>
                    <p:spPr>
                      <a:xfrm>
                        <a:off x="1762342" y="3985921"/>
                        <a:ext cx="5286375" cy="1028700"/>
                      </a:xfrm>
                      <a:prstGeom prst="rect">
                        <a:avLst/>
                      </a:prstGeom>
                    </p:spPr>
                  </p:pic>
                </p:oleObj>
              </mc:Fallback>
            </mc:AlternateContent>
          </a:graphicData>
        </a:graphic>
      </p:graphicFrame>
    </p:spTree>
    <p:extLst>
      <p:ext uri="{BB962C8B-B14F-4D97-AF65-F5344CB8AC3E}">
        <p14:creationId xmlns:p14="http://schemas.microsoft.com/office/powerpoint/2010/main" val="50478732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8"/>
            <a:ext cx="8229600" cy="862334"/>
          </a:xfrm>
        </p:spPr>
        <p:txBody>
          <a:bodyPr/>
          <a:lstStyle/>
          <a:p>
            <a:r>
              <a:rPr lang="en-US" dirty="0" smtClean="0"/>
              <a:t>HMMs: </a:t>
            </a:r>
            <a:r>
              <a:rPr lang="en-US" dirty="0"/>
              <a:t>k</a:t>
            </a:r>
            <a:r>
              <a:rPr lang="en-US" dirty="0" smtClean="0"/>
              <a:t>ey problems</a:t>
            </a:r>
            <a:endParaRPr lang="en-US" dirty="0"/>
          </a:p>
        </p:txBody>
      </p:sp>
      <p:sp>
        <p:nvSpPr>
          <p:cNvPr id="3" name="Content Placeholder 2"/>
          <p:cNvSpPr>
            <a:spLocks noGrp="1"/>
          </p:cNvSpPr>
          <p:nvPr>
            <p:ph idx="1"/>
          </p:nvPr>
        </p:nvSpPr>
        <p:spPr>
          <a:xfrm>
            <a:off x="457200" y="1062183"/>
            <a:ext cx="8229600" cy="5899726"/>
          </a:xfrm>
        </p:spPr>
        <p:txBody>
          <a:bodyPr>
            <a:normAutofit/>
          </a:bodyPr>
          <a:lstStyle/>
          <a:p>
            <a:pPr marL="514350" lvl="0" indent="-514350">
              <a:buFont typeface="+mj-lt"/>
              <a:buAutoNum type="arabicPeriod"/>
            </a:pPr>
            <a:r>
              <a:rPr lang="en-US" sz="3000" dirty="0"/>
              <a:t>Compute </a:t>
            </a:r>
            <a:r>
              <a:rPr lang="en-US" sz="3000" dirty="0" smtClean="0"/>
              <a:t>            , </a:t>
            </a:r>
            <a:r>
              <a:rPr lang="en-US" sz="3000" dirty="0"/>
              <a:t>the probability of a sequence under the model with parameters </a:t>
            </a:r>
            <a:r>
              <a:rPr lang="en-US" sz="3000" dirty="0" err="1" smtClean="0"/>
              <a:t>θ</a:t>
            </a:r>
            <a:endParaRPr lang="en-CA" sz="3000" dirty="0"/>
          </a:p>
          <a:p>
            <a:pPr marL="514350" lvl="0" indent="-514350">
              <a:buFont typeface="+mj-lt"/>
              <a:buAutoNum type="arabicPeriod"/>
            </a:pPr>
            <a:r>
              <a:rPr lang="en-US" sz="3000" dirty="0"/>
              <a:t>Find the most probable explanation—the best sequence of states  </a:t>
            </a:r>
            <a:r>
              <a:rPr lang="en-US" sz="3000" dirty="0" smtClean="0"/>
              <a:t>                                       that </a:t>
            </a:r>
            <a:r>
              <a:rPr lang="en-US" sz="3000" dirty="0"/>
              <a:t>explains an </a:t>
            </a:r>
            <a:r>
              <a:rPr lang="en-US" sz="3000" dirty="0" smtClean="0"/>
              <a:t>observation</a:t>
            </a:r>
            <a:endParaRPr lang="en-CA" sz="3000" dirty="0"/>
          </a:p>
          <a:p>
            <a:pPr marL="514350" lvl="0" indent="-514350">
              <a:buFont typeface="+mj-lt"/>
              <a:buAutoNum type="arabicPeriod"/>
            </a:pPr>
            <a:r>
              <a:rPr lang="en-US" sz="3000" dirty="0"/>
              <a:t>Find the best parameters </a:t>
            </a:r>
            <a:r>
              <a:rPr lang="en-US" sz="3000" dirty="0" err="1"/>
              <a:t>θ</a:t>
            </a:r>
            <a:r>
              <a:rPr lang="en-US" sz="3000" dirty="0" smtClean="0"/>
              <a:t> </a:t>
            </a:r>
            <a:r>
              <a:rPr lang="en-US" sz="3000" dirty="0"/>
              <a:t>for the model given a data set of observed </a:t>
            </a:r>
            <a:r>
              <a:rPr lang="en-US" sz="3000" dirty="0" smtClean="0"/>
              <a:t>sequences</a:t>
            </a:r>
          </a:p>
          <a:p>
            <a:r>
              <a:rPr lang="en-US" sz="2800" dirty="0"/>
              <a:t>The first problem can be solved using the sum-product algorithm, </a:t>
            </a:r>
            <a:r>
              <a:rPr lang="en-US" sz="2800" dirty="0" smtClean="0"/>
              <a:t>the </a:t>
            </a:r>
            <a:r>
              <a:rPr lang="en-US" sz="2800" dirty="0"/>
              <a:t>second using the max-product algorithm, and the third using the EM algorithm in which the required expectations are computed using the sum-product </a:t>
            </a:r>
            <a:r>
              <a:rPr lang="en-US" sz="2800" dirty="0" smtClean="0"/>
              <a:t>algorithm </a:t>
            </a:r>
            <a:endParaRPr lang="en-CA" sz="3000"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00698739"/>
              </p:ext>
            </p:extLst>
          </p:nvPr>
        </p:nvGraphicFramePr>
        <p:xfrm>
          <a:off x="2562805" y="1093757"/>
          <a:ext cx="1114425" cy="514350"/>
        </p:xfrm>
        <a:graphic>
          <a:graphicData uri="http://schemas.openxmlformats.org/presentationml/2006/ole">
            <mc:AlternateContent xmlns:mc="http://schemas.openxmlformats.org/markup-compatibility/2006">
              <mc:Choice xmlns:v="urn:schemas-microsoft-com:vml" Requires="v">
                <p:oleObj spid="_x0000_s387317" name="Equation" r:id="rId3" imgW="495300" imgH="228600" progId="Equation.3">
                  <p:embed/>
                </p:oleObj>
              </mc:Choice>
              <mc:Fallback>
                <p:oleObj name="Equation" r:id="rId3" imgW="495300" imgH="228600" progId="Equation.3">
                  <p:embed/>
                  <p:pic>
                    <p:nvPicPr>
                      <p:cNvPr id="0" name=""/>
                      <p:cNvPicPr/>
                      <p:nvPr/>
                    </p:nvPicPr>
                    <p:blipFill>
                      <a:blip r:embed="rId4"/>
                      <a:stretch>
                        <a:fillRect/>
                      </a:stretch>
                    </p:blipFill>
                    <p:spPr>
                      <a:xfrm>
                        <a:off x="2562805" y="1093757"/>
                        <a:ext cx="1114425" cy="5143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98263726"/>
              </p:ext>
            </p:extLst>
          </p:nvPr>
        </p:nvGraphicFramePr>
        <p:xfrm>
          <a:off x="4092865" y="2601198"/>
          <a:ext cx="3302000" cy="457200"/>
        </p:xfrm>
        <a:graphic>
          <a:graphicData uri="http://schemas.openxmlformats.org/presentationml/2006/ole">
            <mc:AlternateContent xmlns:mc="http://schemas.openxmlformats.org/markup-compatibility/2006">
              <mc:Choice xmlns:v="urn:schemas-microsoft-com:vml" Requires="v">
                <p:oleObj spid="_x0000_s387318" name="Equation" r:id="rId5" imgW="1651000" imgH="228600" progId="Equation.3">
                  <p:embed/>
                </p:oleObj>
              </mc:Choice>
              <mc:Fallback>
                <p:oleObj name="Equation" r:id="rId5" imgW="1651000" imgH="228600" progId="Equation.3">
                  <p:embed/>
                  <p:pic>
                    <p:nvPicPr>
                      <p:cNvPr id="0" name=""/>
                      <p:cNvPicPr/>
                      <p:nvPr/>
                    </p:nvPicPr>
                    <p:blipFill>
                      <a:blip r:embed="rId6"/>
                      <a:stretch>
                        <a:fillRect/>
                      </a:stretch>
                    </p:blipFill>
                    <p:spPr>
                      <a:xfrm>
                        <a:off x="4092865" y="2601198"/>
                        <a:ext cx="3302000" cy="457200"/>
                      </a:xfrm>
                      <a:prstGeom prst="rect">
                        <a:avLst/>
                      </a:prstGeom>
                    </p:spPr>
                  </p:pic>
                </p:oleObj>
              </mc:Fallback>
            </mc:AlternateContent>
          </a:graphicData>
        </a:graphic>
      </p:graphicFrame>
    </p:spTree>
    <p:extLst>
      <p:ext uri="{BB962C8B-B14F-4D97-AF65-F5344CB8AC3E}">
        <p14:creationId xmlns:p14="http://schemas.microsoft.com/office/powerpoint/2010/main" val="24375046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80" y="72848"/>
            <a:ext cx="8686800" cy="703263"/>
          </a:xfrm>
        </p:spPr>
        <p:txBody>
          <a:bodyPr>
            <a:normAutofit fontScale="90000"/>
          </a:bodyPr>
          <a:lstStyle/>
          <a:p>
            <a:r>
              <a:rPr lang="en-CA" dirty="0" smtClean="0"/>
              <a:t>Example: HMMs for speech recognition</a:t>
            </a:r>
            <a:endParaRPr lang="en-CA" dirty="0"/>
          </a:p>
        </p:txBody>
      </p:sp>
      <p:pic>
        <p:nvPicPr>
          <p:cNvPr id="6" name="Content Placeholder 5"/>
          <p:cNvPicPr>
            <a:picLocks noGrp="1" noChangeAspect="1"/>
          </p:cNvPicPr>
          <p:nvPr>
            <p:ph idx="1"/>
          </p:nvPr>
        </p:nvPicPr>
        <p:blipFill rotWithShape="1">
          <a:blip r:embed="rId2"/>
          <a:srcRect l="-12117" t="-5806" r="-12714" b="-4587"/>
          <a:stretch/>
        </p:blipFill>
        <p:spPr>
          <a:xfrm>
            <a:off x="-791930" y="2317203"/>
            <a:ext cx="10825832" cy="4611352"/>
          </a:xfrm>
        </p:spPr>
      </p:pic>
      <p:sp>
        <p:nvSpPr>
          <p:cNvPr id="7" name="Rectangle 6"/>
          <p:cNvSpPr/>
          <p:nvPr/>
        </p:nvSpPr>
        <p:spPr>
          <a:xfrm>
            <a:off x="963387" y="1117207"/>
            <a:ext cx="7696100" cy="430887"/>
          </a:xfrm>
          <a:prstGeom prst="rect">
            <a:avLst/>
          </a:prstGeom>
        </p:spPr>
        <p:txBody>
          <a:bodyPr wrap="square">
            <a:spAutoFit/>
          </a:bodyPr>
          <a:lstStyle/>
          <a:p>
            <a:r>
              <a:rPr lang="en-US" sz="2200" dirty="0" smtClean="0"/>
              <a:t>N     </a:t>
            </a:r>
            <a:r>
              <a:rPr lang="en-US" sz="2200" dirty="0" err="1" smtClean="0"/>
              <a:t>i</a:t>
            </a:r>
            <a:r>
              <a:rPr lang="en-US" sz="2200" dirty="0" smtClean="0"/>
              <a:t>     n    e    t     </a:t>
            </a:r>
            <a:r>
              <a:rPr lang="en-US" sz="2200" dirty="0" err="1" smtClean="0"/>
              <a:t>ee</a:t>
            </a:r>
            <a:r>
              <a:rPr lang="en-US" sz="2200" dirty="0" smtClean="0"/>
              <a:t>     n     </a:t>
            </a:r>
            <a:r>
              <a:rPr lang="en-US" sz="2200" dirty="0" err="1" smtClean="0"/>
              <a:t>th</a:t>
            </a:r>
            <a:r>
              <a:rPr lang="en-US" sz="2200" dirty="0" smtClean="0"/>
              <a:t>   C    e  n     t           u       </a:t>
            </a:r>
            <a:r>
              <a:rPr lang="en-US" sz="2200" dirty="0" err="1" smtClean="0"/>
              <a:t>ry</a:t>
            </a:r>
            <a:endParaRPr lang="en-US" sz="2200" dirty="0"/>
          </a:p>
        </p:txBody>
      </p:sp>
      <p:sp>
        <p:nvSpPr>
          <p:cNvPr id="9" name="Oval 8"/>
          <p:cNvSpPr>
            <a:spLocks noChangeArrowheads="1"/>
          </p:cNvSpPr>
          <p:nvPr/>
        </p:nvSpPr>
        <p:spPr bwMode="auto">
          <a:xfrm>
            <a:off x="969365" y="1600360"/>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1" name="Oval 10"/>
          <p:cNvSpPr>
            <a:spLocks noChangeArrowheads="1"/>
          </p:cNvSpPr>
          <p:nvPr/>
        </p:nvSpPr>
        <p:spPr bwMode="auto">
          <a:xfrm>
            <a:off x="7179932" y="164567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3" name="Oval 12"/>
          <p:cNvSpPr>
            <a:spLocks noChangeArrowheads="1"/>
          </p:cNvSpPr>
          <p:nvPr/>
        </p:nvSpPr>
        <p:spPr bwMode="auto">
          <a:xfrm>
            <a:off x="969365" y="2286160"/>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 name="Oval 14"/>
          <p:cNvSpPr>
            <a:spLocks noChangeArrowheads="1"/>
          </p:cNvSpPr>
          <p:nvPr/>
        </p:nvSpPr>
        <p:spPr bwMode="auto">
          <a:xfrm>
            <a:off x="7179932" y="233147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 name="Line 12"/>
          <p:cNvSpPr>
            <a:spLocks noChangeShapeType="1"/>
          </p:cNvSpPr>
          <p:nvPr/>
        </p:nvSpPr>
        <p:spPr bwMode="auto">
          <a:xfrm>
            <a:off x="1274164" y="1752760"/>
            <a:ext cx="278057"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7" name="Line 13"/>
          <p:cNvSpPr>
            <a:spLocks noChangeShapeType="1"/>
          </p:cNvSpPr>
          <p:nvPr/>
        </p:nvSpPr>
        <p:spPr bwMode="auto">
          <a:xfrm>
            <a:off x="1121765" y="1905160"/>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3" name="Text Box 19"/>
          <p:cNvSpPr txBox="1">
            <a:spLocks noChangeArrowheads="1"/>
          </p:cNvSpPr>
          <p:nvPr/>
        </p:nvSpPr>
        <p:spPr bwMode="auto">
          <a:xfrm>
            <a:off x="1762414" y="2106836"/>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24" name="Text Box 19"/>
          <p:cNvSpPr txBox="1">
            <a:spLocks noChangeArrowheads="1"/>
          </p:cNvSpPr>
          <p:nvPr/>
        </p:nvSpPr>
        <p:spPr bwMode="auto">
          <a:xfrm>
            <a:off x="1752600" y="1408609"/>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25" name="Oval 4"/>
          <p:cNvSpPr>
            <a:spLocks noChangeArrowheads="1"/>
          </p:cNvSpPr>
          <p:nvPr/>
        </p:nvSpPr>
        <p:spPr bwMode="auto">
          <a:xfrm>
            <a:off x="2584240" y="158640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6" name="Oval 6"/>
          <p:cNvSpPr>
            <a:spLocks noChangeArrowheads="1"/>
          </p:cNvSpPr>
          <p:nvPr/>
        </p:nvSpPr>
        <p:spPr bwMode="auto">
          <a:xfrm>
            <a:off x="3120464" y="158640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7" name="Oval 8"/>
          <p:cNvSpPr>
            <a:spLocks noChangeArrowheads="1"/>
          </p:cNvSpPr>
          <p:nvPr/>
        </p:nvSpPr>
        <p:spPr bwMode="auto">
          <a:xfrm>
            <a:off x="2584240" y="227220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8" name="Oval 10"/>
          <p:cNvSpPr>
            <a:spLocks noChangeArrowheads="1"/>
          </p:cNvSpPr>
          <p:nvPr/>
        </p:nvSpPr>
        <p:spPr bwMode="auto">
          <a:xfrm>
            <a:off x="3120464" y="227220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9" name="Line 12"/>
          <p:cNvSpPr>
            <a:spLocks noChangeShapeType="1"/>
          </p:cNvSpPr>
          <p:nvPr/>
        </p:nvSpPr>
        <p:spPr bwMode="auto">
          <a:xfrm>
            <a:off x="2432050" y="1738808"/>
            <a:ext cx="15219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0" name="Line 14"/>
          <p:cNvSpPr>
            <a:spLocks noChangeShapeType="1"/>
          </p:cNvSpPr>
          <p:nvPr/>
        </p:nvSpPr>
        <p:spPr bwMode="auto">
          <a:xfrm>
            <a:off x="2736640" y="1891208"/>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1" name="Line 15"/>
          <p:cNvSpPr>
            <a:spLocks noChangeShapeType="1"/>
          </p:cNvSpPr>
          <p:nvPr/>
        </p:nvSpPr>
        <p:spPr bwMode="auto">
          <a:xfrm>
            <a:off x="3272864" y="1891208"/>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2" name="Line 17"/>
          <p:cNvSpPr>
            <a:spLocks noChangeShapeType="1"/>
          </p:cNvSpPr>
          <p:nvPr/>
        </p:nvSpPr>
        <p:spPr bwMode="auto">
          <a:xfrm flipV="1">
            <a:off x="2889040" y="1738808"/>
            <a:ext cx="231424"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3" name="Line 18"/>
          <p:cNvSpPr>
            <a:spLocks noChangeShapeType="1"/>
          </p:cNvSpPr>
          <p:nvPr/>
        </p:nvSpPr>
        <p:spPr bwMode="auto">
          <a:xfrm>
            <a:off x="3425264" y="1738808"/>
            <a:ext cx="257736"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4" name="Oval 33"/>
          <p:cNvSpPr>
            <a:spLocks noChangeArrowheads="1"/>
          </p:cNvSpPr>
          <p:nvPr/>
        </p:nvSpPr>
        <p:spPr bwMode="auto">
          <a:xfrm>
            <a:off x="3683000" y="158624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5" name="Oval 34"/>
          <p:cNvSpPr>
            <a:spLocks noChangeArrowheads="1"/>
          </p:cNvSpPr>
          <p:nvPr/>
        </p:nvSpPr>
        <p:spPr bwMode="auto">
          <a:xfrm>
            <a:off x="3683000" y="227204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6" name="Line 13"/>
          <p:cNvSpPr>
            <a:spLocks noChangeShapeType="1"/>
          </p:cNvSpPr>
          <p:nvPr/>
        </p:nvSpPr>
        <p:spPr bwMode="auto">
          <a:xfrm>
            <a:off x="3835400" y="1891049"/>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7" name="TextBox 36"/>
          <p:cNvSpPr txBox="1"/>
          <p:nvPr/>
        </p:nvSpPr>
        <p:spPr>
          <a:xfrm>
            <a:off x="126999" y="6516891"/>
            <a:ext cx="7478889" cy="369332"/>
          </a:xfrm>
          <a:prstGeom prst="rect">
            <a:avLst/>
          </a:prstGeom>
          <a:noFill/>
        </p:spPr>
        <p:txBody>
          <a:bodyPr wrap="square" rtlCol="0">
            <a:spAutoFit/>
          </a:bodyPr>
          <a:lstStyle/>
          <a:p>
            <a:r>
              <a:rPr lang="en-CA" dirty="0" smtClean="0"/>
              <a:t>Spectrogram for audio for “nineteenth century” – From Wikipedia</a:t>
            </a:r>
            <a:endParaRPr lang="en-CA" dirty="0"/>
          </a:p>
        </p:txBody>
      </p:sp>
      <p:sp>
        <p:nvSpPr>
          <p:cNvPr id="38" name="Text Box 19"/>
          <p:cNvSpPr txBox="1">
            <a:spLocks noChangeArrowheads="1"/>
          </p:cNvSpPr>
          <p:nvPr/>
        </p:nvSpPr>
        <p:spPr bwMode="auto">
          <a:xfrm>
            <a:off x="5414370" y="2131416"/>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39" name="Text Box 19"/>
          <p:cNvSpPr txBox="1">
            <a:spLocks noChangeArrowheads="1"/>
          </p:cNvSpPr>
          <p:nvPr/>
        </p:nvSpPr>
        <p:spPr bwMode="auto">
          <a:xfrm>
            <a:off x="5404556" y="1433189"/>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40" name="Line 12"/>
          <p:cNvSpPr>
            <a:spLocks noChangeShapeType="1"/>
          </p:cNvSpPr>
          <p:nvPr/>
        </p:nvSpPr>
        <p:spPr bwMode="auto">
          <a:xfrm>
            <a:off x="3987800" y="1738808"/>
            <a:ext cx="278057"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45" name="Oval 44"/>
          <p:cNvSpPr>
            <a:spLocks noChangeArrowheads="1"/>
          </p:cNvSpPr>
          <p:nvPr/>
        </p:nvSpPr>
        <p:spPr bwMode="auto">
          <a:xfrm>
            <a:off x="6601163" y="164567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6" name="Oval 45"/>
          <p:cNvSpPr>
            <a:spLocks noChangeArrowheads="1"/>
          </p:cNvSpPr>
          <p:nvPr/>
        </p:nvSpPr>
        <p:spPr bwMode="auto">
          <a:xfrm>
            <a:off x="6601163" y="2331475"/>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47" name="Line 13"/>
          <p:cNvSpPr>
            <a:spLocks noChangeShapeType="1"/>
          </p:cNvSpPr>
          <p:nvPr/>
        </p:nvSpPr>
        <p:spPr bwMode="auto">
          <a:xfrm>
            <a:off x="6753563" y="1950475"/>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48" name="Line 12"/>
          <p:cNvSpPr>
            <a:spLocks noChangeShapeType="1"/>
          </p:cNvSpPr>
          <p:nvPr/>
        </p:nvSpPr>
        <p:spPr bwMode="auto">
          <a:xfrm>
            <a:off x="6905963" y="1798234"/>
            <a:ext cx="278057"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49" name="Line 13"/>
          <p:cNvSpPr>
            <a:spLocks noChangeShapeType="1"/>
          </p:cNvSpPr>
          <p:nvPr/>
        </p:nvSpPr>
        <p:spPr bwMode="auto">
          <a:xfrm>
            <a:off x="7343408" y="1962083"/>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Tree>
    <p:extLst>
      <p:ext uri="{BB962C8B-B14F-4D97-AF65-F5344CB8AC3E}">
        <p14:creationId xmlns:p14="http://schemas.microsoft.com/office/powerpoint/2010/main" val="17274173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Conditional random fields (CRFs)</a:t>
            </a:r>
            <a:endParaRPr lang="en-US" dirty="0"/>
          </a:p>
        </p:txBody>
      </p:sp>
      <p:sp>
        <p:nvSpPr>
          <p:cNvPr id="3" name="Content Placeholder 2"/>
          <p:cNvSpPr>
            <a:spLocks noGrp="1"/>
          </p:cNvSpPr>
          <p:nvPr>
            <p:ph idx="1"/>
          </p:nvPr>
        </p:nvSpPr>
        <p:spPr>
          <a:xfrm>
            <a:off x="457200" y="1350932"/>
            <a:ext cx="8229600" cy="3861611"/>
          </a:xfrm>
        </p:spPr>
        <p:txBody>
          <a:bodyPr>
            <a:normAutofit fontScale="92500"/>
          </a:bodyPr>
          <a:lstStyle/>
          <a:p>
            <a:r>
              <a:rPr lang="en-US" dirty="0" smtClean="0"/>
              <a:t>Recall, </a:t>
            </a:r>
            <a:r>
              <a:rPr lang="en-US" dirty="0"/>
              <a:t>a Markov random field factorizes the </a:t>
            </a:r>
            <a:r>
              <a:rPr lang="en-US" i="1" dirty="0"/>
              <a:t>joint distribution </a:t>
            </a:r>
            <a:r>
              <a:rPr lang="en-US" dirty="0"/>
              <a:t>for X using an </a:t>
            </a:r>
            <a:r>
              <a:rPr lang="en-US" dirty="0" err="1"/>
              <a:t>exponentiated</a:t>
            </a:r>
            <a:r>
              <a:rPr lang="en-US" dirty="0"/>
              <a:t> energy function </a:t>
            </a:r>
            <a:r>
              <a:rPr lang="en-US" i="1" dirty="0"/>
              <a:t>F</a:t>
            </a:r>
            <a:r>
              <a:rPr lang="en-US" dirty="0"/>
              <a:t>(</a:t>
            </a:r>
            <a:r>
              <a:rPr lang="en-US" i="1" dirty="0"/>
              <a:t>X</a:t>
            </a:r>
            <a:r>
              <a:rPr lang="en-US" dirty="0"/>
              <a:t>)</a:t>
            </a:r>
            <a:r>
              <a:rPr lang="en-US" dirty="0" smtClean="0"/>
              <a:t>:</a:t>
            </a:r>
          </a:p>
          <a:p>
            <a:endParaRPr lang="en-US" dirty="0"/>
          </a:p>
          <a:p>
            <a:endParaRPr lang="en-US" dirty="0" smtClean="0"/>
          </a:p>
          <a:p>
            <a:r>
              <a:rPr lang="en-US" dirty="0"/>
              <a:t>Conditional random fields condition on some </a:t>
            </a:r>
            <a:r>
              <a:rPr lang="en-US" dirty="0" smtClean="0"/>
              <a:t>observations X, </a:t>
            </a:r>
            <a:r>
              <a:rPr lang="en-US" dirty="0"/>
              <a:t>yielding a </a:t>
            </a:r>
            <a:r>
              <a:rPr lang="en-US" i="1" dirty="0"/>
              <a:t>conditional distribution</a:t>
            </a:r>
            <a:r>
              <a:rPr lang="en-CA" dirty="0"/>
              <a:t> </a:t>
            </a:r>
            <a:r>
              <a:rPr lang="en-CA" dirty="0" smtClean="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63935222"/>
              </p:ext>
            </p:extLst>
          </p:nvPr>
        </p:nvGraphicFramePr>
        <p:xfrm>
          <a:off x="2063830" y="2935273"/>
          <a:ext cx="5588000" cy="863600"/>
        </p:xfrm>
        <a:graphic>
          <a:graphicData uri="http://schemas.openxmlformats.org/presentationml/2006/ole">
            <mc:AlternateContent xmlns:mc="http://schemas.openxmlformats.org/markup-compatibility/2006">
              <mc:Choice xmlns:v="urn:schemas-microsoft-com:vml" Requires="v">
                <p:oleObj spid="_x0000_s390383" name="Equation" r:id="rId3" imgW="2794000" imgH="431800" progId="Equation.3">
                  <p:embed/>
                </p:oleObj>
              </mc:Choice>
              <mc:Fallback>
                <p:oleObj name="Equation" r:id="rId3" imgW="2794000" imgH="431800" progId="Equation.3">
                  <p:embed/>
                  <p:pic>
                    <p:nvPicPr>
                      <p:cNvPr id="0" name=""/>
                      <p:cNvPicPr/>
                      <p:nvPr/>
                    </p:nvPicPr>
                    <p:blipFill>
                      <a:blip r:embed="rId4"/>
                      <a:stretch>
                        <a:fillRect/>
                      </a:stretch>
                    </p:blipFill>
                    <p:spPr>
                      <a:xfrm>
                        <a:off x="2063830" y="2935273"/>
                        <a:ext cx="5588000" cy="863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84878091"/>
              </p:ext>
            </p:extLst>
          </p:nvPr>
        </p:nvGraphicFramePr>
        <p:xfrm>
          <a:off x="937721" y="5078389"/>
          <a:ext cx="7391400" cy="863600"/>
        </p:xfrm>
        <a:graphic>
          <a:graphicData uri="http://schemas.openxmlformats.org/presentationml/2006/ole">
            <mc:AlternateContent xmlns:mc="http://schemas.openxmlformats.org/markup-compatibility/2006">
              <mc:Choice xmlns:v="urn:schemas-microsoft-com:vml" Requires="v">
                <p:oleObj spid="_x0000_s390384" name="Equation" r:id="rId5" imgW="3695700" imgH="431800" progId="Equation.3">
                  <p:embed/>
                </p:oleObj>
              </mc:Choice>
              <mc:Fallback>
                <p:oleObj name="Equation" r:id="rId5" imgW="3695700" imgH="431800" progId="Equation.3">
                  <p:embed/>
                  <p:pic>
                    <p:nvPicPr>
                      <p:cNvPr id="0" name=""/>
                      <p:cNvPicPr/>
                      <p:nvPr/>
                    </p:nvPicPr>
                    <p:blipFill>
                      <a:blip r:embed="rId6"/>
                      <a:stretch>
                        <a:fillRect/>
                      </a:stretch>
                    </p:blipFill>
                    <p:spPr>
                      <a:xfrm>
                        <a:off x="937721" y="5078389"/>
                        <a:ext cx="7391400" cy="863600"/>
                      </a:xfrm>
                      <a:prstGeom prst="rect">
                        <a:avLst/>
                      </a:prstGeom>
                    </p:spPr>
                  </p:pic>
                </p:oleObj>
              </mc:Fallback>
            </mc:AlternateContent>
          </a:graphicData>
        </a:graphic>
      </p:graphicFrame>
    </p:spTree>
    <p:extLst>
      <p:ext uri="{BB962C8B-B14F-4D97-AF65-F5344CB8AC3E}">
        <p14:creationId xmlns:p14="http://schemas.microsoft.com/office/powerpoint/2010/main" val="26233249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CRF Energy Function</a:t>
            </a:r>
            <a:endParaRPr lang="en-US" dirty="0"/>
          </a:p>
        </p:txBody>
      </p:sp>
      <p:sp>
        <p:nvSpPr>
          <p:cNvPr id="3" name="Content Placeholder 2"/>
          <p:cNvSpPr>
            <a:spLocks noGrp="1"/>
          </p:cNvSpPr>
          <p:nvPr>
            <p:ph idx="1"/>
          </p:nvPr>
        </p:nvSpPr>
        <p:spPr>
          <a:xfrm>
            <a:off x="457200" y="1258322"/>
            <a:ext cx="8229600" cy="3186891"/>
          </a:xfrm>
        </p:spPr>
        <p:txBody>
          <a:bodyPr>
            <a:normAutofit fontScale="92500" lnSpcReduction="20000"/>
          </a:bodyPr>
          <a:lstStyle/>
          <a:p>
            <a:r>
              <a:rPr lang="en-US" dirty="0"/>
              <a:t>Both Markov and conditional random fields can be defined for general model structures, but the energy functions usually include just one or two variables—unary and pairwise potentials. </a:t>
            </a:r>
            <a:endParaRPr lang="en-US" dirty="0" smtClean="0"/>
          </a:p>
          <a:p>
            <a:r>
              <a:rPr lang="en-US" dirty="0" smtClean="0"/>
              <a:t>Conceptually</a:t>
            </a:r>
            <a:r>
              <a:rPr lang="en-US" dirty="0"/>
              <a:t>, to create a conditional random field for </a:t>
            </a:r>
            <a:r>
              <a:rPr lang="en-US" i="1" dirty="0"/>
              <a:t>P</a:t>
            </a:r>
            <a:r>
              <a:rPr lang="en-US" dirty="0"/>
              <a:t>(</a:t>
            </a:r>
            <a:r>
              <a:rPr lang="en-US" i="1" dirty="0"/>
              <a:t>Y</a:t>
            </a:r>
            <a:r>
              <a:rPr lang="en-US" dirty="0"/>
              <a:t>|</a:t>
            </a:r>
            <a:r>
              <a:rPr lang="en-US" i="1" dirty="0"/>
              <a:t>X</a:t>
            </a:r>
            <a:r>
              <a:rPr lang="en-US" dirty="0"/>
              <a:t>) based on </a:t>
            </a:r>
            <a:r>
              <a:rPr lang="en-US" i="1" dirty="0"/>
              <a:t>U</a:t>
            </a:r>
            <a:r>
              <a:rPr lang="en-US" dirty="0"/>
              <a:t> unary and </a:t>
            </a:r>
            <a:r>
              <a:rPr lang="en-US" i="1" dirty="0"/>
              <a:t>V</a:t>
            </a:r>
            <a:r>
              <a:rPr lang="en-US" dirty="0"/>
              <a:t> pairwise functions of variables in Y, the energy function takes the form</a:t>
            </a:r>
            <a:r>
              <a:rPr lang="en-CA" dirty="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566298747"/>
              </p:ext>
            </p:extLst>
          </p:nvPr>
        </p:nvGraphicFramePr>
        <p:xfrm>
          <a:off x="3409371" y="4122425"/>
          <a:ext cx="3540125" cy="777875"/>
        </p:xfrm>
        <a:graphic>
          <a:graphicData uri="http://schemas.openxmlformats.org/presentationml/2006/ole">
            <mc:AlternateContent xmlns:mc="http://schemas.openxmlformats.org/markup-compatibility/2006">
              <mc:Choice xmlns:v="urn:schemas-microsoft-com:vml" Requires="v">
                <p:oleObj spid="_x0000_s391407" name="Equation" r:id="rId3" imgW="2082800" imgH="457200" progId="Equation.3">
                  <p:embed/>
                </p:oleObj>
              </mc:Choice>
              <mc:Fallback>
                <p:oleObj name="Equation" r:id="rId3" imgW="2082800" imgH="457200" progId="Equation.3">
                  <p:embed/>
                  <p:pic>
                    <p:nvPicPr>
                      <p:cNvPr id="0" name=""/>
                      <p:cNvPicPr/>
                      <p:nvPr/>
                    </p:nvPicPr>
                    <p:blipFill>
                      <a:blip r:embed="rId4"/>
                      <a:stretch>
                        <a:fillRect/>
                      </a:stretch>
                    </p:blipFill>
                    <p:spPr>
                      <a:xfrm>
                        <a:off x="3409371" y="4122425"/>
                        <a:ext cx="3540125" cy="7778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81727732"/>
              </p:ext>
            </p:extLst>
          </p:nvPr>
        </p:nvGraphicFramePr>
        <p:xfrm>
          <a:off x="2289110" y="4950048"/>
          <a:ext cx="4792980" cy="1619250"/>
        </p:xfrm>
        <a:graphic>
          <a:graphicData uri="http://schemas.openxmlformats.org/presentationml/2006/ole">
            <mc:AlternateContent xmlns:mc="http://schemas.openxmlformats.org/markup-compatibility/2006">
              <mc:Choice xmlns:v="urn:schemas-microsoft-com:vml" Requires="v">
                <p:oleObj spid="_x0000_s391408" name="Equation" r:id="rId5" imgW="2819400" imgH="952500" progId="Equation.3">
                  <p:embed/>
                </p:oleObj>
              </mc:Choice>
              <mc:Fallback>
                <p:oleObj name="Equation" r:id="rId5" imgW="2819400" imgH="952500" progId="Equation.3">
                  <p:embed/>
                  <p:pic>
                    <p:nvPicPr>
                      <p:cNvPr id="0" name=""/>
                      <p:cNvPicPr/>
                      <p:nvPr/>
                    </p:nvPicPr>
                    <p:blipFill>
                      <a:blip r:embed="rId6"/>
                      <a:stretch>
                        <a:fillRect/>
                      </a:stretch>
                    </p:blipFill>
                    <p:spPr>
                      <a:xfrm>
                        <a:off x="2289110" y="4950048"/>
                        <a:ext cx="4792980" cy="1619250"/>
                      </a:xfrm>
                      <a:prstGeom prst="rect">
                        <a:avLst/>
                      </a:prstGeom>
                    </p:spPr>
                  </p:pic>
                </p:oleObj>
              </mc:Fallback>
            </mc:AlternateContent>
          </a:graphicData>
        </a:graphic>
      </p:graphicFrame>
    </p:spTree>
    <p:extLst>
      <p:ext uri="{BB962C8B-B14F-4D97-AF65-F5344CB8AC3E}">
        <p14:creationId xmlns:p14="http://schemas.microsoft.com/office/powerpoint/2010/main" val="37442165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4"/>
          <p:cNvSpPr>
            <a:spLocks noChangeArrowheads="1"/>
          </p:cNvSpPr>
          <p:nvPr/>
        </p:nvSpPr>
        <p:spPr bwMode="auto">
          <a:xfrm>
            <a:off x="2127040" y="194495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 name="Oval 5"/>
          <p:cNvSpPr>
            <a:spLocks noChangeArrowheads="1"/>
          </p:cNvSpPr>
          <p:nvPr/>
        </p:nvSpPr>
        <p:spPr bwMode="auto">
          <a:xfrm>
            <a:off x="1365040" y="197318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 name="Oval 6"/>
          <p:cNvSpPr>
            <a:spLocks noChangeArrowheads="1"/>
          </p:cNvSpPr>
          <p:nvPr/>
        </p:nvSpPr>
        <p:spPr bwMode="auto">
          <a:xfrm>
            <a:off x="2889040" y="194495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 name="Oval 7"/>
          <p:cNvSpPr>
            <a:spLocks noChangeArrowheads="1"/>
          </p:cNvSpPr>
          <p:nvPr/>
        </p:nvSpPr>
        <p:spPr bwMode="auto">
          <a:xfrm>
            <a:off x="3879640" y="197318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8" name="Oval 8"/>
          <p:cNvSpPr>
            <a:spLocks noChangeArrowheads="1"/>
          </p:cNvSpPr>
          <p:nvPr/>
        </p:nvSpPr>
        <p:spPr bwMode="auto">
          <a:xfrm>
            <a:off x="2127040" y="263075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9" name="Oval 9"/>
          <p:cNvSpPr>
            <a:spLocks noChangeArrowheads="1"/>
          </p:cNvSpPr>
          <p:nvPr/>
        </p:nvSpPr>
        <p:spPr bwMode="auto">
          <a:xfrm>
            <a:off x="1365040" y="265898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0" name="Oval 10"/>
          <p:cNvSpPr>
            <a:spLocks noChangeArrowheads="1"/>
          </p:cNvSpPr>
          <p:nvPr/>
        </p:nvSpPr>
        <p:spPr bwMode="auto">
          <a:xfrm>
            <a:off x="2889040" y="2630759"/>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1" name="Oval 11"/>
          <p:cNvSpPr>
            <a:spLocks noChangeArrowheads="1"/>
          </p:cNvSpPr>
          <p:nvPr/>
        </p:nvSpPr>
        <p:spPr bwMode="auto">
          <a:xfrm>
            <a:off x="3879640" y="265898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2" name="Line 12"/>
          <p:cNvSpPr>
            <a:spLocks noChangeShapeType="1"/>
          </p:cNvSpPr>
          <p:nvPr/>
        </p:nvSpPr>
        <p:spPr bwMode="auto">
          <a:xfrm>
            <a:off x="1669840" y="2097359"/>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3" name="Line 13"/>
          <p:cNvSpPr>
            <a:spLocks noChangeShapeType="1"/>
          </p:cNvSpPr>
          <p:nvPr/>
        </p:nvSpPr>
        <p:spPr bwMode="auto">
          <a:xfrm>
            <a:off x="1517440" y="2277981"/>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4" name="Line 14"/>
          <p:cNvSpPr>
            <a:spLocks noChangeShapeType="1"/>
          </p:cNvSpPr>
          <p:nvPr/>
        </p:nvSpPr>
        <p:spPr bwMode="auto">
          <a:xfrm>
            <a:off x="2279440" y="2249759"/>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5" name="Line 15"/>
          <p:cNvSpPr>
            <a:spLocks noChangeShapeType="1"/>
          </p:cNvSpPr>
          <p:nvPr/>
        </p:nvSpPr>
        <p:spPr bwMode="auto">
          <a:xfrm>
            <a:off x="3041440" y="2249759"/>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6" name="Line 16"/>
          <p:cNvSpPr>
            <a:spLocks noChangeShapeType="1"/>
          </p:cNvSpPr>
          <p:nvPr/>
        </p:nvSpPr>
        <p:spPr bwMode="auto">
          <a:xfrm>
            <a:off x="4032040" y="2277981"/>
            <a:ext cx="0" cy="3810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7" name="Line 17"/>
          <p:cNvSpPr>
            <a:spLocks noChangeShapeType="1"/>
          </p:cNvSpPr>
          <p:nvPr/>
        </p:nvSpPr>
        <p:spPr bwMode="auto">
          <a:xfrm>
            <a:off x="2431840" y="2097359"/>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8" name="Line 18"/>
          <p:cNvSpPr>
            <a:spLocks noChangeShapeType="1"/>
          </p:cNvSpPr>
          <p:nvPr/>
        </p:nvSpPr>
        <p:spPr bwMode="auto">
          <a:xfrm>
            <a:off x="3193840" y="2097359"/>
            <a:ext cx="4572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9" name="Text Box 19"/>
          <p:cNvSpPr txBox="1">
            <a:spLocks noChangeArrowheads="1"/>
          </p:cNvSpPr>
          <p:nvPr/>
        </p:nvSpPr>
        <p:spPr bwMode="auto">
          <a:xfrm>
            <a:off x="3346240" y="2506581"/>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ea typeface="ＭＳ Ｐゴシック" pitchFamily="26" charset="-128"/>
                <a:cs typeface="ＭＳ Ｐゴシック" pitchFamily="26" charset="-128"/>
              </a:rPr>
              <a:t>…</a:t>
            </a:r>
          </a:p>
        </p:txBody>
      </p:sp>
      <p:sp>
        <p:nvSpPr>
          <p:cNvPr id="30" name="Oval 4"/>
          <p:cNvSpPr>
            <a:spLocks noChangeArrowheads="1"/>
          </p:cNvSpPr>
          <p:nvPr/>
        </p:nvSpPr>
        <p:spPr bwMode="auto">
          <a:xfrm>
            <a:off x="5962294" y="19557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1" name="Oval 5"/>
          <p:cNvSpPr>
            <a:spLocks noChangeArrowheads="1"/>
          </p:cNvSpPr>
          <p:nvPr/>
        </p:nvSpPr>
        <p:spPr bwMode="auto">
          <a:xfrm>
            <a:off x="5200294" y="19557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2" name="Oval 6"/>
          <p:cNvSpPr>
            <a:spLocks noChangeArrowheads="1"/>
          </p:cNvSpPr>
          <p:nvPr/>
        </p:nvSpPr>
        <p:spPr bwMode="auto">
          <a:xfrm>
            <a:off x="6724294" y="19557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3" name="Oval 7"/>
          <p:cNvSpPr>
            <a:spLocks noChangeArrowheads="1"/>
          </p:cNvSpPr>
          <p:nvPr/>
        </p:nvSpPr>
        <p:spPr bwMode="auto">
          <a:xfrm>
            <a:off x="7714894" y="19557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4" name="Oval 8"/>
          <p:cNvSpPr>
            <a:spLocks noChangeArrowheads="1"/>
          </p:cNvSpPr>
          <p:nvPr/>
        </p:nvSpPr>
        <p:spPr bwMode="auto">
          <a:xfrm>
            <a:off x="5962294" y="26415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5" name="Oval 9"/>
          <p:cNvSpPr>
            <a:spLocks noChangeArrowheads="1"/>
          </p:cNvSpPr>
          <p:nvPr/>
        </p:nvSpPr>
        <p:spPr bwMode="auto">
          <a:xfrm>
            <a:off x="5200294" y="26415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6" name="Oval 10"/>
          <p:cNvSpPr>
            <a:spLocks noChangeArrowheads="1"/>
          </p:cNvSpPr>
          <p:nvPr/>
        </p:nvSpPr>
        <p:spPr bwMode="auto">
          <a:xfrm>
            <a:off x="6724294" y="26415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7" name="Oval 11"/>
          <p:cNvSpPr>
            <a:spLocks noChangeArrowheads="1"/>
          </p:cNvSpPr>
          <p:nvPr/>
        </p:nvSpPr>
        <p:spPr bwMode="auto">
          <a:xfrm>
            <a:off x="7714894" y="2641578"/>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38" name="Line 12"/>
          <p:cNvSpPr>
            <a:spLocks noChangeShapeType="1"/>
          </p:cNvSpPr>
          <p:nvPr/>
        </p:nvSpPr>
        <p:spPr bwMode="auto">
          <a:xfrm>
            <a:off x="5505094" y="2108178"/>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9" name="Line 13"/>
          <p:cNvSpPr>
            <a:spLocks noChangeShapeType="1"/>
          </p:cNvSpPr>
          <p:nvPr/>
        </p:nvSpPr>
        <p:spPr bwMode="auto">
          <a:xfrm>
            <a:off x="5352694" y="2260578"/>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0" name="Line 14"/>
          <p:cNvSpPr>
            <a:spLocks noChangeShapeType="1"/>
          </p:cNvSpPr>
          <p:nvPr/>
        </p:nvSpPr>
        <p:spPr bwMode="auto">
          <a:xfrm>
            <a:off x="6114694" y="2260578"/>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1" name="Line 15"/>
          <p:cNvSpPr>
            <a:spLocks noChangeShapeType="1"/>
          </p:cNvSpPr>
          <p:nvPr/>
        </p:nvSpPr>
        <p:spPr bwMode="auto">
          <a:xfrm>
            <a:off x="6876694" y="2260578"/>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2" name="Line 16"/>
          <p:cNvSpPr>
            <a:spLocks noChangeShapeType="1"/>
          </p:cNvSpPr>
          <p:nvPr/>
        </p:nvSpPr>
        <p:spPr bwMode="auto">
          <a:xfrm>
            <a:off x="7867294" y="2260578"/>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3" name="Line 17"/>
          <p:cNvSpPr>
            <a:spLocks noChangeShapeType="1"/>
          </p:cNvSpPr>
          <p:nvPr/>
        </p:nvSpPr>
        <p:spPr bwMode="auto">
          <a:xfrm>
            <a:off x="6267094" y="2108178"/>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4" name="Line 18"/>
          <p:cNvSpPr>
            <a:spLocks noChangeShapeType="1"/>
          </p:cNvSpPr>
          <p:nvPr/>
        </p:nvSpPr>
        <p:spPr bwMode="auto">
          <a:xfrm>
            <a:off x="7029094" y="2108178"/>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5" name="Text Box 35"/>
          <p:cNvSpPr txBox="1">
            <a:spLocks noChangeArrowheads="1"/>
          </p:cNvSpPr>
          <p:nvPr/>
        </p:nvSpPr>
        <p:spPr bwMode="auto">
          <a:xfrm>
            <a:off x="7228594" y="2106979"/>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62" name="Oval 20"/>
          <p:cNvSpPr>
            <a:spLocks noChangeArrowheads="1"/>
          </p:cNvSpPr>
          <p:nvPr/>
        </p:nvSpPr>
        <p:spPr bwMode="auto">
          <a:xfrm>
            <a:off x="5962294"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3" name="Oval 21"/>
          <p:cNvSpPr>
            <a:spLocks noChangeArrowheads="1"/>
          </p:cNvSpPr>
          <p:nvPr/>
        </p:nvSpPr>
        <p:spPr bwMode="auto">
          <a:xfrm>
            <a:off x="5200294"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4" name="Oval 22"/>
          <p:cNvSpPr>
            <a:spLocks noChangeArrowheads="1"/>
          </p:cNvSpPr>
          <p:nvPr/>
        </p:nvSpPr>
        <p:spPr bwMode="auto">
          <a:xfrm>
            <a:off x="6724294"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5" name="Oval 23"/>
          <p:cNvSpPr>
            <a:spLocks noChangeArrowheads="1"/>
          </p:cNvSpPr>
          <p:nvPr/>
        </p:nvSpPr>
        <p:spPr bwMode="auto">
          <a:xfrm>
            <a:off x="7714894"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6" name="Oval 24"/>
          <p:cNvSpPr>
            <a:spLocks noChangeArrowheads="1"/>
          </p:cNvSpPr>
          <p:nvPr/>
        </p:nvSpPr>
        <p:spPr bwMode="auto">
          <a:xfrm>
            <a:off x="5962294" y="4511691"/>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67" name="Oval 25"/>
          <p:cNvSpPr>
            <a:spLocks noChangeArrowheads="1"/>
          </p:cNvSpPr>
          <p:nvPr/>
        </p:nvSpPr>
        <p:spPr bwMode="auto">
          <a:xfrm>
            <a:off x="5200294" y="4511691"/>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68" name="Oval 26"/>
          <p:cNvSpPr>
            <a:spLocks noChangeArrowheads="1"/>
          </p:cNvSpPr>
          <p:nvPr/>
        </p:nvSpPr>
        <p:spPr bwMode="auto">
          <a:xfrm>
            <a:off x="6724294" y="4511691"/>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69" name="Oval 27"/>
          <p:cNvSpPr>
            <a:spLocks noChangeArrowheads="1"/>
          </p:cNvSpPr>
          <p:nvPr/>
        </p:nvSpPr>
        <p:spPr bwMode="auto">
          <a:xfrm>
            <a:off x="7714894" y="4511691"/>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70" name="Line 28"/>
          <p:cNvSpPr>
            <a:spLocks noChangeShapeType="1"/>
          </p:cNvSpPr>
          <p:nvPr/>
        </p:nvSpPr>
        <p:spPr bwMode="auto">
          <a:xfrm>
            <a:off x="5505094" y="3978291"/>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1" name="Line 29"/>
          <p:cNvSpPr>
            <a:spLocks noChangeShapeType="1"/>
          </p:cNvSpPr>
          <p:nvPr/>
        </p:nvSpPr>
        <p:spPr bwMode="auto">
          <a:xfrm>
            <a:off x="5352694"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2" name="Line 30"/>
          <p:cNvSpPr>
            <a:spLocks noChangeShapeType="1"/>
          </p:cNvSpPr>
          <p:nvPr/>
        </p:nvSpPr>
        <p:spPr bwMode="auto">
          <a:xfrm>
            <a:off x="6114694"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3" name="Line 31"/>
          <p:cNvSpPr>
            <a:spLocks noChangeShapeType="1"/>
          </p:cNvSpPr>
          <p:nvPr/>
        </p:nvSpPr>
        <p:spPr bwMode="auto">
          <a:xfrm>
            <a:off x="6876694"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4" name="Line 32"/>
          <p:cNvSpPr>
            <a:spLocks noChangeShapeType="1"/>
          </p:cNvSpPr>
          <p:nvPr/>
        </p:nvSpPr>
        <p:spPr bwMode="auto">
          <a:xfrm>
            <a:off x="7867294"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5" name="Line 33"/>
          <p:cNvSpPr>
            <a:spLocks noChangeShapeType="1"/>
          </p:cNvSpPr>
          <p:nvPr/>
        </p:nvSpPr>
        <p:spPr bwMode="auto">
          <a:xfrm>
            <a:off x="6267094" y="3978291"/>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6" name="Line 34"/>
          <p:cNvSpPr>
            <a:spLocks noChangeShapeType="1"/>
          </p:cNvSpPr>
          <p:nvPr/>
        </p:nvSpPr>
        <p:spPr bwMode="auto">
          <a:xfrm>
            <a:off x="7029094" y="3978291"/>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7" name="Text Box 36"/>
          <p:cNvSpPr txBox="1">
            <a:spLocks noChangeArrowheads="1"/>
          </p:cNvSpPr>
          <p:nvPr/>
        </p:nvSpPr>
        <p:spPr bwMode="auto">
          <a:xfrm>
            <a:off x="7105294" y="4359291"/>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ea typeface="ＭＳ Ｐゴシック" pitchFamily="26" charset="-128"/>
                <a:cs typeface="ＭＳ Ｐゴシック" pitchFamily="26" charset="-128"/>
              </a:rPr>
              <a:t>…</a:t>
            </a:r>
          </a:p>
        </p:txBody>
      </p:sp>
      <p:sp>
        <p:nvSpPr>
          <p:cNvPr id="119" name="Rectangle 118"/>
          <p:cNvSpPr>
            <a:spLocks/>
          </p:cNvSpPr>
          <p:nvPr/>
        </p:nvSpPr>
        <p:spPr>
          <a:xfrm>
            <a:off x="5654449" y="3898916"/>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0" name="Line 29"/>
          <p:cNvSpPr>
            <a:spLocks noChangeShapeType="1"/>
          </p:cNvSpPr>
          <p:nvPr/>
        </p:nvSpPr>
        <p:spPr bwMode="auto">
          <a:xfrm flipH="1">
            <a:off x="5723051" y="4024794"/>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24" name="Oval 24"/>
          <p:cNvSpPr>
            <a:spLocks noChangeArrowheads="1"/>
          </p:cNvSpPr>
          <p:nvPr/>
        </p:nvSpPr>
        <p:spPr bwMode="auto">
          <a:xfrm>
            <a:off x="5572174" y="4516143"/>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25" name="Oval 24"/>
          <p:cNvSpPr>
            <a:spLocks noChangeArrowheads="1"/>
          </p:cNvSpPr>
          <p:nvPr/>
        </p:nvSpPr>
        <p:spPr bwMode="auto">
          <a:xfrm>
            <a:off x="6343294" y="4511691"/>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26" name="Rectangle 125"/>
          <p:cNvSpPr>
            <a:spLocks/>
          </p:cNvSpPr>
          <p:nvPr/>
        </p:nvSpPr>
        <p:spPr>
          <a:xfrm>
            <a:off x="5280694" y="4215291"/>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7" name="Rectangle 126"/>
          <p:cNvSpPr>
            <a:spLocks/>
          </p:cNvSpPr>
          <p:nvPr/>
        </p:nvSpPr>
        <p:spPr>
          <a:xfrm>
            <a:off x="6042694" y="4223691"/>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8" name="Rectangle 127"/>
          <p:cNvSpPr>
            <a:spLocks/>
          </p:cNvSpPr>
          <p:nvPr/>
        </p:nvSpPr>
        <p:spPr>
          <a:xfrm>
            <a:off x="6422236" y="3906291"/>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9" name="Rectangle 128"/>
          <p:cNvSpPr>
            <a:spLocks/>
          </p:cNvSpPr>
          <p:nvPr/>
        </p:nvSpPr>
        <p:spPr>
          <a:xfrm>
            <a:off x="7156594" y="3911616"/>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0" name="Rectangle 129"/>
          <p:cNvSpPr>
            <a:spLocks/>
          </p:cNvSpPr>
          <p:nvPr/>
        </p:nvSpPr>
        <p:spPr>
          <a:xfrm>
            <a:off x="6804694" y="4206329"/>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1" name="Line 29"/>
          <p:cNvSpPr>
            <a:spLocks noChangeShapeType="1"/>
          </p:cNvSpPr>
          <p:nvPr/>
        </p:nvSpPr>
        <p:spPr bwMode="auto">
          <a:xfrm flipH="1">
            <a:off x="6494863" y="4030218"/>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32" name="Rectangle 131"/>
          <p:cNvSpPr>
            <a:spLocks/>
          </p:cNvSpPr>
          <p:nvPr/>
        </p:nvSpPr>
        <p:spPr>
          <a:xfrm>
            <a:off x="7795534" y="4210781"/>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8" name="Oval 4"/>
          <p:cNvSpPr>
            <a:spLocks noChangeArrowheads="1"/>
          </p:cNvSpPr>
          <p:nvPr/>
        </p:nvSpPr>
        <p:spPr bwMode="auto">
          <a:xfrm>
            <a:off x="2156140"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9" name="Oval 5"/>
          <p:cNvSpPr>
            <a:spLocks noChangeArrowheads="1"/>
          </p:cNvSpPr>
          <p:nvPr/>
        </p:nvSpPr>
        <p:spPr bwMode="auto">
          <a:xfrm>
            <a:off x="1394140"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0" name="Oval 6"/>
          <p:cNvSpPr>
            <a:spLocks noChangeArrowheads="1"/>
          </p:cNvSpPr>
          <p:nvPr/>
        </p:nvSpPr>
        <p:spPr bwMode="auto">
          <a:xfrm>
            <a:off x="2918140"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1" name="Oval 7"/>
          <p:cNvSpPr>
            <a:spLocks noChangeArrowheads="1"/>
          </p:cNvSpPr>
          <p:nvPr/>
        </p:nvSpPr>
        <p:spPr bwMode="auto">
          <a:xfrm>
            <a:off x="3908740" y="38258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2" name="Oval 8"/>
          <p:cNvSpPr>
            <a:spLocks noChangeArrowheads="1"/>
          </p:cNvSpPr>
          <p:nvPr/>
        </p:nvSpPr>
        <p:spPr bwMode="auto">
          <a:xfrm>
            <a:off x="2156140" y="45116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3" name="Oval 9"/>
          <p:cNvSpPr>
            <a:spLocks noChangeArrowheads="1"/>
          </p:cNvSpPr>
          <p:nvPr/>
        </p:nvSpPr>
        <p:spPr bwMode="auto">
          <a:xfrm>
            <a:off x="1394140" y="45116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4" name="Oval 10"/>
          <p:cNvSpPr>
            <a:spLocks noChangeArrowheads="1"/>
          </p:cNvSpPr>
          <p:nvPr/>
        </p:nvSpPr>
        <p:spPr bwMode="auto">
          <a:xfrm>
            <a:off x="2918140" y="45116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5" name="Oval 11"/>
          <p:cNvSpPr>
            <a:spLocks noChangeArrowheads="1"/>
          </p:cNvSpPr>
          <p:nvPr/>
        </p:nvSpPr>
        <p:spPr bwMode="auto">
          <a:xfrm>
            <a:off x="3908740" y="4511691"/>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76" name="Line 12"/>
          <p:cNvSpPr>
            <a:spLocks noChangeShapeType="1"/>
          </p:cNvSpPr>
          <p:nvPr/>
        </p:nvSpPr>
        <p:spPr bwMode="auto">
          <a:xfrm>
            <a:off x="1698940" y="3978291"/>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77" name="Line 13"/>
          <p:cNvSpPr>
            <a:spLocks noChangeShapeType="1"/>
          </p:cNvSpPr>
          <p:nvPr/>
        </p:nvSpPr>
        <p:spPr bwMode="auto">
          <a:xfrm>
            <a:off x="1546540"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78" name="Line 14"/>
          <p:cNvSpPr>
            <a:spLocks noChangeShapeType="1"/>
          </p:cNvSpPr>
          <p:nvPr/>
        </p:nvSpPr>
        <p:spPr bwMode="auto">
          <a:xfrm>
            <a:off x="2308540"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79" name="Line 15"/>
          <p:cNvSpPr>
            <a:spLocks noChangeShapeType="1"/>
          </p:cNvSpPr>
          <p:nvPr/>
        </p:nvSpPr>
        <p:spPr bwMode="auto">
          <a:xfrm>
            <a:off x="3070540"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0" name="Line 16"/>
          <p:cNvSpPr>
            <a:spLocks noChangeShapeType="1"/>
          </p:cNvSpPr>
          <p:nvPr/>
        </p:nvSpPr>
        <p:spPr bwMode="auto">
          <a:xfrm>
            <a:off x="4061140" y="4130691"/>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1" name="Line 17"/>
          <p:cNvSpPr>
            <a:spLocks noChangeShapeType="1"/>
          </p:cNvSpPr>
          <p:nvPr/>
        </p:nvSpPr>
        <p:spPr bwMode="auto">
          <a:xfrm>
            <a:off x="2460940" y="3978291"/>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2" name="Line 18"/>
          <p:cNvSpPr>
            <a:spLocks noChangeShapeType="1"/>
          </p:cNvSpPr>
          <p:nvPr/>
        </p:nvSpPr>
        <p:spPr bwMode="auto">
          <a:xfrm>
            <a:off x="3222940" y="3978291"/>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3" name="Text Box 35"/>
          <p:cNvSpPr txBox="1">
            <a:spLocks noChangeArrowheads="1"/>
          </p:cNvSpPr>
          <p:nvPr/>
        </p:nvSpPr>
        <p:spPr bwMode="auto">
          <a:xfrm>
            <a:off x="3422440" y="3977092"/>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191" name="Rectangle 190"/>
          <p:cNvSpPr>
            <a:spLocks/>
          </p:cNvSpPr>
          <p:nvPr/>
        </p:nvSpPr>
        <p:spPr>
          <a:xfrm>
            <a:off x="1844596" y="390010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2" name="Rectangle 191"/>
          <p:cNvSpPr>
            <a:spLocks/>
          </p:cNvSpPr>
          <p:nvPr/>
        </p:nvSpPr>
        <p:spPr>
          <a:xfrm>
            <a:off x="1470841" y="421648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3" name="Rectangle 192"/>
          <p:cNvSpPr>
            <a:spLocks/>
          </p:cNvSpPr>
          <p:nvPr/>
        </p:nvSpPr>
        <p:spPr>
          <a:xfrm>
            <a:off x="2232841" y="422488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4" name="Rectangle 193"/>
          <p:cNvSpPr>
            <a:spLocks/>
          </p:cNvSpPr>
          <p:nvPr/>
        </p:nvSpPr>
        <p:spPr>
          <a:xfrm>
            <a:off x="2612383" y="390748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5" name="Rectangle 194"/>
          <p:cNvSpPr>
            <a:spLocks/>
          </p:cNvSpPr>
          <p:nvPr/>
        </p:nvSpPr>
        <p:spPr>
          <a:xfrm>
            <a:off x="3346741" y="391280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6" name="Rectangle 195"/>
          <p:cNvSpPr>
            <a:spLocks/>
          </p:cNvSpPr>
          <p:nvPr/>
        </p:nvSpPr>
        <p:spPr>
          <a:xfrm>
            <a:off x="2994841" y="420752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7" name="Rectangle 196"/>
          <p:cNvSpPr>
            <a:spLocks/>
          </p:cNvSpPr>
          <p:nvPr/>
        </p:nvSpPr>
        <p:spPr>
          <a:xfrm>
            <a:off x="3985681" y="421197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8" name="Line 13"/>
          <p:cNvSpPr>
            <a:spLocks noChangeShapeType="1"/>
          </p:cNvSpPr>
          <p:nvPr/>
        </p:nvSpPr>
        <p:spPr bwMode="auto">
          <a:xfrm>
            <a:off x="1546540" y="3544734"/>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202" name="Rectangle 201"/>
          <p:cNvSpPr>
            <a:spLocks/>
          </p:cNvSpPr>
          <p:nvPr/>
        </p:nvSpPr>
        <p:spPr>
          <a:xfrm>
            <a:off x="1470841" y="3536333"/>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09" name="Line 13"/>
          <p:cNvSpPr>
            <a:spLocks noChangeShapeType="1"/>
          </p:cNvSpPr>
          <p:nvPr/>
        </p:nvSpPr>
        <p:spPr bwMode="auto">
          <a:xfrm>
            <a:off x="5350834" y="3532950"/>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210" name="Line 14"/>
          <p:cNvSpPr>
            <a:spLocks noChangeShapeType="1"/>
          </p:cNvSpPr>
          <p:nvPr/>
        </p:nvSpPr>
        <p:spPr bwMode="auto">
          <a:xfrm>
            <a:off x="6112834" y="3585726"/>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211" name="Line 15"/>
          <p:cNvSpPr>
            <a:spLocks noChangeShapeType="1"/>
          </p:cNvSpPr>
          <p:nvPr/>
        </p:nvSpPr>
        <p:spPr bwMode="auto">
          <a:xfrm>
            <a:off x="6874834" y="3585726"/>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212" name="Line 16"/>
          <p:cNvSpPr>
            <a:spLocks noChangeShapeType="1"/>
          </p:cNvSpPr>
          <p:nvPr/>
        </p:nvSpPr>
        <p:spPr bwMode="auto">
          <a:xfrm>
            <a:off x="7865434" y="3585726"/>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213" name="Rectangle 212"/>
          <p:cNvSpPr>
            <a:spLocks/>
          </p:cNvSpPr>
          <p:nvPr/>
        </p:nvSpPr>
        <p:spPr>
          <a:xfrm>
            <a:off x="5275135" y="3524549"/>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4" name="Rectangle 213"/>
          <p:cNvSpPr>
            <a:spLocks/>
          </p:cNvSpPr>
          <p:nvPr/>
        </p:nvSpPr>
        <p:spPr>
          <a:xfrm>
            <a:off x="6037135" y="3532949"/>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5" name="Rectangle 214"/>
          <p:cNvSpPr>
            <a:spLocks/>
          </p:cNvSpPr>
          <p:nvPr/>
        </p:nvSpPr>
        <p:spPr>
          <a:xfrm>
            <a:off x="6799135" y="351558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6" name="Rectangle 215"/>
          <p:cNvSpPr>
            <a:spLocks/>
          </p:cNvSpPr>
          <p:nvPr/>
        </p:nvSpPr>
        <p:spPr>
          <a:xfrm>
            <a:off x="7789975" y="3520039"/>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8" name="Rectangle 97"/>
          <p:cNvSpPr/>
          <p:nvPr/>
        </p:nvSpPr>
        <p:spPr>
          <a:xfrm>
            <a:off x="1259130" y="1429551"/>
            <a:ext cx="2511775" cy="400110"/>
          </a:xfrm>
          <a:prstGeom prst="rect">
            <a:avLst/>
          </a:prstGeom>
        </p:spPr>
        <p:txBody>
          <a:bodyPr wrap="none">
            <a:spAutoFit/>
          </a:bodyPr>
          <a:lstStyle/>
          <a:p>
            <a:r>
              <a:rPr lang="en-US" sz="2000" dirty="0"/>
              <a:t>Hidden Markov model</a:t>
            </a:r>
          </a:p>
        </p:txBody>
      </p:sp>
      <p:sp>
        <p:nvSpPr>
          <p:cNvPr id="99" name="Rectangle 98"/>
          <p:cNvSpPr/>
          <p:nvPr/>
        </p:nvSpPr>
        <p:spPr>
          <a:xfrm>
            <a:off x="5117656" y="1418006"/>
            <a:ext cx="2378776" cy="400110"/>
          </a:xfrm>
          <a:prstGeom prst="rect">
            <a:avLst/>
          </a:prstGeom>
        </p:spPr>
        <p:txBody>
          <a:bodyPr wrap="none">
            <a:spAutoFit/>
          </a:bodyPr>
          <a:lstStyle/>
          <a:p>
            <a:r>
              <a:rPr lang="en-US" sz="2000" dirty="0" smtClean="0"/>
              <a:t>Markov random field</a:t>
            </a:r>
            <a:endParaRPr lang="en-US" sz="2000" dirty="0"/>
          </a:p>
        </p:txBody>
      </p:sp>
      <p:sp>
        <p:nvSpPr>
          <p:cNvPr id="100" name="Rectangle 99"/>
          <p:cNvSpPr/>
          <p:nvPr/>
        </p:nvSpPr>
        <p:spPr>
          <a:xfrm>
            <a:off x="1396386" y="5230826"/>
            <a:ext cx="2837761" cy="400110"/>
          </a:xfrm>
          <a:prstGeom prst="rect">
            <a:avLst/>
          </a:prstGeom>
        </p:spPr>
        <p:txBody>
          <a:bodyPr wrap="none">
            <a:spAutoFit/>
          </a:bodyPr>
          <a:lstStyle/>
          <a:p>
            <a:r>
              <a:rPr lang="en-US" sz="2000" dirty="0" smtClean="0"/>
              <a:t>Factor graph for an HMM</a:t>
            </a:r>
            <a:endParaRPr lang="en-US" sz="2000" dirty="0"/>
          </a:p>
        </p:txBody>
      </p:sp>
      <p:sp>
        <p:nvSpPr>
          <p:cNvPr id="101" name="Rectangle 100"/>
          <p:cNvSpPr/>
          <p:nvPr/>
        </p:nvSpPr>
        <p:spPr>
          <a:xfrm>
            <a:off x="5142855" y="5233141"/>
            <a:ext cx="2832501" cy="400110"/>
          </a:xfrm>
          <a:prstGeom prst="rect">
            <a:avLst/>
          </a:prstGeom>
        </p:spPr>
        <p:txBody>
          <a:bodyPr wrap="none">
            <a:spAutoFit/>
          </a:bodyPr>
          <a:lstStyle/>
          <a:p>
            <a:r>
              <a:rPr lang="en-US" sz="2000" dirty="0" smtClean="0"/>
              <a:t>Conditional random field</a:t>
            </a:r>
            <a:endParaRPr lang="en-US" sz="2000" dirty="0"/>
          </a:p>
        </p:txBody>
      </p:sp>
      <p:sp>
        <p:nvSpPr>
          <p:cNvPr id="102" name="Title 1"/>
          <p:cNvSpPr>
            <a:spLocks noGrp="1"/>
          </p:cNvSpPr>
          <p:nvPr>
            <p:ph type="title"/>
          </p:nvPr>
        </p:nvSpPr>
        <p:spPr>
          <a:xfrm>
            <a:off x="457200" y="72848"/>
            <a:ext cx="8229600" cy="1143000"/>
          </a:xfrm>
        </p:spPr>
        <p:txBody>
          <a:bodyPr>
            <a:normAutofit fontScale="90000"/>
          </a:bodyPr>
          <a:lstStyle/>
          <a:p>
            <a:r>
              <a:rPr lang="en-US" dirty="0" smtClean="0"/>
              <a:t>HMMs, MRFs, CRFs and Factor Graphs</a:t>
            </a:r>
            <a:endParaRPr lang="en-US" dirty="0"/>
          </a:p>
        </p:txBody>
      </p:sp>
    </p:spTree>
    <p:extLst>
      <p:ext uri="{BB962C8B-B14F-4D97-AF65-F5344CB8AC3E}">
        <p14:creationId xmlns:p14="http://schemas.microsoft.com/office/powerpoint/2010/main" val="2160159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8"/>
            <a:ext cx="5248731" cy="1143000"/>
          </a:xfrm>
        </p:spPr>
        <p:txBody>
          <a:bodyPr/>
          <a:lstStyle/>
          <a:p>
            <a:r>
              <a:rPr lang="en-US" dirty="0" smtClean="0"/>
              <a:t>Linear chain CRFs</a:t>
            </a:r>
            <a:endParaRPr lang="en-US" dirty="0"/>
          </a:p>
        </p:txBody>
      </p:sp>
      <p:sp>
        <p:nvSpPr>
          <p:cNvPr id="3" name="Content Placeholder 2"/>
          <p:cNvSpPr>
            <a:spLocks noGrp="1"/>
          </p:cNvSpPr>
          <p:nvPr>
            <p:ph idx="1"/>
          </p:nvPr>
        </p:nvSpPr>
        <p:spPr>
          <a:xfrm>
            <a:off x="457200" y="1534656"/>
            <a:ext cx="8524754" cy="5323343"/>
          </a:xfrm>
        </p:spPr>
        <p:txBody>
          <a:bodyPr>
            <a:normAutofit fontScale="92500" lnSpcReduction="20000"/>
          </a:bodyPr>
          <a:lstStyle/>
          <a:p>
            <a:r>
              <a:rPr lang="en-US" dirty="0"/>
              <a:t>F</a:t>
            </a:r>
            <a:r>
              <a:rPr lang="en-US" dirty="0" smtClean="0"/>
              <a:t>or </a:t>
            </a:r>
            <a:r>
              <a:rPr lang="en-US" dirty="0"/>
              <a:t>a given sequence of length </a:t>
            </a:r>
            <a:r>
              <a:rPr lang="en-US" i="1" dirty="0" smtClean="0"/>
              <a:t>N </a:t>
            </a:r>
            <a:r>
              <a:rPr lang="en-US" dirty="0" smtClean="0"/>
              <a:t>define</a:t>
            </a:r>
          </a:p>
          <a:p>
            <a:endParaRPr lang="en-US" dirty="0" smtClean="0"/>
          </a:p>
          <a:p>
            <a:endParaRPr lang="en-US" dirty="0"/>
          </a:p>
          <a:p>
            <a:endParaRPr lang="en-US" dirty="0" smtClean="0"/>
          </a:p>
          <a:p>
            <a:endParaRPr lang="en-US" dirty="0" smtClean="0"/>
          </a:p>
          <a:p>
            <a:r>
              <a:rPr lang="en-US" dirty="0"/>
              <a:t>There are two types of features: a set of </a:t>
            </a:r>
            <a:r>
              <a:rPr lang="en-US" i="1" dirty="0"/>
              <a:t>J</a:t>
            </a:r>
            <a:r>
              <a:rPr lang="en-US" dirty="0"/>
              <a:t> </a:t>
            </a:r>
            <a:r>
              <a:rPr lang="en-US" i="1" dirty="0"/>
              <a:t>single variable</a:t>
            </a:r>
            <a:r>
              <a:rPr lang="en-US" dirty="0"/>
              <a:t> (state) </a:t>
            </a:r>
            <a:r>
              <a:rPr lang="en-US" dirty="0" smtClean="0"/>
              <a:t>features </a:t>
            </a:r>
            <a:r>
              <a:rPr lang="en-US" i="1" dirty="0" err="1" smtClean="0"/>
              <a:t>u</a:t>
            </a:r>
            <a:r>
              <a:rPr lang="en-US" i="1" baseline="-25000" dirty="0" err="1" smtClean="0"/>
              <a:t>j</a:t>
            </a:r>
            <a:r>
              <a:rPr lang="en-US" dirty="0" smtClean="0"/>
              <a:t>(</a:t>
            </a:r>
            <a:r>
              <a:rPr lang="en-US" i="1" dirty="0" err="1" smtClean="0"/>
              <a:t>y</a:t>
            </a:r>
            <a:r>
              <a:rPr lang="en-US" baseline="-25000" dirty="0" err="1" smtClean="0"/>
              <a:t>i</a:t>
            </a:r>
            <a:r>
              <a:rPr lang="en-US" dirty="0" err="1" smtClean="0"/>
              <a:t>,X,</a:t>
            </a:r>
            <a:r>
              <a:rPr lang="en-US" i="1" dirty="0" err="1" smtClean="0"/>
              <a:t>i</a:t>
            </a:r>
            <a:r>
              <a:rPr lang="en-US" dirty="0" smtClean="0"/>
              <a:t>) that </a:t>
            </a:r>
            <a:r>
              <a:rPr lang="en-US" dirty="0"/>
              <a:t>are a function of a single </a:t>
            </a:r>
            <a:r>
              <a:rPr lang="en-US" i="1" dirty="0" err="1"/>
              <a:t>y</a:t>
            </a:r>
            <a:r>
              <a:rPr lang="en-US" i="1" baseline="-25000" dirty="0" err="1"/>
              <a:t>i</a:t>
            </a:r>
            <a:r>
              <a:rPr lang="en-US" dirty="0"/>
              <a:t>, and which are computed for each </a:t>
            </a:r>
            <a:r>
              <a:rPr lang="en-US" i="1" dirty="0" err="1"/>
              <a:t>y</a:t>
            </a:r>
            <a:r>
              <a:rPr lang="en-US" i="1" baseline="-25000" dirty="0" err="1"/>
              <a:t>i</a:t>
            </a:r>
            <a:r>
              <a:rPr lang="en-US" dirty="0"/>
              <a:t> in the sequence </a:t>
            </a:r>
            <a:r>
              <a:rPr lang="en-US" i="1" dirty="0" err="1"/>
              <a:t>i</a:t>
            </a:r>
            <a:r>
              <a:rPr lang="en-US" dirty="0"/>
              <a:t>=1…</a:t>
            </a:r>
            <a:r>
              <a:rPr lang="en-US" i="1" dirty="0"/>
              <a:t>N</a:t>
            </a:r>
            <a:r>
              <a:rPr lang="en-US" dirty="0"/>
              <a:t>; and a set of </a:t>
            </a:r>
            <a:r>
              <a:rPr lang="en-US" i="1" dirty="0"/>
              <a:t>K</a:t>
            </a:r>
            <a:r>
              <a:rPr lang="en-US" dirty="0"/>
              <a:t> </a:t>
            </a:r>
            <a:r>
              <a:rPr lang="en-US" i="1" dirty="0"/>
              <a:t>pairwise</a:t>
            </a:r>
            <a:r>
              <a:rPr lang="en-US" dirty="0"/>
              <a:t> (transition) features </a:t>
            </a:r>
            <a:r>
              <a:rPr lang="en-US" i="1" dirty="0" err="1" smtClean="0"/>
              <a:t>v</a:t>
            </a:r>
            <a:r>
              <a:rPr lang="en-US" i="1" baseline="-25000" dirty="0" err="1" smtClean="0"/>
              <a:t>k</a:t>
            </a:r>
            <a:r>
              <a:rPr lang="en-US" dirty="0" smtClean="0"/>
              <a:t>(</a:t>
            </a:r>
            <a:r>
              <a:rPr lang="en-US" i="1" dirty="0" smtClean="0"/>
              <a:t>y</a:t>
            </a:r>
            <a:r>
              <a:rPr lang="en-US" baseline="-25000" dirty="0" smtClean="0"/>
              <a:t>i-1</a:t>
            </a:r>
            <a:r>
              <a:rPr lang="en-US" dirty="0" smtClean="0"/>
              <a:t>,</a:t>
            </a:r>
            <a:r>
              <a:rPr lang="en-US" i="1" dirty="0" smtClean="0"/>
              <a:t>y</a:t>
            </a:r>
            <a:r>
              <a:rPr lang="en-US" i="1" baseline="-25000" dirty="0" smtClean="0"/>
              <a:t>i</a:t>
            </a:r>
            <a:r>
              <a:rPr lang="en-US" dirty="0" smtClean="0"/>
              <a:t>,X</a:t>
            </a:r>
            <a:r>
              <a:rPr lang="en-US" dirty="0"/>
              <a:t>,</a:t>
            </a:r>
            <a:r>
              <a:rPr lang="en-US" i="1" dirty="0"/>
              <a:t>i</a:t>
            </a:r>
            <a:r>
              <a:rPr lang="en-US" dirty="0"/>
              <a:t>) </a:t>
            </a:r>
            <a:r>
              <a:rPr lang="en-US" dirty="0" smtClean="0"/>
              <a:t> </a:t>
            </a:r>
            <a:r>
              <a:rPr lang="en-US" dirty="0"/>
              <a:t>for </a:t>
            </a:r>
            <a:r>
              <a:rPr lang="en-US" i="1" dirty="0" err="1"/>
              <a:t>i</a:t>
            </a:r>
            <a:r>
              <a:rPr lang="en-US" dirty="0"/>
              <a:t>&gt;1</a:t>
            </a:r>
            <a:r>
              <a:rPr lang="en-US" dirty="0" smtClean="0"/>
              <a:t>.</a:t>
            </a:r>
          </a:p>
          <a:p>
            <a:r>
              <a:rPr lang="en-US" dirty="0" smtClean="0"/>
              <a:t>Each </a:t>
            </a:r>
            <a:r>
              <a:rPr lang="en-US" dirty="0"/>
              <a:t>type has </a:t>
            </a:r>
            <a:r>
              <a:rPr lang="en-US" dirty="0" smtClean="0"/>
              <a:t>its own associated </a:t>
            </a:r>
            <a:r>
              <a:rPr lang="en-US" dirty="0"/>
              <a:t>unary weights  and pairwise weights </a:t>
            </a:r>
            <a:endParaRPr lang="en-US" dirty="0" smtClean="0"/>
          </a:p>
        </p:txBody>
      </p:sp>
      <p:sp>
        <p:nvSpPr>
          <p:cNvPr id="4" name="Oval 20"/>
          <p:cNvSpPr>
            <a:spLocks noChangeArrowheads="1"/>
          </p:cNvSpPr>
          <p:nvPr/>
        </p:nvSpPr>
        <p:spPr bwMode="auto">
          <a:xfrm>
            <a:off x="6675232"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5" name="Oval 21"/>
          <p:cNvSpPr>
            <a:spLocks noChangeArrowheads="1"/>
          </p:cNvSpPr>
          <p:nvPr/>
        </p:nvSpPr>
        <p:spPr bwMode="auto">
          <a:xfrm>
            <a:off x="5913232"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 name="Oval 22"/>
          <p:cNvSpPr>
            <a:spLocks noChangeArrowheads="1"/>
          </p:cNvSpPr>
          <p:nvPr/>
        </p:nvSpPr>
        <p:spPr bwMode="auto">
          <a:xfrm>
            <a:off x="7437232"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7" name="Oval 23"/>
          <p:cNvSpPr>
            <a:spLocks noChangeArrowheads="1"/>
          </p:cNvSpPr>
          <p:nvPr/>
        </p:nvSpPr>
        <p:spPr bwMode="auto">
          <a:xfrm>
            <a:off x="8427832"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8" name="Oval 24"/>
          <p:cNvSpPr>
            <a:spLocks noChangeArrowheads="1"/>
          </p:cNvSpPr>
          <p:nvPr/>
        </p:nvSpPr>
        <p:spPr bwMode="auto">
          <a:xfrm>
            <a:off x="6675232"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9" name="Oval 25"/>
          <p:cNvSpPr>
            <a:spLocks noChangeArrowheads="1"/>
          </p:cNvSpPr>
          <p:nvPr/>
        </p:nvSpPr>
        <p:spPr bwMode="auto">
          <a:xfrm>
            <a:off x="5913232"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0" name="Oval 26"/>
          <p:cNvSpPr>
            <a:spLocks noChangeArrowheads="1"/>
          </p:cNvSpPr>
          <p:nvPr/>
        </p:nvSpPr>
        <p:spPr bwMode="auto">
          <a:xfrm>
            <a:off x="7437232"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1" name="Oval 27"/>
          <p:cNvSpPr>
            <a:spLocks noChangeArrowheads="1"/>
          </p:cNvSpPr>
          <p:nvPr/>
        </p:nvSpPr>
        <p:spPr bwMode="auto">
          <a:xfrm>
            <a:off x="8427832"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2" name="Line 28"/>
          <p:cNvSpPr>
            <a:spLocks noChangeShapeType="1"/>
          </p:cNvSpPr>
          <p:nvPr/>
        </p:nvSpPr>
        <p:spPr bwMode="auto">
          <a:xfrm>
            <a:off x="6218032" y="5355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3" name="Line 29"/>
          <p:cNvSpPr>
            <a:spLocks noChangeShapeType="1"/>
          </p:cNvSpPr>
          <p:nvPr/>
        </p:nvSpPr>
        <p:spPr bwMode="auto">
          <a:xfrm>
            <a:off x="6065632"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4" name="Line 30"/>
          <p:cNvSpPr>
            <a:spLocks noChangeShapeType="1"/>
          </p:cNvSpPr>
          <p:nvPr/>
        </p:nvSpPr>
        <p:spPr bwMode="auto">
          <a:xfrm>
            <a:off x="6827632"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 name="Line 31"/>
          <p:cNvSpPr>
            <a:spLocks noChangeShapeType="1"/>
          </p:cNvSpPr>
          <p:nvPr/>
        </p:nvSpPr>
        <p:spPr bwMode="auto">
          <a:xfrm>
            <a:off x="7589632"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 name="Line 32"/>
          <p:cNvSpPr>
            <a:spLocks noChangeShapeType="1"/>
          </p:cNvSpPr>
          <p:nvPr/>
        </p:nvSpPr>
        <p:spPr bwMode="auto">
          <a:xfrm>
            <a:off x="8580232"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7" name="Line 33"/>
          <p:cNvSpPr>
            <a:spLocks noChangeShapeType="1"/>
          </p:cNvSpPr>
          <p:nvPr/>
        </p:nvSpPr>
        <p:spPr bwMode="auto">
          <a:xfrm>
            <a:off x="6980032" y="5355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 name="Line 34"/>
          <p:cNvSpPr>
            <a:spLocks noChangeShapeType="1"/>
          </p:cNvSpPr>
          <p:nvPr/>
        </p:nvSpPr>
        <p:spPr bwMode="auto">
          <a:xfrm>
            <a:off x="7742032" y="5355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 name="Text Box 36"/>
          <p:cNvSpPr txBox="1">
            <a:spLocks noChangeArrowheads="1"/>
          </p:cNvSpPr>
          <p:nvPr/>
        </p:nvSpPr>
        <p:spPr bwMode="auto">
          <a:xfrm>
            <a:off x="7818232" y="916552"/>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20" name="Rectangle 19"/>
          <p:cNvSpPr>
            <a:spLocks/>
          </p:cNvSpPr>
          <p:nvPr/>
        </p:nvSpPr>
        <p:spPr>
          <a:xfrm>
            <a:off x="6367387" y="45617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Line 29"/>
          <p:cNvSpPr>
            <a:spLocks noChangeShapeType="1"/>
          </p:cNvSpPr>
          <p:nvPr/>
        </p:nvSpPr>
        <p:spPr bwMode="auto">
          <a:xfrm flipH="1">
            <a:off x="6435989" y="582055"/>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22" name="Oval 24"/>
          <p:cNvSpPr>
            <a:spLocks noChangeArrowheads="1"/>
          </p:cNvSpPr>
          <p:nvPr/>
        </p:nvSpPr>
        <p:spPr bwMode="auto">
          <a:xfrm>
            <a:off x="6285112" y="1073404"/>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23" name="Oval 24"/>
          <p:cNvSpPr>
            <a:spLocks noChangeArrowheads="1"/>
          </p:cNvSpPr>
          <p:nvPr/>
        </p:nvSpPr>
        <p:spPr bwMode="auto">
          <a:xfrm>
            <a:off x="7056232"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24" name="Rectangle 23"/>
          <p:cNvSpPr>
            <a:spLocks/>
          </p:cNvSpPr>
          <p:nvPr/>
        </p:nvSpPr>
        <p:spPr>
          <a:xfrm>
            <a:off x="5993632" y="7725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Rectangle 24"/>
          <p:cNvSpPr>
            <a:spLocks/>
          </p:cNvSpPr>
          <p:nvPr/>
        </p:nvSpPr>
        <p:spPr>
          <a:xfrm>
            <a:off x="6755632" y="7809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Rectangle 25"/>
          <p:cNvSpPr>
            <a:spLocks/>
          </p:cNvSpPr>
          <p:nvPr/>
        </p:nvSpPr>
        <p:spPr>
          <a:xfrm>
            <a:off x="7135174" y="4635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Rectangle 26"/>
          <p:cNvSpPr>
            <a:spLocks/>
          </p:cNvSpPr>
          <p:nvPr/>
        </p:nvSpPr>
        <p:spPr>
          <a:xfrm>
            <a:off x="7869532" y="46887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8" name="Rectangle 27"/>
          <p:cNvSpPr>
            <a:spLocks/>
          </p:cNvSpPr>
          <p:nvPr/>
        </p:nvSpPr>
        <p:spPr>
          <a:xfrm>
            <a:off x="7517632" y="76359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9" name="Line 29"/>
          <p:cNvSpPr>
            <a:spLocks noChangeShapeType="1"/>
          </p:cNvSpPr>
          <p:nvPr/>
        </p:nvSpPr>
        <p:spPr bwMode="auto">
          <a:xfrm flipH="1">
            <a:off x="7207801" y="587479"/>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30" name="Rectangle 29"/>
          <p:cNvSpPr>
            <a:spLocks/>
          </p:cNvSpPr>
          <p:nvPr/>
        </p:nvSpPr>
        <p:spPr>
          <a:xfrm>
            <a:off x="8508472" y="76804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1" name="Line 13"/>
          <p:cNvSpPr>
            <a:spLocks noChangeShapeType="1"/>
          </p:cNvSpPr>
          <p:nvPr/>
        </p:nvSpPr>
        <p:spPr bwMode="auto">
          <a:xfrm>
            <a:off x="6063772" y="90211"/>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32" name="Line 14"/>
          <p:cNvSpPr>
            <a:spLocks noChangeShapeType="1"/>
          </p:cNvSpPr>
          <p:nvPr/>
        </p:nvSpPr>
        <p:spPr bwMode="auto">
          <a:xfrm>
            <a:off x="6825772" y="1429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33" name="Line 15"/>
          <p:cNvSpPr>
            <a:spLocks noChangeShapeType="1"/>
          </p:cNvSpPr>
          <p:nvPr/>
        </p:nvSpPr>
        <p:spPr bwMode="auto">
          <a:xfrm>
            <a:off x="7587772" y="1429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34" name="Line 16"/>
          <p:cNvSpPr>
            <a:spLocks noChangeShapeType="1"/>
          </p:cNvSpPr>
          <p:nvPr/>
        </p:nvSpPr>
        <p:spPr bwMode="auto">
          <a:xfrm>
            <a:off x="8578372" y="1429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 name="Rectangle 34"/>
          <p:cNvSpPr>
            <a:spLocks/>
          </p:cNvSpPr>
          <p:nvPr/>
        </p:nvSpPr>
        <p:spPr>
          <a:xfrm>
            <a:off x="5988073" y="8181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6" name="Rectangle 35"/>
          <p:cNvSpPr>
            <a:spLocks/>
          </p:cNvSpPr>
          <p:nvPr/>
        </p:nvSpPr>
        <p:spPr>
          <a:xfrm>
            <a:off x="6750073" y="9021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7" name="Rectangle 36"/>
          <p:cNvSpPr>
            <a:spLocks/>
          </p:cNvSpPr>
          <p:nvPr/>
        </p:nvSpPr>
        <p:spPr>
          <a:xfrm>
            <a:off x="7512073" y="72848"/>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8" name="Rectangle 37"/>
          <p:cNvSpPr>
            <a:spLocks/>
          </p:cNvSpPr>
          <p:nvPr/>
        </p:nvSpPr>
        <p:spPr>
          <a:xfrm>
            <a:off x="8502913" y="7730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aphicFrame>
        <p:nvGraphicFramePr>
          <p:cNvPr id="39" name="Object 38"/>
          <p:cNvGraphicFramePr>
            <a:graphicFrameLocks noChangeAspect="1"/>
          </p:cNvGraphicFramePr>
          <p:nvPr>
            <p:extLst>
              <p:ext uri="{D42A27DB-BD31-4B8C-83A1-F6EECF244321}">
                <p14:modId xmlns:p14="http://schemas.microsoft.com/office/powerpoint/2010/main" val="1133047455"/>
              </p:ext>
            </p:extLst>
          </p:nvPr>
        </p:nvGraphicFramePr>
        <p:xfrm>
          <a:off x="1781658" y="1965323"/>
          <a:ext cx="5537200" cy="914400"/>
        </p:xfrm>
        <a:graphic>
          <a:graphicData uri="http://schemas.openxmlformats.org/presentationml/2006/ole">
            <mc:AlternateContent xmlns:mc="http://schemas.openxmlformats.org/markup-compatibility/2006">
              <mc:Choice xmlns:v="urn:schemas-microsoft-com:vml" Requires="v">
                <p:oleObj spid="_x0000_s397891" name="Equation" r:id="rId3" imgW="2768600" imgH="457200" progId="Equation.3">
                  <p:embed/>
                </p:oleObj>
              </mc:Choice>
              <mc:Fallback>
                <p:oleObj name="Equation" r:id="rId3" imgW="2768600" imgH="457200" progId="Equation.3">
                  <p:embed/>
                  <p:pic>
                    <p:nvPicPr>
                      <p:cNvPr id="0" name=""/>
                      <p:cNvPicPr/>
                      <p:nvPr/>
                    </p:nvPicPr>
                    <p:blipFill>
                      <a:blip r:embed="rId4"/>
                      <a:stretch>
                        <a:fillRect/>
                      </a:stretch>
                    </p:blipFill>
                    <p:spPr>
                      <a:xfrm>
                        <a:off x="1781658" y="1965323"/>
                        <a:ext cx="5537200" cy="91440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521055448"/>
              </p:ext>
            </p:extLst>
          </p:nvPr>
        </p:nvGraphicFramePr>
        <p:xfrm>
          <a:off x="4486154" y="2826803"/>
          <a:ext cx="4495800" cy="965200"/>
        </p:xfrm>
        <a:graphic>
          <a:graphicData uri="http://schemas.openxmlformats.org/presentationml/2006/ole">
            <mc:AlternateContent xmlns:mc="http://schemas.openxmlformats.org/markup-compatibility/2006">
              <mc:Choice xmlns:v="urn:schemas-microsoft-com:vml" Requires="v">
                <p:oleObj spid="_x0000_s397892" name="Equation" r:id="rId5" imgW="2247900" imgH="482600" progId="Equation.3">
                  <p:embed/>
                </p:oleObj>
              </mc:Choice>
              <mc:Fallback>
                <p:oleObj name="Equation" r:id="rId5" imgW="2247900" imgH="482600" progId="Equation.3">
                  <p:embed/>
                  <p:pic>
                    <p:nvPicPr>
                      <p:cNvPr id="0" name=""/>
                      <p:cNvPicPr/>
                      <p:nvPr/>
                    </p:nvPicPr>
                    <p:blipFill>
                      <a:blip r:embed="rId6"/>
                      <a:stretch>
                        <a:fillRect/>
                      </a:stretch>
                    </p:blipFill>
                    <p:spPr>
                      <a:xfrm>
                        <a:off x="4486154" y="2826803"/>
                        <a:ext cx="4495800" cy="96520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797907445"/>
              </p:ext>
            </p:extLst>
          </p:nvPr>
        </p:nvGraphicFramePr>
        <p:xfrm>
          <a:off x="862098" y="2826803"/>
          <a:ext cx="3429000" cy="1041400"/>
        </p:xfrm>
        <a:graphic>
          <a:graphicData uri="http://schemas.openxmlformats.org/presentationml/2006/ole">
            <mc:AlternateContent xmlns:mc="http://schemas.openxmlformats.org/markup-compatibility/2006">
              <mc:Choice xmlns:v="urn:schemas-microsoft-com:vml" Requires="v">
                <p:oleObj spid="_x0000_s397893" name="Equation" r:id="rId7" imgW="1714500" imgH="520700" progId="Equation.3">
                  <p:embed/>
                </p:oleObj>
              </mc:Choice>
              <mc:Fallback>
                <p:oleObj name="Equation" r:id="rId7" imgW="1714500" imgH="520700" progId="Equation.3">
                  <p:embed/>
                  <p:pic>
                    <p:nvPicPr>
                      <p:cNvPr id="0" name=""/>
                      <p:cNvPicPr/>
                      <p:nvPr/>
                    </p:nvPicPr>
                    <p:blipFill>
                      <a:blip r:embed="rId8"/>
                      <a:stretch>
                        <a:fillRect/>
                      </a:stretch>
                    </p:blipFill>
                    <p:spPr>
                      <a:xfrm>
                        <a:off x="862098" y="2826803"/>
                        <a:ext cx="3429000" cy="104140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13629288"/>
              </p:ext>
            </p:extLst>
          </p:nvPr>
        </p:nvGraphicFramePr>
        <p:xfrm>
          <a:off x="8316172" y="5733652"/>
          <a:ext cx="355600" cy="508000"/>
        </p:xfrm>
        <a:graphic>
          <a:graphicData uri="http://schemas.openxmlformats.org/presentationml/2006/ole">
            <mc:AlternateContent xmlns:mc="http://schemas.openxmlformats.org/markup-compatibility/2006">
              <mc:Choice xmlns:v="urn:schemas-microsoft-com:vml" Requires="v">
                <p:oleObj spid="_x0000_s397894" name="Equation" r:id="rId9" imgW="177800" imgH="254000" progId="Equation.3">
                  <p:embed/>
                </p:oleObj>
              </mc:Choice>
              <mc:Fallback>
                <p:oleObj name="Equation" r:id="rId9" imgW="177800" imgH="254000" progId="Equation.3">
                  <p:embed/>
                  <p:pic>
                    <p:nvPicPr>
                      <p:cNvPr id="0" name=""/>
                      <p:cNvPicPr/>
                      <p:nvPr/>
                    </p:nvPicPr>
                    <p:blipFill>
                      <a:blip r:embed="rId10"/>
                      <a:stretch>
                        <a:fillRect/>
                      </a:stretch>
                    </p:blipFill>
                    <p:spPr>
                      <a:xfrm>
                        <a:off x="8316172" y="5733652"/>
                        <a:ext cx="355600" cy="5080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747304140"/>
              </p:ext>
            </p:extLst>
          </p:nvPr>
        </p:nvGraphicFramePr>
        <p:xfrm>
          <a:off x="4237569" y="6112933"/>
          <a:ext cx="355600" cy="457200"/>
        </p:xfrm>
        <a:graphic>
          <a:graphicData uri="http://schemas.openxmlformats.org/presentationml/2006/ole">
            <mc:AlternateContent xmlns:mc="http://schemas.openxmlformats.org/markup-compatibility/2006">
              <mc:Choice xmlns:v="urn:schemas-microsoft-com:vml" Requires="v">
                <p:oleObj spid="_x0000_s397895" name="Equation" r:id="rId11" imgW="177800" imgH="228600" progId="Equation.3">
                  <p:embed/>
                </p:oleObj>
              </mc:Choice>
              <mc:Fallback>
                <p:oleObj name="Equation" r:id="rId11" imgW="177800" imgH="228600" progId="Equation.3">
                  <p:embed/>
                  <p:pic>
                    <p:nvPicPr>
                      <p:cNvPr id="0" name=""/>
                      <p:cNvPicPr/>
                      <p:nvPr/>
                    </p:nvPicPr>
                    <p:blipFill>
                      <a:blip r:embed="rId12"/>
                      <a:stretch>
                        <a:fillRect/>
                      </a:stretch>
                    </p:blipFill>
                    <p:spPr>
                      <a:xfrm>
                        <a:off x="4237569" y="6112933"/>
                        <a:ext cx="355600" cy="457200"/>
                      </a:xfrm>
                      <a:prstGeom prst="rect">
                        <a:avLst/>
                      </a:prstGeom>
                    </p:spPr>
                  </p:pic>
                </p:oleObj>
              </mc:Fallback>
            </mc:AlternateContent>
          </a:graphicData>
        </a:graphic>
      </p:graphicFrame>
    </p:spTree>
    <p:extLst>
      <p:ext uri="{BB962C8B-B14F-4D97-AF65-F5344CB8AC3E}">
        <p14:creationId xmlns:p14="http://schemas.microsoft.com/office/powerpoint/2010/main" val="35855960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724" y="0"/>
            <a:ext cx="8561938" cy="1143000"/>
          </a:xfrm>
        </p:spPr>
        <p:txBody>
          <a:bodyPr>
            <a:normAutofit fontScale="90000"/>
          </a:bodyPr>
          <a:lstStyle/>
          <a:p>
            <a:r>
              <a:rPr lang="en-US" dirty="0" smtClean="0"/>
              <a:t>The global feature vector view for CRFs</a:t>
            </a:r>
            <a:endParaRPr lang="en-US" dirty="0"/>
          </a:p>
        </p:txBody>
      </p:sp>
      <p:sp>
        <p:nvSpPr>
          <p:cNvPr id="3" name="Content Placeholder 2"/>
          <p:cNvSpPr>
            <a:spLocks noGrp="1"/>
          </p:cNvSpPr>
          <p:nvPr>
            <p:ph idx="1"/>
          </p:nvPr>
        </p:nvSpPr>
        <p:spPr>
          <a:xfrm>
            <a:off x="457200" y="1143001"/>
            <a:ext cx="8524754" cy="5056168"/>
          </a:xfrm>
        </p:spPr>
        <p:txBody>
          <a:bodyPr>
            <a:noAutofit/>
          </a:bodyPr>
          <a:lstStyle/>
          <a:p>
            <a:r>
              <a:rPr lang="en-US" sz="2400" dirty="0"/>
              <a:t>F</a:t>
            </a:r>
            <a:r>
              <a:rPr lang="en-US" sz="2400" dirty="0" smtClean="0"/>
              <a:t>eatures </a:t>
            </a:r>
            <a:r>
              <a:rPr lang="en-US" sz="2400" dirty="0"/>
              <a:t>can be a function of the entire observed </a:t>
            </a:r>
            <a:r>
              <a:rPr lang="en-US" sz="2400" dirty="0" smtClean="0"/>
              <a:t>sequence</a:t>
            </a:r>
          </a:p>
          <a:p>
            <a:r>
              <a:rPr lang="en-US" sz="2400" dirty="0" smtClean="0"/>
              <a:t>The </a:t>
            </a:r>
            <a:r>
              <a:rPr lang="en-US" sz="2400" dirty="0"/>
              <a:t>global dependence on the input is a major advantage of conditional random fields over </a:t>
            </a:r>
            <a:r>
              <a:rPr lang="en-US" sz="2400" dirty="0" smtClean="0"/>
              <a:t>HMMs</a:t>
            </a:r>
          </a:p>
          <a:p>
            <a:r>
              <a:rPr lang="en-US" sz="2400" dirty="0" smtClean="0"/>
              <a:t>Can be useful to combine unary </a:t>
            </a:r>
            <a:r>
              <a:rPr lang="en-US" sz="2400" dirty="0"/>
              <a:t>and pairwise features and their parameters </a:t>
            </a:r>
            <a:r>
              <a:rPr lang="en-US" sz="2400" dirty="0" smtClean="0"/>
              <a:t>to </a:t>
            </a:r>
            <a:r>
              <a:rPr lang="en-US" sz="2400" dirty="0"/>
              <a:t>work with all features for a given position </a:t>
            </a:r>
            <a:r>
              <a:rPr lang="en-US" sz="2400" i="1" dirty="0" err="1" smtClean="0"/>
              <a:t>i</a:t>
            </a:r>
            <a:r>
              <a:rPr lang="en-US" sz="2400" dirty="0" smtClean="0"/>
              <a:t> </a:t>
            </a:r>
          </a:p>
          <a:p>
            <a:r>
              <a:rPr lang="en-US" sz="2400" dirty="0" smtClean="0"/>
              <a:t>Define </a:t>
            </a:r>
            <a:r>
              <a:rPr lang="en-US" sz="2400" b="1" dirty="0" smtClean="0"/>
              <a:t>f</a:t>
            </a:r>
            <a:r>
              <a:rPr lang="en-US" sz="2400" dirty="0" smtClean="0"/>
              <a:t>(</a:t>
            </a:r>
            <a:r>
              <a:rPr lang="en-US" sz="2400" i="1" dirty="0" smtClean="0"/>
              <a:t>y</a:t>
            </a:r>
            <a:r>
              <a:rPr lang="en-US" sz="2400" baseline="-25000" dirty="0" smtClean="0"/>
              <a:t>i</a:t>
            </a:r>
            <a:r>
              <a:rPr lang="en-US" sz="2400" dirty="0" smtClean="0"/>
              <a:t>,</a:t>
            </a:r>
            <a:r>
              <a:rPr lang="en-US" sz="2400" i="1" dirty="0" smtClean="0"/>
              <a:t>y</a:t>
            </a:r>
            <a:r>
              <a:rPr lang="en-US" sz="2400" baseline="-25000" dirty="0" smtClean="0"/>
              <a:t>i+1</a:t>
            </a:r>
            <a:r>
              <a:rPr lang="en-US" sz="2400" dirty="0" smtClean="0"/>
              <a:t>,X,</a:t>
            </a:r>
            <a:r>
              <a:rPr lang="en-US" sz="2400" i="1" dirty="0" smtClean="0"/>
              <a:t>i</a:t>
            </a:r>
            <a:r>
              <a:rPr lang="en-US" sz="2400" dirty="0" smtClean="0"/>
              <a:t>) as </a:t>
            </a:r>
            <a:r>
              <a:rPr lang="en-US" sz="2400" dirty="0"/>
              <a:t>a length-</a:t>
            </a:r>
            <a:r>
              <a:rPr lang="en-US" sz="2400" i="1" dirty="0"/>
              <a:t>L</a:t>
            </a:r>
            <a:r>
              <a:rPr lang="en-US" sz="2400" dirty="0"/>
              <a:t> vector containing all single-variable and pairwise </a:t>
            </a:r>
            <a:r>
              <a:rPr lang="en-US" sz="2400" dirty="0" smtClean="0"/>
              <a:t>features</a:t>
            </a:r>
            <a:r>
              <a:rPr lang="en-US" sz="2400" dirty="0"/>
              <a:t> </a:t>
            </a:r>
            <a:r>
              <a:rPr lang="en-US" sz="2400" dirty="0" smtClean="0"/>
              <a:t>&amp; </a:t>
            </a:r>
            <a:r>
              <a:rPr lang="en-US" sz="2400" dirty="0"/>
              <a:t>define the global feature vector to be the sum over </a:t>
            </a:r>
            <a:r>
              <a:rPr lang="en-US" sz="2400" dirty="0" smtClean="0"/>
              <a:t>position </a:t>
            </a:r>
            <a:r>
              <a:rPr lang="en-US" sz="2400" dirty="0"/>
              <a:t>dependent feature vectors</a:t>
            </a:r>
            <a:r>
              <a:rPr lang="en-CA" sz="2400" dirty="0"/>
              <a:t> </a:t>
            </a:r>
            <a:r>
              <a:rPr lang="en-CA" sz="2400" dirty="0" smtClean="0"/>
              <a:t>so that</a:t>
            </a:r>
          </a:p>
          <a:p>
            <a:endParaRPr lang="en-CA" sz="2400" dirty="0" smtClean="0"/>
          </a:p>
          <a:p>
            <a:pPr marL="0" indent="0">
              <a:buNone/>
            </a:pPr>
            <a:endParaRPr lang="en-CA" sz="3600" dirty="0" smtClean="0"/>
          </a:p>
          <a:p>
            <a:r>
              <a:rPr lang="en-CA" sz="2400" dirty="0" smtClean="0"/>
              <a:t>The gradient has similar form to logistic regression</a:t>
            </a:r>
            <a:endParaRPr lang="en-CA" sz="2400" dirty="0"/>
          </a:p>
        </p:txBody>
      </p:sp>
      <p:graphicFrame>
        <p:nvGraphicFramePr>
          <p:cNvPr id="41" name="Object 40"/>
          <p:cNvGraphicFramePr>
            <a:graphicFrameLocks noChangeAspect="1"/>
          </p:cNvGraphicFramePr>
          <p:nvPr>
            <p:extLst>
              <p:ext uri="{D42A27DB-BD31-4B8C-83A1-F6EECF244321}">
                <p14:modId xmlns:p14="http://schemas.microsoft.com/office/powerpoint/2010/main" val="2848347421"/>
              </p:ext>
            </p:extLst>
          </p:nvPr>
        </p:nvGraphicFramePr>
        <p:xfrm>
          <a:off x="1622892" y="4583435"/>
          <a:ext cx="2633980" cy="777240"/>
        </p:xfrm>
        <a:graphic>
          <a:graphicData uri="http://schemas.openxmlformats.org/presentationml/2006/ole">
            <mc:AlternateContent xmlns:mc="http://schemas.openxmlformats.org/markup-compatibility/2006">
              <mc:Choice xmlns:v="urn:schemas-microsoft-com:vml" Requires="v">
                <p:oleObj spid="_x0000_s396845" name="Equation" r:id="rId3" imgW="1549400" imgH="457200" progId="Equation.3">
                  <p:embed/>
                </p:oleObj>
              </mc:Choice>
              <mc:Fallback>
                <p:oleObj name="Equation" r:id="rId3" imgW="1549400" imgH="457200" progId="Equation.3">
                  <p:embed/>
                  <p:pic>
                    <p:nvPicPr>
                      <p:cNvPr id="0" name=""/>
                      <p:cNvPicPr/>
                      <p:nvPr/>
                    </p:nvPicPr>
                    <p:blipFill>
                      <a:blip r:embed="rId4"/>
                      <a:stretch>
                        <a:fillRect/>
                      </a:stretch>
                    </p:blipFill>
                    <p:spPr>
                      <a:xfrm>
                        <a:off x="1622892" y="4583435"/>
                        <a:ext cx="2633980" cy="77724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4060306832"/>
              </p:ext>
            </p:extLst>
          </p:nvPr>
        </p:nvGraphicFramePr>
        <p:xfrm>
          <a:off x="4599323" y="4425318"/>
          <a:ext cx="3001010" cy="1057910"/>
        </p:xfrm>
        <a:graphic>
          <a:graphicData uri="http://schemas.openxmlformats.org/presentationml/2006/ole">
            <mc:AlternateContent xmlns:mc="http://schemas.openxmlformats.org/markup-compatibility/2006">
              <mc:Choice xmlns:v="urn:schemas-microsoft-com:vml" Requires="v">
                <p:oleObj spid="_x0000_s396846" name="Equation" r:id="rId5" imgW="1765300" imgH="622300" progId="Equation.3">
                  <p:embed/>
                </p:oleObj>
              </mc:Choice>
              <mc:Fallback>
                <p:oleObj name="Equation" r:id="rId5" imgW="1765300" imgH="622300" progId="Equation.3">
                  <p:embed/>
                  <p:pic>
                    <p:nvPicPr>
                      <p:cNvPr id="0" name=""/>
                      <p:cNvPicPr/>
                      <p:nvPr/>
                    </p:nvPicPr>
                    <p:blipFill>
                      <a:blip r:embed="rId6"/>
                      <a:stretch>
                        <a:fillRect/>
                      </a:stretch>
                    </p:blipFill>
                    <p:spPr>
                      <a:xfrm>
                        <a:off x="4599323" y="4425318"/>
                        <a:ext cx="3001010" cy="105791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4068347501"/>
              </p:ext>
            </p:extLst>
          </p:nvPr>
        </p:nvGraphicFramePr>
        <p:xfrm>
          <a:off x="631168" y="5970910"/>
          <a:ext cx="8374062" cy="777875"/>
        </p:xfrm>
        <a:graphic>
          <a:graphicData uri="http://schemas.openxmlformats.org/presentationml/2006/ole">
            <mc:AlternateContent xmlns:mc="http://schemas.openxmlformats.org/markup-compatibility/2006">
              <mc:Choice xmlns:v="urn:schemas-microsoft-com:vml" Requires="v">
                <p:oleObj spid="_x0000_s396847" name="Equation" r:id="rId7" imgW="4927600" imgH="457200" progId="Equation.3">
                  <p:embed/>
                </p:oleObj>
              </mc:Choice>
              <mc:Fallback>
                <p:oleObj name="Equation" r:id="rId7" imgW="4927600" imgH="457200" progId="Equation.3">
                  <p:embed/>
                  <p:pic>
                    <p:nvPicPr>
                      <p:cNvPr id="0" name=""/>
                      <p:cNvPicPr/>
                      <p:nvPr/>
                    </p:nvPicPr>
                    <p:blipFill>
                      <a:blip r:embed="rId8"/>
                      <a:stretch>
                        <a:fillRect/>
                      </a:stretch>
                    </p:blipFill>
                    <p:spPr>
                      <a:xfrm>
                        <a:off x="631168" y="5970910"/>
                        <a:ext cx="8374062" cy="777875"/>
                      </a:xfrm>
                      <a:prstGeom prst="rect">
                        <a:avLst/>
                      </a:prstGeom>
                    </p:spPr>
                  </p:pic>
                </p:oleObj>
              </mc:Fallback>
            </mc:AlternateContent>
          </a:graphicData>
        </a:graphic>
      </p:graphicFrame>
      <p:graphicFrame>
        <p:nvGraphicFramePr>
          <p:cNvPr id="45" name="Object 44"/>
          <p:cNvGraphicFramePr>
            <a:graphicFrameLocks noChangeAspect="1"/>
          </p:cNvGraphicFramePr>
          <p:nvPr>
            <p:extLst>
              <p:ext uri="{D42A27DB-BD31-4B8C-83A1-F6EECF244321}">
                <p14:modId xmlns:p14="http://schemas.microsoft.com/office/powerpoint/2010/main" val="4129417647"/>
              </p:ext>
            </p:extLst>
          </p:nvPr>
        </p:nvGraphicFramePr>
        <p:xfrm>
          <a:off x="4432300" y="3194050"/>
          <a:ext cx="279400" cy="469900"/>
        </p:xfrm>
        <a:graphic>
          <a:graphicData uri="http://schemas.openxmlformats.org/presentationml/2006/ole">
            <mc:AlternateContent xmlns:mc="http://schemas.openxmlformats.org/markup-compatibility/2006">
              <mc:Choice xmlns:v="urn:schemas-microsoft-com:vml" Requires="v">
                <p:oleObj spid="_x0000_s396848" name="Equation" r:id="rId9" imgW="279400" imgH="469900" progId="Equation.3">
                  <p:embed/>
                </p:oleObj>
              </mc:Choice>
              <mc:Fallback>
                <p:oleObj name="Equation" r:id="rId9" imgW="279400" imgH="469900" progId="Equation.3">
                  <p:embed/>
                  <p:pic>
                    <p:nvPicPr>
                      <p:cNvPr id="0" name=""/>
                      <p:cNvPicPr/>
                      <p:nvPr/>
                    </p:nvPicPr>
                    <p:blipFill>
                      <a:blip r:embed="rId10"/>
                      <a:stretch>
                        <a:fillRect/>
                      </a:stretch>
                    </p:blipFill>
                    <p:spPr>
                      <a:xfrm>
                        <a:off x="4432300" y="3194050"/>
                        <a:ext cx="279400" cy="469900"/>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304999810"/>
              </p:ext>
            </p:extLst>
          </p:nvPr>
        </p:nvGraphicFramePr>
        <p:xfrm>
          <a:off x="4432300" y="3194050"/>
          <a:ext cx="279400" cy="469900"/>
        </p:xfrm>
        <a:graphic>
          <a:graphicData uri="http://schemas.openxmlformats.org/presentationml/2006/ole">
            <mc:AlternateContent xmlns:mc="http://schemas.openxmlformats.org/markup-compatibility/2006">
              <mc:Choice xmlns:v="urn:schemas-microsoft-com:vml" Requires="v">
                <p:oleObj spid="_x0000_s396849" name="Equation" r:id="rId11" imgW="279400" imgH="469900" progId="Equation.3">
                  <p:embed/>
                </p:oleObj>
              </mc:Choice>
              <mc:Fallback>
                <p:oleObj name="Equation" r:id="rId11" imgW="279400" imgH="469900" progId="Equation.3">
                  <p:embed/>
                  <p:pic>
                    <p:nvPicPr>
                      <p:cNvPr id="0" name=""/>
                      <p:cNvPicPr/>
                      <p:nvPr/>
                    </p:nvPicPr>
                    <p:blipFill>
                      <a:blip r:embed="rId12"/>
                      <a:stretch>
                        <a:fillRect/>
                      </a:stretch>
                    </p:blipFill>
                    <p:spPr>
                      <a:xfrm>
                        <a:off x="4432300" y="3194050"/>
                        <a:ext cx="279400" cy="469900"/>
                      </a:xfrm>
                      <a:prstGeom prst="rect">
                        <a:avLst/>
                      </a:prstGeom>
                    </p:spPr>
                  </p:pic>
                </p:oleObj>
              </mc:Fallback>
            </mc:AlternateContent>
          </a:graphicData>
        </a:graphic>
      </p:graphicFrame>
    </p:spTree>
    <p:extLst>
      <p:ext uri="{BB962C8B-B14F-4D97-AF65-F5344CB8AC3E}">
        <p14:creationId xmlns:p14="http://schemas.microsoft.com/office/powerpoint/2010/main" val="8450799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410" y="72848"/>
            <a:ext cx="5810631" cy="1143000"/>
          </a:xfrm>
        </p:spPr>
        <p:txBody>
          <a:bodyPr/>
          <a:lstStyle/>
          <a:p>
            <a:r>
              <a:rPr lang="en-CA" dirty="0" smtClean="0"/>
              <a:t>Computing gradients</a:t>
            </a:r>
            <a:endParaRPr lang="en-CA" dirty="0"/>
          </a:p>
        </p:txBody>
      </p:sp>
      <p:sp>
        <p:nvSpPr>
          <p:cNvPr id="3" name="Content Placeholder 2"/>
          <p:cNvSpPr>
            <a:spLocks noGrp="1"/>
          </p:cNvSpPr>
          <p:nvPr>
            <p:ph idx="1"/>
          </p:nvPr>
        </p:nvSpPr>
        <p:spPr>
          <a:xfrm>
            <a:off x="457199" y="1350932"/>
            <a:ext cx="8500745" cy="5507068"/>
          </a:xfrm>
        </p:spPr>
        <p:txBody>
          <a:bodyPr>
            <a:normAutofit fontScale="92500" lnSpcReduction="20000"/>
          </a:bodyPr>
          <a:lstStyle/>
          <a:p>
            <a:r>
              <a:rPr lang="fr-CA" sz="3000" dirty="0" smtClean="0"/>
              <a:t>A</a:t>
            </a:r>
            <a:r>
              <a:rPr lang="en-US" sz="3000" dirty="0" smtClean="0"/>
              <a:t> </a:t>
            </a:r>
            <a:r>
              <a:rPr lang="en-US" sz="3000" dirty="0"/>
              <a:t>linear chain </a:t>
            </a:r>
            <a:r>
              <a:rPr lang="en-US" sz="3000" dirty="0" smtClean="0"/>
              <a:t>CRF with L</a:t>
            </a:r>
            <a:r>
              <a:rPr lang="en-US" sz="3000" baseline="-25000" dirty="0" smtClean="0"/>
              <a:t>2 </a:t>
            </a:r>
            <a:r>
              <a:rPr lang="en-US" sz="3000" dirty="0" smtClean="0"/>
              <a:t>regularization</a:t>
            </a:r>
          </a:p>
          <a:p>
            <a:endParaRPr lang="en-US" sz="3000" dirty="0"/>
          </a:p>
          <a:p>
            <a:endParaRPr lang="en-US" sz="3000" dirty="0" smtClean="0"/>
          </a:p>
          <a:p>
            <a:r>
              <a:rPr lang="en-US" sz="3000" dirty="0"/>
              <a:t>T</a:t>
            </a:r>
            <a:r>
              <a:rPr lang="en-US" sz="3000" dirty="0" smtClean="0"/>
              <a:t>he </a:t>
            </a:r>
            <a:r>
              <a:rPr lang="en-US" sz="3000" dirty="0"/>
              <a:t>contribution to the gradient of each </a:t>
            </a:r>
            <a:r>
              <a:rPr lang="en-US" sz="3000" dirty="0" smtClean="0"/>
              <a:t>example is</a:t>
            </a:r>
          </a:p>
          <a:p>
            <a:endParaRPr lang="en-US" sz="3000" dirty="0"/>
          </a:p>
          <a:p>
            <a:endParaRPr lang="en-US" sz="3000" dirty="0" smtClean="0"/>
          </a:p>
          <a:p>
            <a:r>
              <a:rPr lang="en-US" sz="2800" dirty="0"/>
              <a:t>This is </a:t>
            </a:r>
            <a:r>
              <a:rPr lang="en-US" sz="2800" dirty="0" smtClean="0"/>
              <a:t>the </a:t>
            </a:r>
            <a:r>
              <a:rPr lang="en-US" sz="2800" dirty="0"/>
              <a:t>difference between the observed occurrence of the feature and its expectation under the current prediction of the model, taken with respect </a:t>
            </a:r>
            <a:r>
              <a:rPr lang="en-US" sz="2800" dirty="0" smtClean="0"/>
              <a:t>to                   ,</a:t>
            </a:r>
            <a:br>
              <a:rPr lang="en-US" sz="2800" dirty="0" smtClean="0"/>
            </a:br>
            <a:r>
              <a:rPr lang="en-US" sz="2800" dirty="0"/>
              <a:t>(</a:t>
            </a:r>
            <a:r>
              <a:rPr lang="en-US" sz="2800" dirty="0" smtClean="0"/>
              <a:t>marginal conditionals) - minus regularization terms</a:t>
            </a:r>
          </a:p>
          <a:p>
            <a:r>
              <a:rPr lang="en-US" sz="2800" dirty="0" smtClean="0"/>
              <a:t>For unary functions </a:t>
            </a:r>
            <a:r>
              <a:rPr lang="en-US" sz="2800" dirty="0"/>
              <a:t>the expectation is </a:t>
            </a:r>
            <a:r>
              <a:rPr lang="en-US" sz="2800" dirty="0" err="1" smtClean="0"/>
              <a:t>w.r.t</a:t>
            </a:r>
            <a:r>
              <a:rPr lang="en-US" sz="2800" dirty="0" smtClean="0"/>
              <a:t>. </a:t>
            </a:r>
          </a:p>
          <a:p>
            <a:r>
              <a:rPr lang="en-US" sz="2800" dirty="0" smtClean="0"/>
              <a:t>These are </a:t>
            </a:r>
            <a:r>
              <a:rPr lang="en-US" sz="2800" dirty="0"/>
              <a:t>the single- and pairwise-variable marginal conditional distributions, </a:t>
            </a:r>
            <a:r>
              <a:rPr lang="en-US" sz="2800" dirty="0" smtClean="0"/>
              <a:t>efficiently obtained with the </a:t>
            </a:r>
            <a:r>
              <a:rPr lang="en-US" sz="2800" dirty="0"/>
              <a:t>sum-product </a:t>
            </a:r>
            <a:r>
              <a:rPr lang="en-US" sz="2800" dirty="0" smtClean="0"/>
              <a:t>algorithm </a:t>
            </a:r>
            <a:r>
              <a:rPr lang="en-US" sz="3000" dirty="0" smtClean="0"/>
              <a:t> </a:t>
            </a:r>
            <a:endParaRPr lang="en-CA" sz="3000" dirty="0"/>
          </a:p>
        </p:txBody>
      </p:sp>
      <p:graphicFrame>
        <p:nvGraphicFramePr>
          <p:cNvPr id="4" name="Object 3"/>
          <p:cNvGraphicFramePr>
            <a:graphicFrameLocks noChangeAspect="1"/>
          </p:cNvGraphicFramePr>
          <p:nvPr>
            <p:extLst>
              <p:ext uri="{D42A27DB-BD31-4B8C-83A1-F6EECF244321}">
                <p14:modId xmlns:p14="http://schemas.microsoft.com/office/powerpoint/2010/main" val="4266295221"/>
              </p:ext>
            </p:extLst>
          </p:nvPr>
        </p:nvGraphicFramePr>
        <p:xfrm>
          <a:off x="1215144" y="1845740"/>
          <a:ext cx="6865938" cy="776287"/>
        </p:xfrm>
        <a:graphic>
          <a:graphicData uri="http://schemas.openxmlformats.org/presentationml/2006/ole">
            <mc:AlternateContent xmlns:mc="http://schemas.openxmlformats.org/markup-compatibility/2006">
              <mc:Choice xmlns:v="urn:schemas-microsoft-com:vml" Requires="v">
                <p:oleObj spid="_x0000_s411064" name="Equation" r:id="rId3" imgW="4038600" imgH="457200" progId="Equation.3">
                  <p:embed/>
                </p:oleObj>
              </mc:Choice>
              <mc:Fallback>
                <p:oleObj name="Equation" r:id="rId3" imgW="4038600" imgH="457200" progId="Equation.3">
                  <p:embed/>
                  <p:pic>
                    <p:nvPicPr>
                      <p:cNvPr id="0" name=""/>
                      <p:cNvPicPr/>
                      <p:nvPr/>
                    </p:nvPicPr>
                    <p:blipFill>
                      <a:blip r:embed="rId4"/>
                      <a:stretch>
                        <a:fillRect/>
                      </a:stretch>
                    </p:blipFill>
                    <p:spPr>
                      <a:xfrm>
                        <a:off x="1215144" y="1845740"/>
                        <a:ext cx="6865938" cy="77628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57026673"/>
              </p:ext>
            </p:extLst>
          </p:nvPr>
        </p:nvGraphicFramePr>
        <p:xfrm>
          <a:off x="685180" y="3084666"/>
          <a:ext cx="7727950" cy="820738"/>
        </p:xfrm>
        <a:graphic>
          <a:graphicData uri="http://schemas.openxmlformats.org/presentationml/2006/ole">
            <mc:AlternateContent xmlns:mc="http://schemas.openxmlformats.org/markup-compatibility/2006">
              <mc:Choice xmlns:v="urn:schemas-microsoft-com:vml" Requires="v">
                <p:oleObj spid="_x0000_s411065" name="Equation" r:id="rId5" imgW="4546600" imgH="482600" progId="Equation.3">
                  <p:embed/>
                </p:oleObj>
              </mc:Choice>
              <mc:Fallback>
                <p:oleObj name="Equation" r:id="rId5" imgW="4546600" imgH="482600" progId="Equation.3">
                  <p:embed/>
                  <p:pic>
                    <p:nvPicPr>
                      <p:cNvPr id="0" name=""/>
                      <p:cNvPicPr/>
                      <p:nvPr/>
                    </p:nvPicPr>
                    <p:blipFill>
                      <a:blip r:embed="rId6"/>
                      <a:stretch>
                        <a:fillRect/>
                      </a:stretch>
                    </p:blipFill>
                    <p:spPr>
                      <a:xfrm>
                        <a:off x="685180" y="3084666"/>
                        <a:ext cx="7727950" cy="82073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81826029"/>
              </p:ext>
            </p:extLst>
          </p:nvPr>
        </p:nvGraphicFramePr>
        <p:xfrm>
          <a:off x="7195096" y="4564286"/>
          <a:ext cx="1338580" cy="410210"/>
        </p:xfrm>
        <a:graphic>
          <a:graphicData uri="http://schemas.openxmlformats.org/presentationml/2006/ole">
            <mc:AlternateContent xmlns:mc="http://schemas.openxmlformats.org/markup-compatibility/2006">
              <mc:Choice xmlns:v="urn:schemas-microsoft-com:vml" Requires="v">
                <p:oleObj spid="_x0000_s411066" name="Equation" r:id="rId7" imgW="787400" imgH="241300" progId="Equation.3">
                  <p:embed/>
                </p:oleObj>
              </mc:Choice>
              <mc:Fallback>
                <p:oleObj name="Equation" r:id="rId7" imgW="787400" imgH="241300" progId="Equation.3">
                  <p:embed/>
                  <p:pic>
                    <p:nvPicPr>
                      <p:cNvPr id="0" name=""/>
                      <p:cNvPicPr/>
                      <p:nvPr/>
                    </p:nvPicPr>
                    <p:blipFill>
                      <a:blip r:embed="rId8"/>
                      <a:stretch>
                        <a:fillRect/>
                      </a:stretch>
                    </p:blipFill>
                    <p:spPr>
                      <a:xfrm>
                        <a:off x="7195096" y="4564286"/>
                        <a:ext cx="1338580" cy="41021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8815981"/>
              </p:ext>
            </p:extLst>
          </p:nvPr>
        </p:nvGraphicFramePr>
        <p:xfrm>
          <a:off x="6853771" y="5274603"/>
          <a:ext cx="928370" cy="410210"/>
        </p:xfrm>
        <a:graphic>
          <a:graphicData uri="http://schemas.openxmlformats.org/presentationml/2006/ole">
            <mc:AlternateContent xmlns:mc="http://schemas.openxmlformats.org/markup-compatibility/2006">
              <mc:Choice xmlns:v="urn:schemas-microsoft-com:vml" Requires="v">
                <p:oleObj spid="_x0000_s411067" name="Equation" r:id="rId9" imgW="546100" imgH="241300" progId="Equation.3">
                  <p:embed/>
                </p:oleObj>
              </mc:Choice>
              <mc:Fallback>
                <p:oleObj name="Equation" r:id="rId9" imgW="546100" imgH="241300" progId="Equation.3">
                  <p:embed/>
                  <p:pic>
                    <p:nvPicPr>
                      <p:cNvPr id="0" name=""/>
                      <p:cNvPicPr/>
                      <p:nvPr/>
                    </p:nvPicPr>
                    <p:blipFill>
                      <a:blip r:embed="rId10"/>
                      <a:stretch>
                        <a:fillRect/>
                      </a:stretch>
                    </p:blipFill>
                    <p:spPr>
                      <a:xfrm>
                        <a:off x="6853771" y="5274603"/>
                        <a:ext cx="928370" cy="410210"/>
                      </a:xfrm>
                      <a:prstGeom prst="rect">
                        <a:avLst/>
                      </a:prstGeom>
                    </p:spPr>
                  </p:pic>
                </p:oleObj>
              </mc:Fallback>
            </mc:AlternateContent>
          </a:graphicData>
        </a:graphic>
      </p:graphicFrame>
      <p:sp>
        <p:nvSpPr>
          <p:cNvPr id="8" name="Oval 20"/>
          <p:cNvSpPr>
            <a:spLocks noChangeArrowheads="1"/>
          </p:cNvSpPr>
          <p:nvPr/>
        </p:nvSpPr>
        <p:spPr bwMode="auto">
          <a:xfrm>
            <a:off x="6961987"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9" name="Oval 21"/>
          <p:cNvSpPr>
            <a:spLocks noChangeArrowheads="1"/>
          </p:cNvSpPr>
          <p:nvPr/>
        </p:nvSpPr>
        <p:spPr bwMode="auto">
          <a:xfrm>
            <a:off x="6199987"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0" name="Oval 22"/>
          <p:cNvSpPr>
            <a:spLocks noChangeArrowheads="1"/>
          </p:cNvSpPr>
          <p:nvPr/>
        </p:nvSpPr>
        <p:spPr bwMode="auto">
          <a:xfrm>
            <a:off x="7723987"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1" name="Oval 23"/>
          <p:cNvSpPr>
            <a:spLocks noChangeArrowheads="1"/>
          </p:cNvSpPr>
          <p:nvPr/>
        </p:nvSpPr>
        <p:spPr bwMode="auto">
          <a:xfrm>
            <a:off x="8714587" y="3831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2" name="Oval 24"/>
          <p:cNvSpPr>
            <a:spLocks noChangeArrowheads="1"/>
          </p:cNvSpPr>
          <p:nvPr/>
        </p:nvSpPr>
        <p:spPr bwMode="auto">
          <a:xfrm>
            <a:off x="6961987"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3" name="Oval 25"/>
          <p:cNvSpPr>
            <a:spLocks noChangeArrowheads="1"/>
          </p:cNvSpPr>
          <p:nvPr/>
        </p:nvSpPr>
        <p:spPr bwMode="auto">
          <a:xfrm>
            <a:off x="6199987"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4" name="Oval 26"/>
          <p:cNvSpPr>
            <a:spLocks noChangeArrowheads="1"/>
          </p:cNvSpPr>
          <p:nvPr/>
        </p:nvSpPr>
        <p:spPr bwMode="auto">
          <a:xfrm>
            <a:off x="7723987"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5" name="Oval 27"/>
          <p:cNvSpPr>
            <a:spLocks noChangeArrowheads="1"/>
          </p:cNvSpPr>
          <p:nvPr/>
        </p:nvSpPr>
        <p:spPr bwMode="auto">
          <a:xfrm>
            <a:off x="8714587"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16" name="Line 28"/>
          <p:cNvSpPr>
            <a:spLocks noChangeShapeType="1"/>
          </p:cNvSpPr>
          <p:nvPr/>
        </p:nvSpPr>
        <p:spPr bwMode="auto">
          <a:xfrm>
            <a:off x="6504787" y="5355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7" name="Line 29"/>
          <p:cNvSpPr>
            <a:spLocks noChangeShapeType="1"/>
          </p:cNvSpPr>
          <p:nvPr/>
        </p:nvSpPr>
        <p:spPr bwMode="auto">
          <a:xfrm>
            <a:off x="6352387"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 name="Line 30"/>
          <p:cNvSpPr>
            <a:spLocks noChangeShapeType="1"/>
          </p:cNvSpPr>
          <p:nvPr/>
        </p:nvSpPr>
        <p:spPr bwMode="auto">
          <a:xfrm>
            <a:off x="7114387"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 name="Line 31"/>
          <p:cNvSpPr>
            <a:spLocks noChangeShapeType="1"/>
          </p:cNvSpPr>
          <p:nvPr/>
        </p:nvSpPr>
        <p:spPr bwMode="auto">
          <a:xfrm>
            <a:off x="7876387"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0" name="Line 32"/>
          <p:cNvSpPr>
            <a:spLocks noChangeShapeType="1"/>
          </p:cNvSpPr>
          <p:nvPr/>
        </p:nvSpPr>
        <p:spPr bwMode="auto">
          <a:xfrm>
            <a:off x="8866987" y="6879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1" name="Line 33"/>
          <p:cNvSpPr>
            <a:spLocks noChangeShapeType="1"/>
          </p:cNvSpPr>
          <p:nvPr/>
        </p:nvSpPr>
        <p:spPr bwMode="auto">
          <a:xfrm>
            <a:off x="7266787" y="5355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2" name="Line 34"/>
          <p:cNvSpPr>
            <a:spLocks noChangeShapeType="1"/>
          </p:cNvSpPr>
          <p:nvPr/>
        </p:nvSpPr>
        <p:spPr bwMode="auto">
          <a:xfrm>
            <a:off x="8028787" y="5355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3" name="Text Box 36"/>
          <p:cNvSpPr txBox="1">
            <a:spLocks noChangeArrowheads="1"/>
          </p:cNvSpPr>
          <p:nvPr/>
        </p:nvSpPr>
        <p:spPr bwMode="auto">
          <a:xfrm>
            <a:off x="8104987" y="916552"/>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
        <p:nvSpPr>
          <p:cNvPr id="24" name="Rectangle 23"/>
          <p:cNvSpPr>
            <a:spLocks/>
          </p:cNvSpPr>
          <p:nvPr/>
        </p:nvSpPr>
        <p:spPr>
          <a:xfrm>
            <a:off x="6654142" y="45617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Line 29"/>
          <p:cNvSpPr>
            <a:spLocks noChangeShapeType="1"/>
          </p:cNvSpPr>
          <p:nvPr/>
        </p:nvSpPr>
        <p:spPr bwMode="auto">
          <a:xfrm flipH="1">
            <a:off x="6722744" y="582055"/>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26" name="Oval 24"/>
          <p:cNvSpPr>
            <a:spLocks noChangeArrowheads="1"/>
          </p:cNvSpPr>
          <p:nvPr/>
        </p:nvSpPr>
        <p:spPr bwMode="auto">
          <a:xfrm>
            <a:off x="6571867" y="1073404"/>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27" name="Oval 24"/>
          <p:cNvSpPr>
            <a:spLocks noChangeArrowheads="1"/>
          </p:cNvSpPr>
          <p:nvPr/>
        </p:nvSpPr>
        <p:spPr bwMode="auto">
          <a:xfrm>
            <a:off x="7342987" y="1068952"/>
            <a:ext cx="304800" cy="304800"/>
          </a:xfrm>
          <a:prstGeom prst="roundRect">
            <a:avLst/>
          </a:prstGeom>
          <a:solidFill>
            <a:srgbClr val="969696"/>
          </a:solidFill>
          <a:ln w="9525">
            <a:solidFill>
              <a:schemeClr val="tx1"/>
            </a:solidFill>
            <a:round/>
            <a:headEnd/>
            <a:tailEnd/>
          </a:ln>
        </p:spPr>
        <p:txBody>
          <a:bodyPr wrap="none" anchor="ctr">
            <a:prstTxWarp prst="textNoShape">
              <a:avLst/>
            </a:prstTxWarp>
          </a:bodyPr>
          <a:lstStyle/>
          <a:p>
            <a:endParaRPr lang="en-US"/>
          </a:p>
        </p:txBody>
      </p:sp>
      <p:sp>
        <p:nvSpPr>
          <p:cNvPr id="28" name="Rectangle 27"/>
          <p:cNvSpPr>
            <a:spLocks/>
          </p:cNvSpPr>
          <p:nvPr/>
        </p:nvSpPr>
        <p:spPr>
          <a:xfrm>
            <a:off x="6280387" y="7725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9" name="Rectangle 28"/>
          <p:cNvSpPr>
            <a:spLocks/>
          </p:cNvSpPr>
          <p:nvPr/>
        </p:nvSpPr>
        <p:spPr>
          <a:xfrm>
            <a:off x="7042387" y="7809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Rectangle 29"/>
          <p:cNvSpPr>
            <a:spLocks/>
          </p:cNvSpPr>
          <p:nvPr/>
        </p:nvSpPr>
        <p:spPr>
          <a:xfrm>
            <a:off x="7421929" y="4635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1" name="Rectangle 30"/>
          <p:cNvSpPr>
            <a:spLocks/>
          </p:cNvSpPr>
          <p:nvPr/>
        </p:nvSpPr>
        <p:spPr>
          <a:xfrm>
            <a:off x="8156287" y="46887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2" name="Rectangle 31"/>
          <p:cNvSpPr>
            <a:spLocks/>
          </p:cNvSpPr>
          <p:nvPr/>
        </p:nvSpPr>
        <p:spPr>
          <a:xfrm>
            <a:off x="7804387" y="76359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Line 29"/>
          <p:cNvSpPr>
            <a:spLocks noChangeShapeType="1"/>
          </p:cNvSpPr>
          <p:nvPr/>
        </p:nvSpPr>
        <p:spPr bwMode="auto">
          <a:xfrm flipH="1">
            <a:off x="7494556" y="587479"/>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34" name="Rectangle 33"/>
          <p:cNvSpPr>
            <a:spLocks/>
          </p:cNvSpPr>
          <p:nvPr/>
        </p:nvSpPr>
        <p:spPr>
          <a:xfrm>
            <a:off x="8795227" y="76804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5" name="Line 13"/>
          <p:cNvSpPr>
            <a:spLocks noChangeShapeType="1"/>
          </p:cNvSpPr>
          <p:nvPr/>
        </p:nvSpPr>
        <p:spPr bwMode="auto">
          <a:xfrm>
            <a:off x="6350527" y="90211"/>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36" name="Line 14"/>
          <p:cNvSpPr>
            <a:spLocks noChangeShapeType="1"/>
          </p:cNvSpPr>
          <p:nvPr/>
        </p:nvSpPr>
        <p:spPr bwMode="auto">
          <a:xfrm>
            <a:off x="7112527" y="1429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37" name="Line 15"/>
          <p:cNvSpPr>
            <a:spLocks noChangeShapeType="1"/>
          </p:cNvSpPr>
          <p:nvPr/>
        </p:nvSpPr>
        <p:spPr bwMode="auto">
          <a:xfrm>
            <a:off x="7874527" y="1429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38" name="Line 16"/>
          <p:cNvSpPr>
            <a:spLocks noChangeShapeType="1"/>
          </p:cNvSpPr>
          <p:nvPr/>
        </p:nvSpPr>
        <p:spPr bwMode="auto">
          <a:xfrm>
            <a:off x="8865127" y="1429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39" name="Rectangle 38"/>
          <p:cNvSpPr>
            <a:spLocks/>
          </p:cNvSpPr>
          <p:nvPr/>
        </p:nvSpPr>
        <p:spPr>
          <a:xfrm>
            <a:off x="6274828" y="8181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0" name="Rectangle 39"/>
          <p:cNvSpPr>
            <a:spLocks/>
          </p:cNvSpPr>
          <p:nvPr/>
        </p:nvSpPr>
        <p:spPr>
          <a:xfrm>
            <a:off x="7036828" y="9021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1" name="Rectangle 40"/>
          <p:cNvSpPr>
            <a:spLocks/>
          </p:cNvSpPr>
          <p:nvPr/>
        </p:nvSpPr>
        <p:spPr>
          <a:xfrm>
            <a:off x="7798828" y="72848"/>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2" name="Rectangle 41"/>
          <p:cNvSpPr>
            <a:spLocks/>
          </p:cNvSpPr>
          <p:nvPr/>
        </p:nvSpPr>
        <p:spPr>
          <a:xfrm>
            <a:off x="8789668" y="7730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3" name="Oval 25"/>
          <p:cNvSpPr>
            <a:spLocks noChangeArrowheads="1"/>
          </p:cNvSpPr>
          <p:nvPr/>
        </p:nvSpPr>
        <p:spPr bwMode="auto">
          <a:xfrm>
            <a:off x="6831276" y="306629"/>
            <a:ext cx="1283036" cy="443306"/>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8175462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val 25"/>
          <p:cNvSpPr>
            <a:spLocks noChangeArrowheads="1"/>
          </p:cNvSpPr>
          <p:nvPr/>
        </p:nvSpPr>
        <p:spPr bwMode="auto">
          <a:xfrm>
            <a:off x="6117621" y="3808173"/>
            <a:ext cx="776804" cy="323814"/>
          </a:xfrm>
          <a:prstGeom prst="roundRect">
            <a:avLst/>
          </a:prstGeom>
          <a:solidFill>
            <a:srgbClr val="0000FF"/>
          </a:solidFill>
          <a:ln w="9525">
            <a:solidFill>
              <a:schemeClr val="tx1"/>
            </a:solidFill>
            <a:round/>
            <a:headEnd/>
            <a:tailEnd/>
          </a:ln>
        </p:spPr>
        <p:txBody>
          <a:bodyPr wrap="none" anchor="ctr">
            <a:prstTxWarp prst="textNoShape">
              <a:avLst/>
            </a:prstTxWarp>
          </a:bodyPr>
          <a:lstStyle/>
          <a:p>
            <a:endParaRPr lang="en-US">
              <a:solidFill>
                <a:srgbClr val="0000FF"/>
              </a:solidFill>
            </a:endParaRPr>
          </a:p>
        </p:txBody>
      </p:sp>
      <p:sp>
        <p:nvSpPr>
          <p:cNvPr id="124" name="Oval 25"/>
          <p:cNvSpPr>
            <a:spLocks noChangeArrowheads="1"/>
          </p:cNvSpPr>
          <p:nvPr/>
        </p:nvSpPr>
        <p:spPr bwMode="auto">
          <a:xfrm>
            <a:off x="6908080" y="3808173"/>
            <a:ext cx="766258" cy="310159"/>
          </a:xfrm>
          <a:prstGeom prst="roundRect">
            <a:avLst/>
          </a:prstGeom>
          <a:solidFill>
            <a:srgbClr val="008000"/>
          </a:solidFill>
          <a:ln w="9525">
            <a:solidFill>
              <a:schemeClr val="tx1"/>
            </a:solidFill>
            <a:round/>
            <a:headEnd/>
            <a:tailEnd/>
          </a:ln>
        </p:spPr>
        <p:txBody>
          <a:bodyPr wrap="none" anchor="ctr">
            <a:prstTxWarp prst="textNoShape">
              <a:avLst/>
            </a:prstTxWarp>
          </a:bodyPr>
          <a:lstStyle/>
          <a:p>
            <a:endParaRPr lang="en-US">
              <a:solidFill>
                <a:srgbClr val="0000FF"/>
              </a:solidFill>
            </a:endParaRPr>
          </a:p>
        </p:txBody>
      </p:sp>
      <p:sp>
        <p:nvSpPr>
          <p:cNvPr id="125" name="Oval 25"/>
          <p:cNvSpPr>
            <a:spLocks noChangeArrowheads="1"/>
          </p:cNvSpPr>
          <p:nvPr/>
        </p:nvSpPr>
        <p:spPr bwMode="auto">
          <a:xfrm>
            <a:off x="7996136" y="3799877"/>
            <a:ext cx="776804" cy="323814"/>
          </a:xfrm>
          <a:prstGeom prst="roundRect">
            <a:avLst/>
          </a:prstGeom>
          <a:solidFill>
            <a:srgbClr val="FF0000"/>
          </a:solidFill>
          <a:ln w="9525">
            <a:solidFill>
              <a:schemeClr val="tx1"/>
            </a:solidFill>
            <a:round/>
            <a:headEnd/>
            <a:tailEnd/>
          </a:ln>
        </p:spPr>
        <p:txBody>
          <a:bodyPr wrap="none" anchor="ctr">
            <a:prstTxWarp prst="textNoShape">
              <a:avLst/>
            </a:prstTxWarp>
          </a:bodyPr>
          <a:lstStyle/>
          <a:p>
            <a:endParaRPr lang="en-US">
              <a:solidFill>
                <a:srgbClr val="0000FF"/>
              </a:solidFill>
            </a:endParaRPr>
          </a:p>
        </p:txBody>
      </p:sp>
      <p:sp>
        <p:nvSpPr>
          <p:cNvPr id="122" name="Oval 25"/>
          <p:cNvSpPr>
            <a:spLocks noChangeArrowheads="1"/>
          </p:cNvSpPr>
          <p:nvPr/>
        </p:nvSpPr>
        <p:spPr bwMode="auto">
          <a:xfrm>
            <a:off x="4038711" y="3821827"/>
            <a:ext cx="982733" cy="296505"/>
          </a:xfrm>
          <a:prstGeom prst="roundRect">
            <a:avLst/>
          </a:prstGeom>
          <a:solidFill>
            <a:srgbClr val="FF6600"/>
          </a:solidFill>
          <a:ln w="9525">
            <a:solidFill>
              <a:schemeClr val="tx1"/>
            </a:solidFill>
            <a:round/>
            <a:headEnd/>
            <a:tailEnd/>
          </a:ln>
        </p:spPr>
        <p:txBody>
          <a:bodyPr wrap="none" anchor="ctr">
            <a:prstTxWarp prst="textNoShape">
              <a:avLst/>
            </a:prstTxWarp>
          </a:bodyPr>
          <a:lstStyle/>
          <a:p>
            <a:endParaRPr lang="en-US"/>
          </a:p>
        </p:txBody>
      </p:sp>
      <p:sp>
        <p:nvSpPr>
          <p:cNvPr id="52" name="Oval 25"/>
          <p:cNvSpPr>
            <a:spLocks noChangeArrowheads="1"/>
          </p:cNvSpPr>
          <p:nvPr/>
        </p:nvSpPr>
        <p:spPr bwMode="auto">
          <a:xfrm>
            <a:off x="2484626" y="3827187"/>
            <a:ext cx="746266" cy="304800"/>
          </a:xfrm>
          <a:prstGeom prst="roundRect">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423686526"/>
              </p:ext>
            </p:extLst>
          </p:nvPr>
        </p:nvGraphicFramePr>
        <p:xfrm>
          <a:off x="213895" y="4523001"/>
          <a:ext cx="4358106" cy="1995235"/>
        </p:xfrm>
        <a:graphic>
          <a:graphicData uri="http://schemas.openxmlformats.org/drawingml/2006/table">
            <a:tbl>
              <a:tblPr firstRow="1" bandRow="1">
                <a:tableStyleId>{7E9639D4-E3E2-4D34-9284-5A2195B3D0D7}</a:tableStyleId>
              </a:tblPr>
              <a:tblGrid>
                <a:gridCol w="1510632"/>
                <a:gridCol w="2847474"/>
              </a:tblGrid>
              <a:tr h="399047">
                <a:tc gridSpan="2">
                  <a:txBody>
                    <a:bodyPr/>
                    <a:lstStyle/>
                    <a:p>
                      <a:r>
                        <a:rPr lang="en-US" dirty="0" smtClean="0">
                          <a:solidFill>
                            <a:srgbClr val="FFFF00"/>
                          </a:solidFill>
                        </a:rPr>
                        <a:t>Meeting Record</a:t>
                      </a:r>
                      <a:endParaRPr lang="en-US" dirty="0">
                        <a:solidFill>
                          <a:srgbClr val="FFFF00"/>
                        </a:solidFill>
                      </a:endParaRPr>
                    </a:p>
                  </a:txBody>
                  <a:tcPr/>
                </a:tc>
                <a:tc hMerge="1">
                  <a:txBody>
                    <a:bodyPr/>
                    <a:lstStyle/>
                    <a:p>
                      <a:endParaRPr lang="en-US" dirty="0"/>
                    </a:p>
                  </a:txBody>
                  <a:tcPr/>
                </a:tc>
              </a:tr>
              <a:tr h="399047">
                <a:tc>
                  <a:txBody>
                    <a:bodyPr/>
                    <a:lstStyle/>
                    <a:p>
                      <a:r>
                        <a:rPr lang="en-US" dirty="0" smtClean="0">
                          <a:solidFill>
                            <a:srgbClr val="008000"/>
                          </a:solidFill>
                        </a:rPr>
                        <a:t>Date</a:t>
                      </a:r>
                      <a:endParaRPr lang="en-US" dirty="0">
                        <a:solidFill>
                          <a:srgbClr val="008000"/>
                        </a:solidFill>
                      </a:endParaRPr>
                    </a:p>
                  </a:txBody>
                  <a:tcPr/>
                </a:tc>
                <a:tc>
                  <a:txBody>
                    <a:bodyPr/>
                    <a:lstStyle/>
                    <a:p>
                      <a:r>
                        <a:rPr lang="en-US" dirty="0" smtClean="0">
                          <a:solidFill>
                            <a:srgbClr val="008000"/>
                          </a:solidFill>
                        </a:rPr>
                        <a:t>Tuesday, March 1, 2016</a:t>
                      </a:r>
                      <a:endParaRPr lang="en-US" dirty="0">
                        <a:solidFill>
                          <a:srgbClr val="008000"/>
                        </a:solidFill>
                      </a:endParaRPr>
                    </a:p>
                  </a:txBody>
                  <a:tcPr/>
                </a:tc>
              </a:tr>
              <a:tr h="399047">
                <a:tc>
                  <a:txBody>
                    <a:bodyPr/>
                    <a:lstStyle/>
                    <a:p>
                      <a:r>
                        <a:rPr lang="en-US" dirty="0" smtClean="0">
                          <a:solidFill>
                            <a:srgbClr val="FF0000"/>
                          </a:solidFill>
                        </a:rPr>
                        <a:t>Time</a:t>
                      </a:r>
                      <a:endParaRPr lang="en-US" dirty="0">
                        <a:solidFill>
                          <a:srgbClr val="FF0000"/>
                        </a:solidFill>
                      </a:endParaRPr>
                    </a:p>
                  </a:txBody>
                  <a:tcPr/>
                </a:tc>
                <a:tc>
                  <a:txBody>
                    <a:bodyPr/>
                    <a:lstStyle/>
                    <a:p>
                      <a:r>
                        <a:rPr lang="en-US" dirty="0" smtClean="0">
                          <a:solidFill>
                            <a:srgbClr val="FF0000"/>
                          </a:solidFill>
                        </a:rPr>
                        <a:t>12:00pm</a:t>
                      </a:r>
                      <a:endParaRPr lang="en-US" dirty="0">
                        <a:solidFill>
                          <a:srgbClr val="FF0000"/>
                        </a:solidFill>
                      </a:endParaRPr>
                    </a:p>
                  </a:txBody>
                  <a:tcPr/>
                </a:tc>
              </a:tr>
              <a:tr h="399047">
                <a:tc>
                  <a:txBody>
                    <a:bodyPr/>
                    <a:lstStyle/>
                    <a:p>
                      <a:r>
                        <a:rPr lang="en-US" dirty="0" smtClean="0">
                          <a:solidFill>
                            <a:srgbClr val="0000FF"/>
                          </a:solidFill>
                        </a:rPr>
                        <a:t>Location</a:t>
                      </a:r>
                      <a:endParaRPr lang="en-US" dirty="0">
                        <a:solidFill>
                          <a:srgbClr val="0000FF"/>
                        </a:solidFill>
                      </a:endParaRPr>
                    </a:p>
                  </a:txBody>
                  <a:tcPr/>
                </a:tc>
                <a:tc>
                  <a:txBody>
                    <a:bodyPr/>
                    <a:lstStyle/>
                    <a:p>
                      <a:r>
                        <a:rPr lang="en-US" dirty="0" smtClean="0">
                          <a:solidFill>
                            <a:srgbClr val="0000FF"/>
                          </a:solidFill>
                        </a:rPr>
                        <a:t>3195</a:t>
                      </a:r>
                      <a:endParaRPr lang="en-US" dirty="0">
                        <a:solidFill>
                          <a:srgbClr val="0000FF"/>
                        </a:solidFill>
                      </a:endParaRPr>
                    </a:p>
                  </a:txBody>
                  <a:tcPr/>
                </a:tc>
              </a:tr>
              <a:tr h="399047">
                <a:tc>
                  <a:txBody>
                    <a:bodyPr/>
                    <a:lstStyle/>
                    <a:p>
                      <a:r>
                        <a:rPr lang="en-US" dirty="0" smtClean="0">
                          <a:solidFill>
                            <a:srgbClr val="FF6600"/>
                          </a:solidFill>
                        </a:rPr>
                        <a:t>Duration</a:t>
                      </a:r>
                      <a:endParaRPr lang="en-US" dirty="0">
                        <a:solidFill>
                          <a:srgbClr val="FF6600"/>
                        </a:solidFill>
                      </a:endParaRPr>
                    </a:p>
                  </a:txBody>
                  <a:tcPr/>
                </a:tc>
                <a:tc>
                  <a:txBody>
                    <a:bodyPr/>
                    <a:lstStyle/>
                    <a:p>
                      <a:r>
                        <a:rPr lang="en-US" dirty="0" smtClean="0">
                          <a:solidFill>
                            <a:srgbClr val="FF6600"/>
                          </a:solidFill>
                        </a:rPr>
                        <a:t>unknown</a:t>
                      </a:r>
                      <a:endParaRPr lang="en-US" dirty="0">
                        <a:solidFill>
                          <a:srgbClr val="FF6600"/>
                        </a:solidFill>
                      </a:endParaRPr>
                    </a:p>
                  </a:txBody>
                  <a:tcPr/>
                </a:tc>
              </a:tr>
            </a:tbl>
          </a:graphicData>
        </a:graphic>
      </p:graphicFrame>
      <p:sp>
        <p:nvSpPr>
          <p:cNvPr id="6" name="TextBox 5"/>
          <p:cNvSpPr txBox="1"/>
          <p:nvPr/>
        </p:nvSpPr>
        <p:spPr>
          <a:xfrm>
            <a:off x="243011" y="3692022"/>
            <a:ext cx="9112653" cy="492443"/>
          </a:xfrm>
          <a:prstGeom prst="rect">
            <a:avLst/>
          </a:prstGeom>
          <a:noFill/>
        </p:spPr>
        <p:txBody>
          <a:bodyPr wrap="square" rtlCol="0">
            <a:spAutoFit/>
          </a:bodyPr>
          <a:lstStyle/>
          <a:p>
            <a:r>
              <a:rPr lang="en-US" sz="2600" dirty="0" smtClean="0"/>
              <a:t>How about  we  meet    for   30min in room 3195 Tues. at noon ? </a:t>
            </a:r>
            <a:endParaRPr lang="en-US" dirty="0" smtClean="0"/>
          </a:p>
        </p:txBody>
      </p:sp>
      <p:sp>
        <p:nvSpPr>
          <p:cNvPr id="15" name="Title 1"/>
          <p:cNvSpPr>
            <a:spLocks noGrp="1"/>
          </p:cNvSpPr>
          <p:nvPr>
            <p:ph type="title"/>
          </p:nvPr>
        </p:nvSpPr>
        <p:spPr>
          <a:xfrm>
            <a:off x="300410" y="72848"/>
            <a:ext cx="8686800" cy="1143000"/>
          </a:xfrm>
        </p:spPr>
        <p:txBody>
          <a:bodyPr>
            <a:normAutofit fontScale="90000"/>
          </a:bodyPr>
          <a:lstStyle/>
          <a:p>
            <a:r>
              <a:rPr lang="en-CA" dirty="0" smtClean="0"/>
              <a:t>Example: CRFs for information extraction</a:t>
            </a:r>
            <a:endParaRPr lang="en-CA" dirty="0"/>
          </a:p>
        </p:txBody>
      </p:sp>
      <p:sp>
        <p:nvSpPr>
          <p:cNvPr id="17" name="Oval 20"/>
          <p:cNvSpPr>
            <a:spLocks noChangeArrowheads="1"/>
          </p:cNvSpPr>
          <p:nvPr/>
        </p:nvSpPr>
        <p:spPr bwMode="auto">
          <a:xfrm>
            <a:off x="1228520" y="308290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8" name="Oval 21"/>
          <p:cNvSpPr>
            <a:spLocks noChangeArrowheads="1"/>
          </p:cNvSpPr>
          <p:nvPr/>
        </p:nvSpPr>
        <p:spPr bwMode="auto">
          <a:xfrm>
            <a:off x="466520" y="308290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9" name="Oval 22"/>
          <p:cNvSpPr>
            <a:spLocks noChangeArrowheads="1"/>
          </p:cNvSpPr>
          <p:nvPr/>
        </p:nvSpPr>
        <p:spPr bwMode="auto">
          <a:xfrm>
            <a:off x="1990520" y="308290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0" name="Oval 23"/>
          <p:cNvSpPr>
            <a:spLocks noChangeArrowheads="1"/>
          </p:cNvSpPr>
          <p:nvPr/>
        </p:nvSpPr>
        <p:spPr bwMode="auto">
          <a:xfrm>
            <a:off x="8439158" y="3086627"/>
            <a:ext cx="304800" cy="3048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25" name="Line 28"/>
          <p:cNvSpPr>
            <a:spLocks noChangeShapeType="1"/>
          </p:cNvSpPr>
          <p:nvPr/>
        </p:nvSpPr>
        <p:spPr bwMode="auto">
          <a:xfrm>
            <a:off x="771320" y="323530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6" name="Line 29"/>
          <p:cNvSpPr>
            <a:spLocks noChangeShapeType="1"/>
          </p:cNvSpPr>
          <p:nvPr/>
        </p:nvSpPr>
        <p:spPr bwMode="auto">
          <a:xfrm>
            <a:off x="618920" y="338770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7" name="Line 30"/>
          <p:cNvSpPr>
            <a:spLocks noChangeShapeType="1"/>
          </p:cNvSpPr>
          <p:nvPr/>
        </p:nvSpPr>
        <p:spPr bwMode="auto">
          <a:xfrm>
            <a:off x="1380920" y="338770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8" name="Line 31"/>
          <p:cNvSpPr>
            <a:spLocks noChangeShapeType="1"/>
          </p:cNvSpPr>
          <p:nvPr/>
        </p:nvSpPr>
        <p:spPr bwMode="auto">
          <a:xfrm>
            <a:off x="2142920" y="338770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9" name="Line 32"/>
          <p:cNvSpPr>
            <a:spLocks noChangeShapeType="1"/>
          </p:cNvSpPr>
          <p:nvPr/>
        </p:nvSpPr>
        <p:spPr bwMode="auto">
          <a:xfrm>
            <a:off x="8591558" y="3391427"/>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0" name="Line 33"/>
          <p:cNvSpPr>
            <a:spLocks noChangeShapeType="1"/>
          </p:cNvSpPr>
          <p:nvPr/>
        </p:nvSpPr>
        <p:spPr bwMode="auto">
          <a:xfrm>
            <a:off x="1533320" y="323530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1" name="Line 34"/>
          <p:cNvSpPr>
            <a:spLocks noChangeShapeType="1"/>
          </p:cNvSpPr>
          <p:nvPr/>
        </p:nvSpPr>
        <p:spPr bwMode="auto">
          <a:xfrm>
            <a:off x="2295320" y="323530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3" name="Rectangle 32"/>
          <p:cNvSpPr>
            <a:spLocks/>
          </p:cNvSpPr>
          <p:nvPr/>
        </p:nvSpPr>
        <p:spPr>
          <a:xfrm>
            <a:off x="920675" y="315592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4" name="Line 29"/>
          <p:cNvSpPr>
            <a:spLocks noChangeShapeType="1"/>
          </p:cNvSpPr>
          <p:nvPr/>
        </p:nvSpPr>
        <p:spPr bwMode="auto">
          <a:xfrm flipH="1">
            <a:off x="989277" y="3281805"/>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37" name="Rectangle 36"/>
          <p:cNvSpPr>
            <a:spLocks/>
          </p:cNvSpPr>
          <p:nvPr/>
        </p:nvSpPr>
        <p:spPr>
          <a:xfrm>
            <a:off x="546920" y="347230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8" name="Rectangle 37"/>
          <p:cNvSpPr>
            <a:spLocks/>
          </p:cNvSpPr>
          <p:nvPr/>
        </p:nvSpPr>
        <p:spPr>
          <a:xfrm>
            <a:off x="1308920" y="348070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9" name="Rectangle 38"/>
          <p:cNvSpPr>
            <a:spLocks/>
          </p:cNvSpPr>
          <p:nvPr/>
        </p:nvSpPr>
        <p:spPr>
          <a:xfrm>
            <a:off x="1688462" y="316330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0" name="Rectangle 39"/>
          <p:cNvSpPr>
            <a:spLocks/>
          </p:cNvSpPr>
          <p:nvPr/>
        </p:nvSpPr>
        <p:spPr>
          <a:xfrm>
            <a:off x="2422820" y="316862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1" name="Rectangle 40"/>
          <p:cNvSpPr>
            <a:spLocks/>
          </p:cNvSpPr>
          <p:nvPr/>
        </p:nvSpPr>
        <p:spPr>
          <a:xfrm>
            <a:off x="2070920" y="346334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2" name="Line 29"/>
          <p:cNvSpPr>
            <a:spLocks noChangeShapeType="1"/>
          </p:cNvSpPr>
          <p:nvPr/>
        </p:nvSpPr>
        <p:spPr bwMode="auto">
          <a:xfrm flipH="1">
            <a:off x="1761089" y="3287229"/>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43" name="Rectangle 42"/>
          <p:cNvSpPr>
            <a:spLocks/>
          </p:cNvSpPr>
          <p:nvPr/>
        </p:nvSpPr>
        <p:spPr>
          <a:xfrm>
            <a:off x="8519798" y="347151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4" name="Line 13"/>
          <p:cNvSpPr>
            <a:spLocks noChangeShapeType="1"/>
          </p:cNvSpPr>
          <p:nvPr/>
        </p:nvSpPr>
        <p:spPr bwMode="auto">
          <a:xfrm>
            <a:off x="617060" y="2789961"/>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45" name="Line 14"/>
          <p:cNvSpPr>
            <a:spLocks noChangeShapeType="1"/>
          </p:cNvSpPr>
          <p:nvPr/>
        </p:nvSpPr>
        <p:spPr bwMode="auto">
          <a:xfrm>
            <a:off x="1379060" y="284273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 name="Line 15"/>
          <p:cNvSpPr>
            <a:spLocks noChangeShapeType="1"/>
          </p:cNvSpPr>
          <p:nvPr/>
        </p:nvSpPr>
        <p:spPr bwMode="auto">
          <a:xfrm>
            <a:off x="2141060" y="284273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47" name="Line 16"/>
          <p:cNvSpPr>
            <a:spLocks noChangeShapeType="1"/>
          </p:cNvSpPr>
          <p:nvPr/>
        </p:nvSpPr>
        <p:spPr bwMode="auto">
          <a:xfrm>
            <a:off x="8589698" y="2846462"/>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48" name="Rectangle 47"/>
          <p:cNvSpPr>
            <a:spLocks/>
          </p:cNvSpPr>
          <p:nvPr/>
        </p:nvSpPr>
        <p:spPr>
          <a:xfrm>
            <a:off x="541361" y="278156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9" name="Rectangle 48"/>
          <p:cNvSpPr>
            <a:spLocks/>
          </p:cNvSpPr>
          <p:nvPr/>
        </p:nvSpPr>
        <p:spPr>
          <a:xfrm>
            <a:off x="1303361" y="278996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0" name="Rectangle 49"/>
          <p:cNvSpPr>
            <a:spLocks/>
          </p:cNvSpPr>
          <p:nvPr/>
        </p:nvSpPr>
        <p:spPr>
          <a:xfrm>
            <a:off x="2065361" y="2772598"/>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1" name="Rectangle 50"/>
          <p:cNvSpPr>
            <a:spLocks/>
          </p:cNvSpPr>
          <p:nvPr/>
        </p:nvSpPr>
        <p:spPr>
          <a:xfrm>
            <a:off x="8514239" y="2780775"/>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9" name="Oval 20"/>
          <p:cNvSpPr>
            <a:spLocks noChangeArrowheads="1"/>
          </p:cNvSpPr>
          <p:nvPr/>
        </p:nvSpPr>
        <p:spPr bwMode="auto">
          <a:xfrm>
            <a:off x="3511100" y="309875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00" name="Oval 21"/>
          <p:cNvSpPr>
            <a:spLocks noChangeArrowheads="1"/>
          </p:cNvSpPr>
          <p:nvPr/>
        </p:nvSpPr>
        <p:spPr bwMode="auto">
          <a:xfrm>
            <a:off x="2749100" y="3098752"/>
            <a:ext cx="304800" cy="304800"/>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sp>
        <p:nvSpPr>
          <p:cNvPr id="101" name="Oval 22"/>
          <p:cNvSpPr>
            <a:spLocks noChangeArrowheads="1"/>
          </p:cNvSpPr>
          <p:nvPr/>
        </p:nvSpPr>
        <p:spPr bwMode="auto">
          <a:xfrm>
            <a:off x="4273100" y="3098752"/>
            <a:ext cx="304800" cy="304800"/>
          </a:xfrm>
          <a:prstGeom prst="ellipse">
            <a:avLst/>
          </a:prstGeom>
          <a:solidFill>
            <a:srgbClr val="FF6600"/>
          </a:solidFill>
          <a:ln w="9525">
            <a:solidFill>
              <a:schemeClr val="tx1"/>
            </a:solidFill>
            <a:round/>
            <a:headEnd/>
            <a:tailEnd/>
          </a:ln>
        </p:spPr>
        <p:txBody>
          <a:bodyPr wrap="none" anchor="ctr">
            <a:prstTxWarp prst="textNoShape">
              <a:avLst/>
            </a:prstTxWarp>
          </a:bodyPr>
          <a:lstStyle/>
          <a:p>
            <a:endParaRPr lang="en-US"/>
          </a:p>
        </p:txBody>
      </p:sp>
      <p:sp>
        <p:nvSpPr>
          <p:cNvPr id="102" name="Line 28"/>
          <p:cNvSpPr>
            <a:spLocks noChangeShapeType="1"/>
          </p:cNvSpPr>
          <p:nvPr/>
        </p:nvSpPr>
        <p:spPr bwMode="auto">
          <a:xfrm>
            <a:off x="3053900" y="32511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03" name="Line 29"/>
          <p:cNvSpPr>
            <a:spLocks noChangeShapeType="1"/>
          </p:cNvSpPr>
          <p:nvPr/>
        </p:nvSpPr>
        <p:spPr bwMode="auto">
          <a:xfrm>
            <a:off x="2901500" y="34035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04" name="Line 30"/>
          <p:cNvSpPr>
            <a:spLocks noChangeShapeType="1"/>
          </p:cNvSpPr>
          <p:nvPr/>
        </p:nvSpPr>
        <p:spPr bwMode="auto">
          <a:xfrm>
            <a:off x="3663500" y="34035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05" name="Line 31"/>
          <p:cNvSpPr>
            <a:spLocks noChangeShapeType="1"/>
          </p:cNvSpPr>
          <p:nvPr/>
        </p:nvSpPr>
        <p:spPr bwMode="auto">
          <a:xfrm>
            <a:off x="4425500" y="340355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06" name="Line 33"/>
          <p:cNvSpPr>
            <a:spLocks noChangeShapeType="1"/>
          </p:cNvSpPr>
          <p:nvPr/>
        </p:nvSpPr>
        <p:spPr bwMode="auto">
          <a:xfrm>
            <a:off x="3815900" y="32511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07" name="Line 34"/>
          <p:cNvSpPr>
            <a:spLocks noChangeShapeType="1"/>
          </p:cNvSpPr>
          <p:nvPr/>
        </p:nvSpPr>
        <p:spPr bwMode="auto">
          <a:xfrm>
            <a:off x="4577900" y="325115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08" name="Rectangle 107"/>
          <p:cNvSpPr>
            <a:spLocks/>
          </p:cNvSpPr>
          <p:nvPr/>
        </p:nvSpPr>
        <p:spPr>
          <a:xfrm>
            <a:off x="3203255" y="317177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9" name="Line 29"/>
          <p:cNvSpPr>
            <a:spLocks noChangeShapeType="1"/>
          </p:cNvSpPr>
          <p:nvPr/>
        </p:nvSpPr>
        <p:spPr bwMode="auto">
          <a:xfrm flipH="1">
            <a:off x="3271857" y="3297655"/>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0" name="Rectangle 109"/>
          <p:cNvSpPr>
            <a:spLocks/>
          </p:cNvSpPr>
          <p:nvPr/>
        </p:nvSpPr>
        <p:spPr>
          <a:xfrm>
            <a:off x="2829500" y="34881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1" name="Rectangle 110"/>
          <p:cNvSpPr>
            <a:spLocks/>
          </p:cNvSpPr>
          <p:nvPr/>
        </p:nvSpPr>
        <p:spPr>
          <a:xfrm>
            <a:off x="3591500" y="34965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2" name="Rectangle 111"/>
          <p:cNvSpPr>
            <a:spLocks/>
          </p:cNvSpPr>
          <p:nvPr/>
        </p:nvSpPr>
        <p:spPr>
          <a:xfrm>
            <a:off x="3971042" y="317915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3" name="Rectangle 112"/>
          <p:cNvSpPr>
            <a:spLocks/>
          </p:cNvSpPr>
          <p:nvPr/>
        </p:nvSpPr>
        <p:spPr>
          <a:xfrm>
            <a:off x="4705400" y="318447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4" name="Rectangle 113"/>
          <p:cNvSpPr>
            <a:spLocks/>
          </p:cNvSpPr>
          <p:nvPr/>
        </p:nvSpPr>
        <p:spPr>
          <a:xfrm>
            <a:off x="4353500" y="347919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15" name="Line 29"/>
          <p:cNvSpPr>
            <a:spLocks noChangeShapeType="1"/>
          </p:cNvSpPr>
          <p:nvPr/>
        </p:nvSpPr>
        <p:spPr bwMode="auto">
          <a:xfrm flipH="1">
            <a:off x="4043669" y="3303079"/>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6" name="Line 13"/>
          <p:cNvSpPr>
            <a:spLocks noChangeShapeType="1"/>
          </p:cNvSpPr>
          <p:nvPr/>
        </p:nvSpPr>
        <p:spPr bwMode="auto">
          <a:xfrm>
            <a:off x="2899640" y="2805811"/>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7" name="Line 14"/>
          <p:cNvSpPr>
            <a:spLocks noChangeShapeType="1"/>
          </p:cNvSpPr>
          <p:nvPr/>
        </p:nvSpPr>
        <p:spPr bwMode="auto">
          <a:xfrm>
            <a:off x="3661640" y="28585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8" name="Line 15"/>
          <p:cNvSpPr>
            <a:spLocks noChangeShapeType="1"/>
          </p:cNvSpPr>
          <p:nvPr/>
        </p:nvSpPr>
        <p:spPr bwMode="auto">
          <a:xfrm>
            <a:off x="4423640" y="285858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119" name="Rectangle 118"/>
          <p:cNvSpPr>
            <a:spLocks/>
          </p:cNvSpPr>
          <p:nvPr/>
        </p:nvSpPr>
        <p:spPr>
          <a:xfrm>
            <a:off x="2823941" y="279741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0" name="Rectangle 119"/>
          <p:cNvSpPr>
            <a:spLocks/>
          </p:cNvSpPr>
          <p:nvPr/>
        </p:nvSpPr>
        <p:spPr>
          <a:xfrm>
            <a:off x="3585941" y="280581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1" name="Rectangle 120"/>
          <p:cNvSpPr>
            <a:spLocks/>
          </p:cNvSpPr>
          <p:nvPr/>
        </p:nvSpPr>
        <p:spPr>
          <a:xfrm>
            <a:off x="4347941" y="2788448"/>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9" name="Oval 20"/>
          <p:cNvSpPr>
            <a:spLocks noChangeArrowheads="1"/>
          </p:cNvSpPr>
          <p:nvPr/>
        </p:nvSpPr>
        <p:spPr bwMode="auto">
          <a:xfrm>
            <a:off x="6927045" y="3087292"/>
            <a:ext cx="304800" cy="304800"/>
          </a:xfrm>
          <a:prstGeom prst="ellipse">
            <a:avLst/>
          </a:prstGeom>
          <a:solidFill>
            <a:srgbClr val="008000"/>
          </a:solidFill>
          <a:ln w="9525">
            <a:solidFill>
              <a:schemeClr val="tx1"/>
            </a:solidFill>
            <a:round/>
            <a:headEnd/>
            <a:tailEnd/>
          </a:ln>
        </p:spPr>
        <p:txBody>
          <a:bodyPr wrap="none" anchor="ctr">
            <a:prstTxWarp prst="textNoShape">
              <a:avLst/>
            </a:prstTxWarp>
          </a:bodyPr>
          <a:lstStyle/>
          <a:p>
            <a:endParaRPr lang="en-US"/>
          </a:p>
        </p:txBody>
      </p:sp>
      <p:sp>
        <p:nvSpPr>
          <p:cNvPr id="150" name="Oval 21"/>
          <p:cNvSpPr>
            <a:spLocks noChangeArrowheads="1"/>
          </p:cNvSpPr>
          <p:nvPr/>
        </p:nvSpPr>
        <p:spPr bwMode="auto">
          <a:xfrm>
            <a:off x="6165045" y="3087292"/>
            <a:ext cx="304800" cy="304800"/>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151" name="Oval 22"/>
          <p:cNvSpPr>
            <a:spLocks noChangeArrowheads="1"/>
          </p:cNvSpPr>
          <p:nvPr/>
        </p:nvSpPr>
        <p:spPr bwMode="auto">
          <a:xfrm>
            <a:off x="7689045" y="3087292"/>
            <a:ext cx="304800" cy="304800"/>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52" name="Line 28"/>
          <p:cNvSpPr>
            <a:spLocks noChangeShapeType="1"/>
          </p:cNvSpPr>
          <p:nvPr/>
        </p:nvSpPr>
        <p:spPr bwMode="auto">
          <a:xfrm>
            <a:off x="6469845" y="323969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3" name="Line 29"/>
          <p:cNvSpPr>
            <a:spLocks noChangeShapeType="1"/>
          </p:cNvSpPr>
          <p:nvPr/>
        </p:nvSpPr>
        <p:spPr bwMode="auto">
          <a:xfrm>
            <a:off x="6317445" y="339209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4" name="Line 30"/>
          <p:cNvSpPr>
            <a:spLocks noChangeShapeType="1"/>
          </p:cNvSpPr>
          <p:nvPr/>
        </p:nvSpPr>
        <p:spPr bwMode="auto">
          <a:xfrm>
            <a:off x="7079445" y="339209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5" name="Line 31"/>
          <p:cNvSpPr>
            <a:spLocks noChangeShapeType="1"/>
          </p:cNvSpPr>
          <p:nvPr/>
        </p:nvSpPr>
        <p:spPr bwMode="auto">
          <a:xfrm>
            <a:off x="7841445" y="3392092"/>
            <a:ext cx="0" cy="381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6" name="Line 33"/>
          <p:cNvSpPr>
            <a:spLocks noChangeShapeType="1"/>
          </p:cNvSpPr>
          <p:nvPr/>
        </p:nvSpPr>
        <p:spPr bwMode="auto">
          <a:xfrm>
            <a:off x="7231845" y="323969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7" name="Line 34"/>
          <p:cNvSpPr>
            <a:spLocks noChangeShapeType="1"/>
          </p:cNvSpPr>
          <p:nvPr/>
        </p:nvSpPr>
        <p:spPr bwMode="auto">
          <a:xfrm>
            <a:off x="7993845" y="323969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58" name="Rectangle 157"/>
          <p:cNvSpPr>
            <a:spLocks/>
          </p:cNvSpPr>
          <p:nvPr/>
        </p:nvSpPr>
        <p:spPr>
          <a:xfrm>
            <a:off x="6619200" y="316031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9" name="Line 29"/>
          <p:cNvSpPr>
            <a:spLocks noChangeShapeType="1"/>
          </p:cNvSpPr>
          <p:nvPr/>
        </p:nvSpPr>
        <p:spPr bwMode="auto">
          <a:xfrm flipH="1">
            <a:off x="6687802" y="3286195"/>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0" name="Rectangle 159"/>
          <p:cNvSpPr>
            <a:spLocks/>
          </p:cNvSpPr>
          <p:nvPr/>
        </p:nvSpPr>
        <p:spPr>
          <a:xfrm>
            <a:off x="6245445" y="347669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1" name="Rectangle 160"/>
          <p:cNvSpPr>
            <a:spLocks/>
          </p:cNvSpPr>
          <p:nvPr/>
        </p:nvSpPr>
        <p:spPr>
          <a:xfrm>
            <a:off x="7007445" y="348509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2" name="Rectangle 161"/>
          <p:cNvSpPr>
            <a:spLocks/>
          </p:cNvSpPr>
          <p:nvPr/>
        </p:nvSpPr>
        <p:spPr>
          <a:xfrm>
            <a:off x="7386987" y="3167692"/>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3" name="Rectangle 162"/>
          <p:cNvSpPr>
            <a:spLocks/>
          </p:cNvSpPr>
          <p:nvPr/>
        </p:nvSpPr>
        <p:spPr>
          <a:xfrm>
            <a:off x="8121345" y="3173017"/>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4" name="Rectangle 163"/>
          <p:cNvSpPr>
            <a:spLocks/>
          </p:cNvSpPr>
          <p:nvPr/>
        </p:nvSpPr>
        <p:spPr>
          <a:xfrm>
            <a:off x="7769445" y="346773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5" name="Line 29"/>
          <p:cNvSpPr>
            <a:spLocks noChangeShapeType="1"/>
          </p:cNvSpPr>
          <p:nvPr/>
        </p:nvSpPr>
        <p:spPr bwMode="auto">
          <a:xfrm flipH="1">
            <a:off x="7459614" y="3291619"/>
            <a:ext cx="0" cy="48689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6" name="Line 13"/>
          <p:cNvSpPr>
            <a:spLocks noChangeShapeType="1"/>
          </p:cNvSpPr>
          <p:nvPr/>
        </p:nvSpPr>
        <p:spPr bwMode="auto">
          <a:xfrm>
            <a:off x="6315585" y="2794351"/>
            <a:ext cx="0" cy="286809"/>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7" name="Line 14"/>
          <p:cNvSpPr>
            <a:spLocks noChangeShapeType="1"/>
          </p:cNvSpPr>
          <p:nvPr/>
        </p:nvSpPr>
        <p:spPr bwMode="auto">
          <a:xfrm>
            <a:off x="7077585" y="284712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8" name="Line 15"/>
          <p:cNvSpPr>
            <a:spLocks noChangeShapeType="1"/>
          </p:cNvSpPr>
          <p:nvPr/>
        </p:nvSpPr>
        <p:spPr bwMode="auto">
          <a:xfrm>
            <a:off x="7839585" y="2847127"/>
            <a:ext cx="0" cy="234032"/>
          </a:xfrm>
          <a:prstGeom prst="line">
            <a:avLst/>
          </a:prstGeom>
          <a:noFill/>
          <a:ln w="38100">
            <a:solidFill>
              <a:schemeClr val="tx1"/>
            </a:solidFill>
            <a:round/>
            <a:headEnd/>
            <a:tailEnd/>
          </a:ln>
        </p:spPr>
        <p:txBody>
          <a:bodyPr>
            <a:prstTxWarp prst="textNoShape">
              <a:avLst/>
            </a:prstTxWarp>
          </a:bodyPr>
          <a:lstStyle/>
          <a:p>
            <a:endParaRPr lang="en-US"/>
          </a:p>
        </p:txBody>
      </p:sp>
      <p:sp>
        <p:nvSpPr>
          <p:cNvPr id="169" name="Rectangle 168"/>
          <p:cNvSpPr>
            <a:spLocks/>
          </p:cNvSpPr>
          <p:nvPr/>
        </p:nvSpPr>
        <p:spPr>
          <a:xfrm>
            <a:off x="6239886" y="278595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0" name="Rectangle 169"/>
          <p:cNvSpPr>
            <a:spLocks/>
          </p:cNvSpPr>
          <p:nvPr/>
        </p:nvSpPr>
        <p:spPr>
          <a:xfrm>
            <a:off x="7001886" y="2794350"/>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1" name="Rectangle 170"/>
          <p:cNvSpPr>
            <a:spLocks/>
          </p:cNvSpPr>
          <p:nvPr/>
        </p:nvSpPr>
        <p:spPr>
          <a:xfrm>
            <a:off x="7763886" y="2776988"/>
            <a:ext cx="144000" cy="144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2" name="Content Placeholder 2"/>
          <p:cNvSpPr>
            <a:spLocks noGrp="1"/>
          </p:cNvSpPr>
          <p:nvPr>
            <p:ph idx="1"/>
          </p:nvPr>
        </p:nvSpPr>
        <p:spPr>
          <a:xfrm>
            <a:off x="402579" y="1269002"/>
            <a:ext cx="8500745" cy="1232725"/>
          </a:xfrm>
        </p:spPr>
        <p:txBody>
          <a:bodyPr>
            <a:normAutofit fontScale="92500" lnSpcReduction="20000"/>
          </a:bodyPr>
          <a:lstStyle/>
          <a:p>
            <a:r>
              <a:rPr lang="fr-CA" sz="3000" dirty="0" err="1" smtClean="0"/>
              <a:t>Idea</a:t>
            </a:r>
            <a:r>
              <a:rPr lang="fr-CA" sz="3000" dirty="0" smtClean="0"/>
              <a:t>: label </a:t>
            </a:r>
            <a:r>
              <a:rPr lang="fr-CA" sz="3000" dirty="0" err="1" smtClean="0"/>
              <a:t>each</a:t>
            </a:r>
            <a:r>
              <a:rPr lang="fr-CA" sz="3000" dirty="0"/>
              <a:t> </a:t>
            </a:r>
            <a:r>
              <a:rPr lang="fr-CA" sz="3000" dirty="0" err="1" smtClean="0"/>
              <a:t>word</a:t>
            </a:r>
            <a:r>
              <a:rPr lang="fr-CA" sz="3000" dirty="0" smtClean="0"/>
              <a:t> </a:t>
            </a:r>
            <a:r>
              <a:rPr lang="fr-CA" sz="3000" dirty="0" err="1" smtClean="0"/>
              <a:t>with</a:t>
            </a:r>
            <a:r>
              <a:rPr lang="fr-CA" sz="3000" dirty="0" smtClean="0"/>
              <a:t> a </a:t>
            </a:r>
            <a:r>
              <a:rPr lang="fr-CA" sz="3000" i="1" dirty="0" err="1" smtClean="0"/>
              <a:t>named</a:t>
            </a:r>
            <a:r>
              <a:rPr lang="fr-CA" sz="3000" i="1" dirty="0" smtClean="0"/>
              <a:t> </a:t>
            </a:r>
            <a:r>
              <a:rPr lang="fr-CA" sz="3000" i="1" dirty="0" err="1" smtClean="0"/>
              <a:t>entity</a:t>
            </a:r>
            <a:r>
              <a:rPr lang="fr-CA" sz="3000" i="1" dirty="0" smtClean="0"/>
              <a:t> </a:t>
            </a:r>
            <a:r>
              <a:rPr lang="fr-CA" sz="3000" dirty="0" err="1" smtClean="0"/>
              <a:t>so</a:t>
            </a:r>
            <a:r>
              <a:rPr lang="fr-CA" sz="3000" dirty="0" smtClean="0"/>
              <a:t> as to </a:t>
            </a:r>
            <a:r>
              <a:rPr lang="fr-CA" sz="3000" dirty="0" err="1" smtClean="0"/>
              <a:t>populate</a:t>
            </a:r>
            <a:r>
              <a:rPr lang="fr-CA" sz="3000" dirty="0" smtClean="0"/>
              <a:t> a </a:t>
            </a:r>
            <a:r>
              <a:rPr lang="fr-CA" sz="3000" dirty="0" err="1" smtClean="0"/>
              <a:t>database</a:t>
            </a:r>
            <a:r>
              <a:rPr lang="fr-CA" sz="3000" dirty="0" smtClean="0"/>
              <a:t> record </a:t>
            </a:r>
            <a:r>
              <a:rPr lang="fr-CA" sz="3000" dirty="0" err="1" smtClean="0"/>
              <a:t>with</a:t>
            </a:r>
            <a:r>
              <a:rPr lang="fr-CA" sz="3000" dirty="0" smtClean="0"/>
              <a:t> </a:t>
            </a:r>
            <a:r>
              <a:rPr lang="fr-CA" sz="3000" dirty="0" err="1" smtClean="0"/>
              <a:t>extracted</a:t>
            </a:r>
            <a:r>
              <a:rPr lang="fr-CA" sz="3000" dirty="0" smtClean="0"/>
              <a:t> information</a:t>
            </a:r>
          </a:p>
          <a:p>
            <a:r>
              <a:rPr lang="fr-CA" sz="3000" dirty="0" err="1" smtClean="0"/>
              <a:t>Consider</a:t>
            </a:r>
            <a:r>
              <a:rPr lang="fr-CA" sz="3000" dirty="0" smtClean="0"/>
              <a:t> the </a:t>
            </a:r>
            <a:r>
              <a:rPr lang="fr-CA" sz="3000" dirty="0" err="1" smtClean="0"/>
              <a:t>following</a:t>
            </a:r>
            <a:r>
              <a:rPr lang="fr-CA" sz="3000" dirty="0" smtClean="0"/>
              <a:t> CRF for the line of </a:t>
            </a:r>
            <a:r>
              <a:rPr lang="fr-CA" sz="3000" dirty="0" err="1" smtClean="0"/>
              <a:t>text</a:t>
            </a:r>
            <a:endParaRPr lang="en-US" sz="3000" dirty="0" smtClean="0"/>
          </a:p>
        </p:txBody>
      </p:sp>
      <p:sp>
        <p:nvSpPr>
          <p:cNvPr id="173" name="Oval 25"/>
          <p:cNvSpPr>
            <a:spLocks noChangeArrowheads="1"/>
          </p:cNvSpPr>
          <p:nvPr/>
        </p:nvSpPr>
        <p:spPr bwMode="auto">
          <a:xfrm>
            <a:off x="209828" y="3768703"/>
            <a:ext cx="8934171" cy="390594"/>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
        <p:nvSpPr>
          <p:cNvPr id="174" name="Oval 25"/>
          <p:cNvSpPr>
            <a:spLocks noChangeArrowheads="1"/>
          </p:cNvSpPr>
          <p:nvPr/>
        </p:nvSpPr>
        <p:spPr bwMode="auto">
          <a:xfrm>
            <a:off x="249737" y="3814284"/>
            <a:ext cx="746266" cy="304800"/>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
        <p:nvSpPr>
          <p:cNvPr id="175" name="Oval 25"/>
          <p:cNvSpPr>
            <a:spLocks noChangeArrowheads="1"/>
          </p:cNvSpPr>
          <p:nvPr/>
        </p:nvSpPr>
        <p:spPr bwMode="auto">
          <a:xfrm>
            <a:off x="1015746" y="3813532"/>
            <a:ext cx="816716" cy="310159"/>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
        <p:nvSpPr>
          <p:cNvPr id="176" name="Oval 25"/>
          <p:cNvSpPr>
            <a:spLocks noChangeArrowheads="1"/>
          </p:cNvSpPr>
          <p:nvPr/>
        </p:nvSpPr>
        <p:spPr bwMode="auto">
          <a:xfrm>
            <a:off x="1890760" y="3827939"/>
            <a:ext cx="532060" cy="295752"/>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
        <p:nvSpPr>
          <p:cNvPr id="177" name="Oval 25"/>
          <p:cNvSpPr>
            <a:spLocks noChangeArrowheads="1"/>
          </p:cNvSpPr>
          <p:nvPr/>
        </p:nvSpPr>
        <p:spPr bwMode="auto">
          <a:xfrm>
            <a:off x="3483790" y="3814284"/>
            <a:ext cx="447974" cy="304048"/>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
        <p:nvSpPr>
          <p:cNvPr id="178" name="Oval 25"/>
          <p:cNvSpPr>
            <a:spLocks noChangeArrowheads="1"/>
          </p:cNvSpPr>
          <p:nvPr/>
        </p:nvSpPr>
        <p:spPr bwMode="auto">
          <a:xfrm>
            <a:off x="7674338" y="3827939"/>
            <a:ext cx="321798" cy="290393"/>
          </a:xfrm>
          <a:prstGeom prst="roundRect">
            <a:avLst/>
          </a:prstGeom>
          <a:noFill/>
          <a:ln w="9525">
            <a:solidFill>
              <a:schemeClr val="tx1"/>
            </a:solidFill>
            <a:round/>
            <a:headEnd/>
            <a:tailEnd/>
          </a:ln>
        </p:spPr>
        <p:txBody>
          <a:bodyPr wrap="none" anchor="ctr">
            <a:prstTxWarp prst="textNoShape">
              <a:avLst/>
            </a:prstTxWarp>
          </a:bodyPr>
          <a:lstStyle/>
          <a:p>
            <a:endParaRPr lang="en-US"/>
          </a:p>
        </p:txBody>
      </p:sp>
      <p:sp>
        <p:nvSpPr>
          <p:cNvPr id="179" name="Content Placeholder 2"/>
          <p:cNvSpPr txBox="1">
            <a:spLocks/>
          </p:cNvSpPr>
          <p:nvPr/>
        </p:nvSpPr>
        <p:spPr>
          <a:xfrm>
            <a:off x="4652952" y="4329822"/>
            <a:ext cx="4378160" cy="21884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800" dirty="0" err="1" smtClean="0"/>
              <a:t>Each</a:t>
            </a:r>
            <a:r>
              <a:rPr lang="fr-CA" sz="2800" dirty="0" smtClean="0"/>
              <a:t> </a:t>
            </a:r>
            <a:r>
              <a:rPr lang="fr-CA" sz="2800" dirty="0" err="1" smtClean="0"/>
              <a:t>word</a:t>
            </a:r>
            <a:r>
              <a:rPr lang="fr-CA" sz="2800" dirty="0" smtClean="0"/>
              <a:t> </a:t>
            </a:r>
            <a:r>
              <a:rPr lang="fr-CA" sz="2800" dirty="0" err="1" smtClean="0"/>
              <a:t>is</a:t>
            </a:r>
            <a:r>
              <a:rPr lang="fr-CA" sz="2800" dirty="0" smtClean="0"/>
              <a:t> </a:t>
            </a:r>
            <a:r>
              <a:rPr lang="fr-CA" sz="2800" dirty="0" err="1" smtClean="0"/>
              <a:t>tagged</a:t>
            </a:r>
            <a:r>
              <a:rPr lang="fr-CA" sz="2800" dirty="0" smtClean="0"/>
              <a:t> </a:t>
            </a:r>
            <a:r>
              <a:rPr lang="fr-CA" sz="2800" dirty="0" err="1" smtClean="0"/>
              <a:t>with</a:t>
            </a:r>
            <a:r>
              <a:rPr lang="fr-CA" sz="2800" dirty="0" smtClean="0"/>
              <a:t> one of the </a:t>
            </a:r>
            <a:r>
              <a:rPr lang="fr-CA" sz="2800" dirty="0" err="1" smtClean="0"/>
              <a:t>named</a:t>
            </a:r>
            <a:r>
              <a:rPr lang="fr-CA" sz="2800" dirty="0" smtClean="0"/>
              <a:t> </a:t>
            </a:r>
            <a:r>
              <a:rPr lang="fr-CA" sz="2800" dirty="0" err="1" smtClean="0"/>
              <a:t>entities</a:t>
            </a:r>
            <a:r>
              <a:rPr lang="fr-CA" sz="2800" dirty="0" smtClean="0"/>
              <a:t> </a:t>
            </a:r>
            <a:r>
              <a:rPr lang="fr-CA" sz="2800" dirty="0" err="1" smtClean="0"/>
              <a:t>using</a:t>
            </a:r>
            <a:r>
              <a:rPr lang="fr-CA" sz="2800" dirty="0" smtClean="0"/>
              <a:t> </a:t>
            </a:r>
            <a:r>
              <a:rPr lang="fr-CA" sz="2800" dirty="0" err="1" smtClean="0"/>
              <a:t>features</a:t>
            </a:r>
            <a:r>
              <a:rPr lang="fr-CA" sz="2800" dirty="0" smtClean="0"/>
              <a:t> </a:t>
            </a:r>
            <a:r>
              <a:rPr lang="fr-CA" sz="2800" dirty="0" err="1" smtClean="0"/>
              <a:t>computed</a:t>
            </a:r>
            <a:r>
              <a:rPr lang="fr-CA" sz="2800" dirty="0" smtClean="0"/>
              <a:t> </a:t>
            </a:r>
            <a:r>
              <a:rPr lang="fr-CA" sz="2800" dirty="0" err="1" smtClean="0"/>
              <a:t>locally</a:t>
            </a:r>
            <a:r>
              <a:rPr lang="fr-CA" sz="2800" dirty="0" smtClean="0"/>
              <a:t> and </a:t>
            </a:r>
            <a:r>
              <a:rPr lang="fr-CA" sz="2800" dirty="0" err="1" smtClean="0"/>
              <a:t>globally</a:t>
            </a:r>
            <a:r>
              <a:rPr lang="fr-CA" sz="2800" dirty="0" smtClean="0"/>
              <a:t> </a:t>
            </a:r>
            <a:r>
              <a:rPr lang="fr-CA" sz="2800" dirty="0" err="1" smtClean="0"/>
              <a:t>from</a:t>
            </a:r>
            <a:r>
              <a:rPr lang="fr-CA" sz="2800" dirty="0" smtClean="0"/>
              <a:t> the </a:t>
            </a:r>
            <a:r>
              <a:rPr lang="fr-CA" sz="2800" dirty="0" err="1" smtClean="0"/>
              <a:t>sequence</a:t>
            </a:r>
            <a:endParaRPr lang="en-US" sz="2800" dirty="0" smtClean="0"/>
          </a:p>
        </p:txBody>
      </p:sp>
      <p:sp>
        <p:nvSpPr>
          <p:cNvPr id="180" name="Text Box 36"/>
          <p:cNvSpPr txBox="1">
            <a:spLocks noChangeArrowheads="1"/>
          </p:cNvSpPr>
          <p:nvPr/>
        </p:nvSpPr>
        <p:spPr bwMode="auto">
          <a:xfrm>
            <a:off x="5278329" y="2914609"/>
            <a:ext cx="457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dirty="0">
                <a:ea typeface="ＭＳ Ｐゴシック" pitchFamily="26" charset="-128"/>
                <a:cs typeface="ＭＳ Ｐゴシック" pitchFamily="26" charset="-128"/>
              </a:rPr>
              <a:t>…</a:t>
            </a:r>
          </a:p>
        </p:txBody>
      </p:sp>
    </p:spTree>
    <p:extLst>
      <p:ext uri="{BB962C8B-B14F-4D97-AF65-F5344CB8AC3E}">
        <p14:creationId xmlns:p14="http://schemas.microsoft.com/office/powerpoint/2010/main" val="926379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248210"/>
          </a:xfrm>
        </p:spPr>
        <p:txBody>
          <a:bodyPr>
            <a:normAutofit fontScale="77500" lnSpcReduction="20000"/>
          </a:bodyPr>
          <a:lstStyle/>
          <a:p>
            <a:pPr marL="0" indent="0">
              <a:buNone/>
            </a:pPr>
            <a:r>
              <a:rPr lang="en-US" b="1" dirty="0" smtClean="0"/>
              <a:t>Markov Models and N-grams</a:t>
            </a:r>
          </a:p>
          <a:p>
            <a:pPr marL="0" indent="0">
              <a:buNone/>
            </a:pPr>
            <a:endParaRPr lang="en-US" dirty="0" smtClean="0"/>
          </a:p>
          <a:p>
            <a:r>
              <a:rPr lang="en-US" dirty="0" smtClean="0"/>
              <a:t>Some </a:t>
            </a:r>
            <a:r>
              <a:rPr lang="en-US" dirty="0"/>
              <a:t>techniques for smoothing </a:t>
            </a:r>
            <a:r>
              <a:rPr lang="en-US" i="1" dirty="0"/>
              <a:t>n</a:t>
            </a:r>
            <a:r>
              <a:rPr lang="en-US" dirty="0"/>
              <a:t>-grams arise from applying prior distributions to the parameters of the model’s conditional probabilities</a:t>
            </a:r>
            <a:r>
              <a:rPr lang="en-US" dirty="0" smtClean="0"/>
              <a:t>.</a:t>
            </a:r>
          </a:p>
          <a:p>
            <a:r>
              <a:rPr lang="en-US" dirty="0" smtClean="0"/>
              <a:t>Others </a:t>
            </a:r>
            <a:r>
              <a:rPr lang="en-US" dirty="0"/>
              <a:t>come from different perspectives—such as interpolation techniques, where weighted combinations of lower order </a:t>
            </a:r>
            <a:r>
              <a:rPr lang="en-US" i="1" dirty="0"/>
              <a:t>n</a:t>
            </a:r>
            <a:r>
              <a:rPr lang="en-US" dirty="0"/>
              <a:t>-grams are used. </a:t>
            </a:r>
            <a:endParaRPr lang="en-US" dirty="0" smtClean="0"/>
          </a:p>
          <a:p>
            <a:r>
              <a:rPr lang="en-US" dirty="0" smtClean="0"/>
              <a:t>Good</a:t>
            </a:r>
            <a:r>
              <a:rPr lang="en-US" dirty="0"/>
              <a:t>-Turing discounting (Good, 1953) (co-invented by Alan Turing, one of the fathers of computing), and Witten-Bell smoothing (Witten and Bell, 1991) are based on these ideas. </a:t>
            </a:r>
            <a:endParaRPr lang="en-US" dirty="0" smtClean="0"/>
          </a:p>
          <a:p>
            <a:r>
              <a:rPr lang="en-US" dirty="0" err="1" smtClean="0"/>
              <a:t>Brants</a:t>
            </a:r>
            <a:r>
              <a:rPr lang="en-US" dirty="0" smtClean="0"/>
              <a:t> </a:t>
            </a:r>
            <a:r>
              <a:rPr lang="en-US" dirty="0"/>
              <a:t>and Franz (2006) discuss the massive Google </a:t>
            </a:r>
            <a:r>
              <a:rPr lang="en-US" i="1" dirty="0"/>
              <a:t>n</a:t>
            </a:r>
            <a:r>
              <a:rPr lang="en-US" dirty="0"/>
              <a:t>-</a:t>
            </a:r>
            <a:r>
              <a:rPr lang="en-US" dirty="0" smtClean="0"/>
              <a:t>grams, they </a:t>
            </a:r>
            <a:r>
              <a:rPr lang="en-US" dirty="0"/>
              <a:t>are available as a 24GB compressed text file from the Linguistic Data Consortium.</a:t>
            </a:r>
            <a:endParaRPr lang="en-CA" dirty="0"/>
          </a:p>
          <a:p>
            <a:endParaRPr lang="en-CA" dirty="0"/>
          </a:p>
        </p:txBody>
      </p:sp>
    </p:spTree>
    <p:extLst>
      <p:ext uri="{BB962C8B-B14F-4D97-AF65-F5344CB8AC3E}">
        <p14:creationId xmlns:p14="http://schemas.microsoft.com/office/powerpoint/2010/main" val="65590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68" y="72848"/>
            <a:ext cx="8972220" cy="1143000"/>
          </a:xfrm>
        </p:spPr>
        <p:txBody>
          <a:bodyPr>
            <a:normAutofit fontScale="90000"/>
          </a:bodyPr>
          <a:lstStyle/>
          <a:p>
            <a:r>
              <a:rPr lang="en-US" dirty="0" smtClean="0"/>
              <a:t>Bayesian network #1 for the weather data</a:t>
            </a:r>
            <a:endParaRPr lang="en-US" dirty="0"/>
          </a:p>
        </p:txBody>
      </p:sp>
      <p:pic>
        <p:nvPicPr>
          <p:cNvPr id="5" name="Content Placeholder 4"/>
          <p:cNvPicPr>
            <a:picLocks noGrp="1" noChangeAspect="1"/>
          </p:cNvPicPr>
          <p:nvPr>
            <p:ph idx="1"/>
          </p:nvPr>
        </p:nvPicPr>
        <p:blipFill rotWithShape="1">
          <a:blip r:embed="rId3"/>
          <a:srcRect t="-1342" b="-5305"/>
          <a:stretch/>
        </p:blipFill>
        <p:spPr>
          <a:xfrm>
            <a:off x="15360" y="1391134"/>
            <a:ext cx="3981649" cy="3910985"/>
          </a:xfrm>
        </p:spPr>
      </p:pic>
      <p:sp>
        <p:nvSpPr>
          <p:cNvPr id="7" name="Oval 6"/>
          <p:cNvSpPr/>
          <p:nvPr/>
        </p:nvSpPr>
        <p:spPr bwMode="auto">
          <a:xfrm>
            <a:off x="6263621" y="1634625"/>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ctr" defTabSz="449263" rtl="0" eaLnBrk="1" fontAlgn="base" latinLnBrk="0" hangingPunct="1">
              <a:lnSpc>
                <a:spcPts val="3688"/>
              </a:lnSpc>
              <a:spcBef>
                <a:spcPct val="0"/>
              </a:spcBef>
              <a:spcAft>
                <a:spcPct val="0"/>
              </a:spcAft>
              <a:buClr>
                <a:srgbClr val="000000"/>
              </a:buClr>
              <a:buSzPct val="100000"/>
              <a:buFont typeface="Arial" charset="0"/>
              <a:buNone/>
              <a:tabLst/>
            </a:pPr>
            <a:endParaRPr kumimoji="0" lang="fr-CA" sz="2200" i="0" u="none" strike="noStrike" cap="none" normalizeH="0" baseline="0" dirty="0">
              <a:ln>
                <a:noFill/>
              </a:ln>
              <a:solidFill>
                <a:schemeClr val="tx1"/>
              </a:solidFill>
              <a:effectLst/>
              <a:latin typeface="Times New Roman"/>
              <a:cs typeface="Times New Roman"/>
            </a:endParaRPr>
          </a:p>
        </p:txBody>
      </p:sp>
      <p:sp>
        <p:nvSpPr>
          <p:cNvPr id="12" name="TextBox 11"/>
          <p:cNvSpPr txBox="1"/>
          <p:nvPr/>
        </p:nvSpPr>
        <p:spPr>
          <a:xfrm>
            <a:off x="6472519" y="1741821"/>
            <a:ext cx="412292" cy="430887"/>
          </a:xfrm>
          <a:prstGeom prst="rect">
            <a:avLst/>
          </a:prstGeom>
          <a:noFill/>
        </p:spPr>
        <p:txBody>
          <a:bodyPr wrap="none" rtlCol="0">
            <a:spAutoFit/>
          </a:bodyPr>
          <a:lstStyle/>
          <a:p>
            <a:r>
              <a:rPr lang="en-CA" sz="2200" i="1" dirty="0" smtClean="0">
                <a:latin typeface="Times New Roman"/>
                <a:cs typeface="Times New Roman"/>
              </a:rPr>
              <a:t>Y</a:t>
            </a:r>
            <a:endParaRPr lang="en-CA" sz="2200" baseline="-25000" dirty="0">
              <a:latin typeface="Times New Roman"/>
              <a:cs typeface="Times New Roman"/>
            </a:endParaRPr>
          </a:p>
        </p:txBody>
      </p:sp>
      <p:sp>
        <p:nvSpPr>
          <p:cNvPr id="30" name="TextBox 29"/>
          <p:cNvSpPr txBox="1"/>
          <p:nvPr/>
        </p:nvSpPr>
        <p:spPr>
          <a:xfrm>
            <a:off x="4084348" y="1384087"/>
            <a:ext cx="2093647" cy="1754327"/>
          </a:xfrm>
          <a:prstGeom prst="rect">
            <a:avLst/>
          </a:prstGeom>
          <a:noFill/>
        </p:spPr>
        <p:txBody>
          <a:bodyPr wrap="square" rtlCol="0">
            <a:spAutoFit/>
          </a:bodyPr>
          <a:lstStyle/>
          <a:p>
            <a:r>
              <a:rPr lang="en-US" dirty="0" smtClean="0"/>
              <a:t>Random Variables</a:t>
            </a:r>
          </a:p>
          <a:p>
            <a:r>
              <a:rPr lang="en-US" dirty="0"/>
              <a:t>Y</a:t>
            </a:r>
            <a:r>
              <a:rPr lang="en-US" dirty="0" smtClean="0"/>
              <a:t>: Play </a:t>
            </a:r>
          </a:p>
          <a:p>
            <a:r>
              <a:rPr lang="en-US" dirty="0" smtClean="0"/>
              <a:t>O: Outlook</a:t>
            </a:r>
          </a:p>
          <a:p>
            <a:r>
              <a:rPr lang="en-US" dirty="0" smtClean="0"/>
              <a:t>T: Temperature</a:t>
            </a:r>
          </a:p>
          <a:p>
            <a:r>
              <a:rPr lang="en-US" dirty="0" smtClean="0"/>
              <a:t>H: Humidity</a:t>
            </a:r>
          </a:p>
          <a:p>
            <a:r>
              <a:rPr lang="en-US" dirty="0" smtClean="0"/>
              <a:t>W: Windy</a:t>
            </a:r>
            <a:endParaRPr lang="en-US" dirty="0"/>
          </a:p>
        </p:txBody>
      </p:sp>
      <p:sp>
        <p:nvSpPr>
          <p:cNvPr id="31" name="Oval 30"/>
          <p:cNvSpPr/>
          <p:nvPr/>
        </p:nvSpPr>
        <p:spPr bwMode="auto">
          <a:xfrm>
            <a:off x="5869893" y="3200669"/>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cxnSp>
        <p:nvCxnSpPr>
          <p:cNvPr id="32" name="Straight Arrow Connector 31"/>
          <p:cNvCxnSpPr/>
          <p:nvPr/>
        </p:nvCxnSpPr>
        <p:spPr bwMode="auto">
          <a:xfrm flipV="1">
            <a:off x="6263621" y="2396625"/>
            <a:ext cx="381000" cy="825752"/>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33" name="TextBox 32"/>
          <p:cNvSpPr txBox="1"/>
          <p:nvPr/>
        </p:nvSpPr>
        <p:spPr>
          <a:xfrm>
            <a:off x="6030123" y="3324917"/>
            <a:ext cx="412292" cy="430887"/>
          </a:xfrm>
          <a:prstGeom prst="rect">
            <a:avLst/>
          </a:prstGeom>
          <a:noFill/>
        </p:spPr>
        <p:txBody>
          <a:bodyPr wrap="none" rtlCol="0">
            <a:spAutoFit/>
          </a:bodyPr>
          <a:lstStyle/>
          <a:p>
            <a:r>
              <a:rPr lang="en-CA" sz="2200" i="1" dirty="0" smtClean="0">
                <a:latin typeface="Times New Roman"/>
                <a:cs typeface="Times New Roman"/>
              </a:rPr>
              <a:t>O</a:t>
            </a:r>
            <a:endParaRPr lang="en-CA" sz="2200" baseline="-25000" dirty="0">
              <a:latin typeface="Times New Roman"/>
              <a:cs typeface="Times New Roman"/>
            </a:endParaRPr>
          </a:p>
        </p:txBody>
      </p:sp>
      <p:sp>
        <p:nvSpPr>
          <p:cNvPr id="34" name="Oval 33"/>
          <p:cNvSpPr/>
          <p:nvPr/>
        </p:nvSpPr>
        <p:spPr bwMode="auto">
          <a:xfrm>
            <a:off x="4751737" y="3210073"/>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35" name="TextBox 34"/>
          <p:cNvSpPr txBox="1"/>
          <p:nvPr/>
        </p:nvSpPr>
        <p:spPr>
          <a:xfrm>
            <a:off x="4906991" y="3334321"/>
            <a:ext cx="476412" cy="430887"/>
          </a:xfrm>
          <a:prstGeom prst="rect">
            <a:avLst/>
          </a:prstGeom>
          <a:noFill/>
        </p:spPr>
        <p:txBody>
          <a:bodyPr wrap="none" rtlCol="0">
            <a:spAutoFit/>
          </a:bodyPr>
          <a:lstStyle/>
          <a:p>
            <a:r>
              <a:rPr lang="en-CA" sz="2200" i="1" dirty="0" smtClean="0">
                <a:latin typeface="Times New Roman"/>
                <a:cs typeface="Times New Roman"/>
              </a:rPr>
              <a:t>W</a:t>
            </a:r>
            <a:endParaRPr lang="en-CA" sz="2200" baseline="-25000" dirty="0">
              <a:latin typeface="Times New Roman"/>
              <a:cs typeface="Times New Roman"/>
            </a:endParaRPr>
          </a:p>
        </p:txBody>
      </p:sp>
      <p:cxnSp>
        <p:nvCxnSpPr>
          <p:cNvPr id="36" name="Straight Arrow Connector 35"/>
          <p:cNvCxnSpPr>
            <a:stCxn id="40" idx="0"/>
          </p:cNvCxnSpPr>
          <p:nvPr/>
        </p:nvCxnSpPr>
        <p:spPr bwMode="auto">
          <a:xfrm flipH="1" flipV="1">
            <a:off x="6644621" y="2396625"/>
            <a:ext cx="719451" cy="81344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37" name="Oval 36"/>
          <p:cNvSpPr/>
          <p:nvPr/>
        </p:nvSpPr>
        <p:spPr bwMode="auto">
          <a:xfrm>
            <a:off x="8118267" y="3210073"/>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38" name="TextBox 37"/>
          <p:cNvSpPr txBox="1"/>
          <p:nvPr/>
        </p:nvSpPr>
        <p:spPr>
          <a:xfrm>
            <a:off x="8301779" y="3334321"/>
            <a:ext cx="460724" cy="430887"/>
          </a:xfrm>
          <a:prstGeom prst="rect">
            <a:avLst/>
          </a:prstGeom>
          <a:noFill/>
        </p:spPr>
        <p:txBody>
          <a:bodyPr wrap="none" rtlCol="0">
            <a:spAutoFit/>
          </a:bodyPr>
          <a:lstStyle/>
          <a:p>
            <a:r>
              <a:rPr lang="en-CA" sz="2200" i="1" dirty="0" smtClean="0">
                <a:latin typeface="Times New Roman"/>
                <a:cs typeface="Times New Roman"/>
              </a:rPr>
              <a:t>H</a:t>
            </a:r>
            <a:endParaRPr lang="en-CA" sz="2200" i="1" baseline="-25000" dirty="0">
              <a:latin typeface="Times New Roman"/>
              <a:cs typeface="Times New Roman"/>
            </a:endParaRPr>
          </a:p>
        </p:txBody>
      </p:sp>
      <p:cxnSp>
        <p:nvCxnSpPr>
          <p:cNvPr id="39" name="Straight Arrow Connector 38"/>
          <p:cNvCxnSpPr>
            <a:stCxn id="34" idx="7"/>
          </p:cNvCxnSpPr>
          <p:nvPr/>
        </p:nvCxnSpPr>
        <p:spPr bwMode="auto">
          <a:xfrm flipV="1">
            <a:off x="5402145" y="2396625"/>
            <a:ext cx="1242476" cy="925040"/>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40" name="Oval 39"/>
          <p:cNvSpPr/>
          <p:nvPr/>
        </p:nvSpPr>
        <p:spPr bwMode="auto">
          <a:xfrm>
            <a:off x="6983072" y="3210073"/>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41" name="TextBox 40"/>
          <p:cNvSpPr txBox="1"/>
          <p:nvPr/>
        </p:nvSpPr>
        <p:spPr>
          <a:xfrm>
            <a:off x="7175051" y="3334321"/>
            <a:ext cx="413886" cy="430887"/>
          </a:xfrm>
          <a:prstGeom prst="rect">
            <a:avLst/>
          </a:prstGeom>
          <a:noFill/>
        </p:spPr>
        <p:txBody>
          <a:bodyPr wrap="none" rtlCol="0">
            <a:spAutoFit/>
          </a:bodyPr>
          <a:lstStyle/>
          <a:p>
            <a:r>
              <a:rPr lang="en-CA" sz="2200" i="1" dirty="0" smtClean="0">
                <a:latin typeface="Times New Roman"/>
                <a:cs typeface="Times New Roman"/>
              </a:rPr>
              <a:t>T</a:t>
            </a:r>
            <a:endParaRPr lang="en-CA" sz="2200" i="1" baseline="-25000" dirty="0">
              <a:latin typeface="Times New Roman"/>
              <a:cs typeface="Times New Roman"/>
            </a:endParaRPr>
          </a:p>
        </p:txBody>
      </p:sp>
      <p:cxnSp>
        <p:nvCxnSpPr>
          <p:cNvPr id="42" name="Straight Arrow Connector 41"/>
          <p:cNvCxnSpPr>
            <a:stCxn id="37" idx="1"/>
          </p:cNvCxnSpPr>
          <p:nvPr/>
        </p:nvCxnSpPr>
        <p:spPr bwMode="auto">
          <a:xfrm flipH="1" flipV="1">
            <a:off x="6644621" y="2396625"/>
            <a:ext cx="1585238" cy="925040"/>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46" name="TextBox 45"/>
          <p:cNvSpPr txBox="1"/>
          <p:nvPr/>
        </p:nvSpPr>
        <p:spPr>
          <a:xfrm>
            <a:off x="4169974" y="4109449"/>
            <a:ext cx="4916414" cy="369332"/>
          </a:xfrm>
          <a:prstGeom prst="rect">
            <a:avLst/>
          </a:prstGeom>
          <a:noFill/>
        </p:spPr>
        <p:txBody>
          <a:bodyPr wrap="square" rtlCol="0">
            <a:spAutoFit/>
          </a:bodyPr>
          <a:lstStyle/>
          <a:p>
            <a:r>
              <a:rPr lang="en-US" dirty="0" smtClean="0"/>
              <a:t>The graphs express the factorization below:</a:t>
            </a:r>
            <a:endParaRPr lang="en-US" dirty="0"/>
          </a:p>
        </p:txBody>
      </p:sp>
      <p:graphicFrame>
        <p:nvGraphicFramePr>
          <p:cNvPr id="47" name="Object 46"/>
          <p:cNvGraphicFramePr>
            <a:graphicFrameLocks noChangeAspect="1"/>
          </p:cNvGraphicFramePr>
          <p:nvPr>
            <p:extLst>
              <p:ext uri="{D42A27DB-BD31-4B8C-83A1-F6EECF244321}">
                <p14:modId xmlns:p14="http://schemas.microsoft.com/office/powerpoint/2010/main" val="2725585335"/>
              </p:ext>
            </p:extLst>
          </p:nvPr>
        </p:nvGraphicFramePr>
        <p:xfrm>
          <a:off x="472162" y="5588000"/>
          <a:ext cx="7886701" cy="457200"/>
        </p:xfrm>
        <a:graphic>
          <a:graphicData uri="http://schemas.openxmlformats.org/presentationml/2006/ole">
            <mc:AlternateContent xmlns:mc="http://schemas.openxmlformats.org/markup-compatibility/2006">
              <mc:Choice xmlns:v="urn:schemas-microsoft-com:vml" Requires="v">
                <p:oleObj spid="_x0000_s285894" name="Equation" r:id="rId4" imgW="3505200" imgH="203200" progId="Equation.3">
                  <p:embed/>
                </p:oleObj>
              </mc:Choice>
              <mc:Fallback>
                <p:oleObj name="Equation" r:id="rId4" imgW="3505200" imgH="203200" progId="Equation.3">
                  <p:embed/>
                  <p:pic>
                    <p:nvPicPr>
                      <p:cNvPr id="0" name=""/>
                      <p:cNvPicPr/>
                      <p:nvPr/>
                    </p:nvPicPr>
                    <p:blipFill>
                      <a:blip r:embed="rId5"/>
                      <a:stretch>
                        <a:fillRect/>
                      </a:stretch>
                    </p:blipFill>
                    <p:spPr>
                      <a:xfrm>
                        <a:off x="472162" y="5588000"/>
                        <a:ext cx="7886701" cy="457200"/>
                      </a:xfrm>
                      <a:prstGeom prst="rect">
                        <a:avLst/>
                      </a:prstGeom>
                    </p:spPr>
                  </p:pic>
                </p:oleObj>
              </mc:Fallback>
            </mc:AlternateContent>
          </a:graphicData>
        </a:graphic>
      </p:graphicFrame>
    </p:spTree>
    <p:extLst>
      <p:ext uri="{BB962C8B-B14F-4D97-AF65-F5344CB8AC3E}">
        <p14:creationId xmlns:p14="http://schemas.microsoft.com/office/powerpoint/2010/main" val="689514602"/>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215848"/>
            <a:ext cx="8229600" cy="5162403"/>
          </a:xfrm>
        </p:spPr>
        <p:txBody>
          <a:bodyPr>
            <a:normAutofit fontScale="70000" lnSpcReduction="20000"/>
          </a:bodyPr>
          <a:lstStyle/>
          <a:p>
            <a:pPr marL="0" indent="0">
              <a:buNone/>
            </a:pPr>
            <a:r>
              <a:rPr lang="en-US" b="1" dirty="0" smtClean="0"/>
              <a:t>Hidden Markov Models</a:t>
            </a:r>
            <a:r>
              <a:rPr lang="en-US" b="1" dirty="0"/>
              <a:t> </a:t>
            </a:r>
            <a:r>
              <a:rPr lang="en-US" b="1" dirty="0" smtClean="0"/>
              <a:t>(HMMs)</a:t>
            </a:r>
            <a:br>
              <a:rPr lang="en-US" b="1" dirty="0" smtClean="0"/>
            </a:br>
            <a:endParaRPr lang="en-US" b="1" dirty="0" smtClean="0"/>
          </a:p>
          <a:p>
            <a:pPr marL="0" indent="0">
              <a:buNone/>
            </a:pPr>
            <a:r>
              <a:rPr lang="en-US" sz="3400" dirty="0" smtClean="0"/>
              <a:t>Have been </a:t>
            </a:r>
            <a:r>
              <a:rPr lang="en-US" sz="3400" dirty="0"/>
              <a:t>used extensively for decades in speech recognition systems, and are widely applicable to many other problems. </a:t>
            </a:r>
            <a:r>
              <a:rPr lang="en-US" sz="3400" dirty="0" smtClean="0"/>
              <a:t/>
            </a:r>
            <a:br>
              <a:rPr lang="en-US" sz="3400" dirty="0" smtClean="0"/>
            </a:br>
            <a:endParaRPr lang="en-US" sz="3400" b="1" dirty="0" smtClean="0"/>
          </a:p>
          <a:p>
            <a:r>
              <a:rPr lang="en-US" sz="3400" dirty="0" err="1" smtClean="0"/>
              <a:t>Rabiner</a:t>
            </a:r>
            <a:r>
              <a:rPr lang="en-US" sz="3400" dirty="0" smtClean="0"/>
              <a:t> </a:t>
            </a:r>
            <a:r>
              <a:rPr lang="en-US" sz="3400" dirty="0"/>
              <a:t>and </a:t>
            </a:r>
            <a:r>
              <a:rPr lang="en-US" sz="3400" dirty="0" err="1"/>
              <a:t>Juang</a:t>
            </a:r>
            <a:r>
              <a:rPr lang="en-US" sz="3400" dirty="0"/>
              <a:t> (1986) and </a:t>
            </a:r>
            <a:r>
              <a:rPr lang="en-US" sz="3400" dirty="0" err="1"/>
              <a:t>Rabiner</a:t>
            </a:r>
            <a:r>
              <a:rPr lang="en-US" sz="3400" dirty="0"/>
              <a:t> (1989) give a classic introduction and tutorial respectively on </a:t>
            </a:r>
            <a:r>
              <a:rPr lang="en-US" sz="3400" dirty="0" smtClean="0"/>
              <a:t>HMMs.</a:t>
            </a:r>
          </a:p>
          <a:p>
            <a:r>
              <a:rPr lang="en-US" sz="3400" dirty="0" smtClean="0"/>
              <a:t>The </a:t>
            </a:r>
            <a:r>
              <a:rPr lang="en-US" sz="3400" dirty="0"/>
              <a:t>human genome sequencing project stretched from around 1990 to the early 2000s (International Human Genome Sequencing Consortium, 2001; Venter et al., 2001), </a:t>
            </a:r>
          </a:p>
          <a:p>
            <a:r>
              <a:rPr lang="en-US" sz="3400" dirty="0" smtClean="0"/>
              <a:t>It spawned </a:t>
            </a:r>
            <a:r>
              <a:rPr lang="en-US" sz="3400" dirty="0"/>
              <a:t>a surge of activity in recognizing and modeling genes in genomes using hidden Markov models (</a:t>
            </a:r>
            <a:r>
              <a:rPr lang="en-US" sz="3400" dirty="0" err="1"/>
              <a:t>Kulp</a:t>
            </a:r>
            <a:r>
              <a:rPr lang="en-US" sz="3400" dirty="0"/>
              <a:t> et al., 1996; Burge and </a:t>
            </a:r>
            <a:r>
              <a:rPr lang="en-US" sz="3400" dirty="0" err="1"/>
              <a:t>Karlin</a:t>
            </a:r>
            <a:r>
              <a:rPr lang="en-US" sz="3400" dirty="0"/>
              <a:t>, 1997)—a particularly impressive and important application of data mining. </a:t>
            </a:r>
            <a:endParaRPr lang="en-US" sz="3400" dirty="0" smtClean="0"/>
          </a:p>
          <a:p>
            <a:r>
              <a:rPr lang="en-US" sz="3400" dirty="0" smtClean="0"/>
              <a:t>Murphy </a:t>
            </a:r>
            <a:r>
              <a:rPr lang="en-US" sz="3400" dirty="0"/>
              <a:t>(2002) is an excellent source for details on how dynamic Bayesian networks extend hidden Markov models</a:t>
            </a:r>
            <a:r>
              <a:rPr lang="en-US" sz="3400" dirty="0" smtClean="0"/>
              <a:t>.</a:t>
            </a:r>
            <a:endParaRPr lang="en-CA" sz="3400" dirty="0"/>
          </a:p>
        </p:txBody>
      </p:sp>
    </p:spTree>
    <p:extLst>
      <p:ext uri="{BB962C8B-B14F-4D97-AF65-F5344CB8AC3E}">
        <p14:creationId xmlns:p14="http://schemas.microsoft.com/office/powerpoint/2010/main" val="474848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199" y="1132077"/>
            <a:ext cx="8419331" cy="6350639"/>
          </a:xfrm>
        </p:spPr>
        <p:txBody>
          <a:bodyPr>
            <a:normAutofit fontScale="47500" lnSpcReduction="20000"/>
          </a:bodyPr>
          <a:lstStyle/>
          <a:p>
            <a:pPr marL="0" indent="0">
              <a:buNone/>
            </a:pPr>
            <a:r>
              <a:rPr lang="en-US" sz="4200" b="1" dirty="0" smtClean="0"/>
              <a:t>Conditional Random Fields and Markov Logic</a:t>
            </a:r>
            <a:r>
              <a:rPr lang="en-US" sz="4200" dirty="0" smtClean="0"/>
              <a:t/>
            </a:r>
            <a:br>
              <a:rPr lang="en-US" sz="4200" dirty="0" smtClean="0"/>
            </a:br>
            <a:r>
              <a:rPr lang="en-US" sz="4200" dirty="0" smtClean="0"/>
              <a:t/>
            </a:r>
            <a:br>
              <a:rPr lang="en-US" sz="4200" dirty="0" smtClean="0"/>
            </a:br>
            <a:r>
              <a:rPr lang="en-US" sz="4200" dirty="0"/>
              <a:t>The original application was to sequence labeling problems, but they have since become widely used for many sequence processing tasks in data mining. </a:t>
            </a:r>
            <a:r>
              <a:rPr lang="en-US" sz="4200" dirty="0" smtClean="0"/>
              <a:t/>
            </a:r>
            <a:br>
              <a:rPr lang="en-US" sz="4200" dirty="0" smtClean="0"/>
            </a:br>
            <a:endParaRPr lang="en-US" sz="4200" dirty="0" smtClean="0"/>
          </a:p>
          <a:p>
            <a:r>
              <a:rPr lang="en-US" sz="4200" dirty="0" smtClean="0"/>
              <a:t>Lafferty</a:t>
            </a:r>
            <a:r>
              <a:rPr lang="en-US" sz="4200" dirty="0"/>
              <a:t>, McCallum, and Pereira (2001) </a:t>
            </a:r>
            <a:r>
              <a:rPr lang="en-US" sz="4200" dirty="0" smtClean="0"/>
              <a:t>invented conditional </a:t>
            </a:r>
            <a:r>
              <a:rPr lang="en-US" sz="4200" dirty="0"/>
              <a:t>random </a:t>
            </a:r>
            <a:r>
              <a:rPr lang="en-US" sz="4200" dirty="0" smtClean="0"/>
              <a:t>fields </a:t>
            </a:r>
          </a:p>
          <a:p>
            <a:r>
              <a:rPr lang="en-US" sz="4200" dirty="0" smtClean="0"/>
              <a:t>Sutton </a:t>
            </a:r>
            <a:r>
              <a:rPr lang="en-US" sz="4200" dirty="0"/>
              <a:t>and McCallum (2006) is an excellent source of further </a:t>
            </a:r>
            <a:r>
              <a:rPr lang="en-US" sz="4200" dirty="0" smtClean="0"/>
              <a:t>details </a:t>
            </a:r>
          </a:p>
          <a:p>
            <a:r>
              <a:rPr lang="en-US" sz="4200" dirty="0" err="1" smtClean="0"/>
              <a:t>Sha</a:t>
            </a:r>
            <a:r>
              <a:rPr lang="en-US" sz="4200" dirty="0" smtClean="0"/>
              <a:t> </a:t>
            </a:r>
            <a:r>
              <a:rPr lang="en-US" sz="4200" dirty="0"/>
              <a:t>and Pereira (2003) present the global feature vector view of </a:t>
            </a:r>
            <a:r>
              <a:rPr lang="en-US" sz="4200" dirty="0" smtClean="0"/>
              <a:t>CRFs </a:t>
            </a:r>
          </a:p>
          <a:p>
            <a:pPr marL="0" indent="0">
              <a:buNone/>
            </a:pPr>
            <a:r>
              <a:rPr lang="en-US" sz="4200" dirty="0"/>
              <a:t>O</a:t>
            </a:r>
            <a:r>
              <a:rPr lang="en-US" sz="4200" dirty="0" smtClean="0"/>
              <a:t>ur </a:t>
            </a:r>
            <a:r>
              <a:rPr lang="en-US" sz="4200" dirty="0"/>
              <a:t>presentation synthesizes </a:t>
            </a:r>
            <a:r>
              <a:rPr lang="en-US" sz="4200" dirty="0" smtClean="0"/>
              <a:t>the above CRF perspectives </a:t>
            </a:r>
          </a:p>
          <a:p>
            <a:r>
              <a:rPr lang="en-US" sz="4200" dirty="0" err="1" smtClean="0"/>
              <a:t>Kristjansson</a:t>
            </a:r>
            <a:r>
              <a:rPr lang="en-US" sz="4200" dirty="0" smtClean="0"/>
              <a:t> </a:t>
            </a:r>
            <a:r>
              <a:rPr lang="en-US" sz="4200" dirty="0"/>
              <a:t>et al. (2004) examined the specific problem of extracting information from email </a:t>
            </a:r>
            <a:r>
              <a:rPr lang="en-US" sz="4200" dirty="0" smtClean="0"/>
              <a:t>text</a:t>
            </a:r>
          </a:p>
          <a:p>
            <a:r>
              <a:rPr lang="en-US" sz="4200" dirty="0" smtClean="0"/>
              <a:t>The </a:t>
            </a:r>
            <a:r>
              <a:rPr lang="en-US" sz="4200" dirty="0"/>
              <a:t>Stanford Named Entity Recognizer is based on conditional random fields; </a:t>
            </a:r>
            <a:r>
              <a:rPr lang="en-US" sz="4200" dirty="0" err="1"/>
              <a:t>Finkel</a:t>
            </a:r>
            <a:r>
              <a:rPr lang="en-US" sz="4200" dirty="0"/>
              <a:t> et al. (2005) give details of the </a:t>
            </a:r>
            <a:r>
              <a:rPr lang="en-US" sz="4200" dirty="0" smtClean="0"/>
              <a:t>implementation</a:t>
            </a:r>
            <a:endParaRPr lang="en-CA" sz="4200" dirty="0"/>
          </a:p>
          <a:p>
            <a:r>
              <a:rPr lang="en-US" sz="4200" dirty="0"/>
              <a:t>Markov logic </a:t>
            </a:r>
            <a:r>
              <a:rPr lang="en-US" sz="4200" dirty="0" smtClean="0"/>
              <a:t>networks (MLNs) </a:t>
            </a:r>
            <a:r>
              <a:rPr lang="en-US" sz="4200" dirty="0"/>
              <a:t>(Richardson and </a:t>
            </a:r>
            <a:r>
              <a:rPr lang="en-US" sz="4200" dirty="0" err="1"/>
              <a:t>Domingos</a:t>
            </a:r>
            <a:r>
              <a:rPr lang="en-US" sz="4200" dirty="0"/>
              <a:t>, 2006) provide a way to create dynamically instantiated </a:t>
            </a:r>
            <a:r>
              <a:rPr lang="en-US" sz="4200" dirty="0" smtClean="0"/>
              <a:t>(conditional and/or traditional) Markov </a:t>
            </a:r>
            <a:r>
              <a:rPr lang="en-US" sz="4200" dirty="0"/>
              <a:t>random fields from programs encoded using weighted clauses in first-order </a:t>
            </a:r>
            <a:r>
              <a:rPr lang="en-US" sz="4200" dirty="0" smtClean="0"/>
              <a:t>logic</a:t>
            </a:r>
          </a:p>
          <a:p>
            <a:r>
              <a:rPr lang="en-US" sz="4200" dirty="0" smtClean="0"/>
              <a:t>MLNs been </a:t>
            </a:r>
            <a:r>
              <a:rPr lang="en-US" sz="4200" dirty="0"/>
              <a:t>used for collective or structured classification, link or relationship prediction, entity and identity disambiguation, among many others, as described in </a:t>
            </a:r>
            <a:r>
              <a:rPr lang="en-US" sz="4200" dirty="0" err="1"/>
              <a:t>Domingos</a:t>
            </a:r>
            <a:r>
              <a:rPr lang="en-US" sz="4200" dirty="0"/>
              <a:t> and </a:t>
            </a:r>
            <a:r>
              <a:rPr lang="en-US" sz="4200" dirty="0" err="1"/>
              <a:t>Lowd</a:t>
            </a:r>
            <a:r>
              <a:rPr lang="en-US" sz="4200" dirty="0"/>
              <a:t> (2009)’s </a:t>
            </a:r>
            <a:r>
              <a:rPr lang="en-US" sz="4200" dirty="0" smtClean="0"/>
              <a:t>textbook</a:t>
            </a:r>
            <a:endParaRPr lang="en-CA" sz="4200" dirty="0"/>
          </a:p>
          <a:p>
            <a:endParaRPr lang="en-CA" dirty="0"/>
          </a:p>
        </p:txBody>
      </p:sp>
    </p:spTree>
    <p:extLst>
      <p:ext uri="{BB962C8B-B14F-4D97-AF65-F5344CB8AC3E}">
        <p14:creationId xmlns:p14="http://schemas.microsoft.com/office/powerpoint/2010/main" val="20405303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Software for Probabilistic Approaches to Machine Learning</a:t>
            </a:r>
            <a:endParaRPr lang="en-CA" dirty="0"/>
          </a:p>
        </p:txBody>
      </p:sp>
      <p:sp>
        <p:nvSpPr>
          <p:cNvPr id="3" name="Content Placeholder 2"/>
          <p:cNvSpPr>
            <a:spLocks noGrp="1"/>
          </p:cNvSpPr>
          <p:nvPr>
            <p:ph idx="1"/>
          </p:nvPr>
        </p:nvSpPr>
        <p:spPr>
          <a:xfrm>
            <a:off x="457200" y="1447574"/>
            <a:ext cx="8229600" cy="4880916"/>
          </a:xfrm>
        </p:spPr>
        <p:txBody>
          <a:bodyPr>
            <a:normAutofit fontScale="85000" lnSpcReduction="20000"/>
          </a:bodyPr>
          <a:lstStyle/>
          <a:p>
            <a:r>
              <a:rPr lang="en-US" dirty="0" err="1" smtClean="0"/>
              <a:t>Matlab’s</a:t>
            </a:r>
            <a:r>
              <a:rPr lang="en-US" dirty="0" smtClean="0"/>
              <a:t> </a:t>
            </a:r>
            <a:r>
              <a:rPr lang="en-US" dirty="0"/>
              <a:t>statistics toolbox </a:t>
            </a:r>
            <a:endParaRPr lang="en-US" dirty="0" smtClean="0"/>
          </a:p>
          <a:p>
            <a:pPr lvl="1"/>
            <a:r>
              <a:rPr lang="en-US" dirty="0"/>
              <a:t>H</a:t>
            </a:r>
            <a:r>
              <a:rPr lang="en-US" dirty="0" smtClean="0"/>
              <a:t>as </a:t>
            </a:r>
            <a:r>
              <a:rPr lang="en-US" dirty="0"/>
              <a:t>implementations of principal component analysis and its probabilistic variant based on the methods we have discussed, </a:t>
            </a:r>
            <a:endParaRPr lang="en-US" dirty="0" smtClean="0"/>
          </a:p>
          <a:p>
            <a:pPr lvl="1"/>
            <a:r>
              <a:rPr lang="en-US" dirty="0" smtClean="0"/>
              <a:t>Gaussian </a:t>
            </a:r>
            <a:r>
              <a:rPr lang="en-US" dirty="0"/>
              <a:t>mixture models and </a:t>
            </a:r>
            <a:r>
              <a:rPr lang="en-US" dirty="0" smtClean="0"/>
              <a:t>hidden Markov Models, among many other methods. </a:t>
            </a:r>
          </a:p>
          <a:p>
            <a:r>
              <a:rPr lang="en-US" dirty="0" err="1"/>
              <a:t>Scikit</a:t>
            </a:r>
            <a:r>
              <a:rPr lang="en-US" dirty="0"/>
              <a:t>-learn (</a:t>
            </a:r>
            <a:r>
              <a:rPr lang="en-US" dirty="0" err="1"/>
              <a:t>Pedregosa</a:t>
            </a:r>
            <a:r>
              <a:rPr lang="en-US" dirty="0"/>
              <a:t> et al., 2011) is a rapidly growing Python-based set of implementations of many machine learning methods. </a:t>
            </a:r>
            <a:endParaRPr lang="en-US" dirty="0" smtClean="0"/>
          </a:p>
          <a:p>
            <a:pPr lvl="1"/>
            <a:r>
              <a:rPr lang="en-US" dirty="0" smtClean="0"/>
              <a:t>There </a:t>
            </a:r>
            <a:r>
              <a:rPr lang="en-US" dirty="0"/>
              <a:t>are many probabilistic and statistical methods currently implemented in </a:t>
            </a:r>
            <a:r>
              <a:rPr lang="en-US" dirty="0" err="1"/>
              <a:t>scikit</a:t>
            </a:r>
            <a:r>
              <a:rPr lang="en-US" dirty="0"/>
              <a:t>-learn for classification, regression, clustering, dimensionality reduction (including factor analysis and probabilistic principal component analysis), model selection and preprocessing. </a:t>
            </a:r>
            <a:endParaRPr lang="en-CA" dirty="0"/>
          </a:p>
          <a:p>
            <a:endParaRPr lang="en-CA" dirty="0"/>
          </a:p>
        </p:txBody>
      </p:sp>
    </p:spTree>
    <p:extLst>
      <p:ext uri="{BB962C8B-B14F-4D97-AF65-F5344CB8AC3E}">
        <p14:creationId xmlns:p14="http://schemas.microsoft.com/office/powerpoint/2010/main" val="37358001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Software: PMTK, </a:t>
            </a:r>
            <a:r>
              <a:rPr lang="en-CA" dirty="0" err="1" smtClean="0"/>
              <a:t>Hugin</a:t>
            </a:r>
            <a:r>
              <a:rPr lang="en-CA" dirty="0"/>
              <a:t> </a:t>
            </a:r>
            <a:r>
              <a:rPr lang="en-CA" dirty="0" smtClean="0"/>
              <a:t>&amp; </a:t>
            </a:r>
            <a:r>
              <a:rPr lang="en-CA" dirty="0" err="1" smtClean="0"/>
              <a:t>Netica</a:t>
            </a:r>
            <a:r>
              <a:rPr lang="en-CA" dirty="0" smtClean="0"/>
              <a:t> </a:t>
            </a:r>
            <a:endParaRPr lang="en-CA" dirty="0"/>
          </a:p>
        </p:txBody>
      </p:sp>
      <p:sp>
        <p:nvSpPr>
          <p:cNvPr id="3" name="Content Placeholder 2"/>
          <p:cNvSpPr>
            <a:spLocks noGrp="1"/>
          </p:cNvSpPr>
          <p:nvPr>
            <p:ph idx="1"/>
          </p:nvPr>
        </p:nvSpPr>
        <p:spPr>
          <a:xfrm>
            <a:off x="457200" y="1215848"/>
            <a:ext cx="8229600" cy="5783661"/>
          </a:xfrm>
        </p:spPr>
        <p:txBody>
          <a:bodyPr>
            <a:normAutofit fontScale="92500" lnSpcReduction="10000"/>
          </a:bodyPr>
          <a:lstStyle/>
          <a:p>
            <a:r>
              <a:rPr lang="en-US" dirty="0"/>
              <a:t>Kevin Murphy’s </a:t>
            </a:r>
            <a:r>
              <a:rPr lang="en-US" dirty="0" err="1"/>
              <a:t>Matlab</a:t>
            </a:r>
            <a:r>
              <a:rPr lang="en-US" dirty="0"/>
              <a:t>-based Probabilistic Modeling </a:t>
            </a:r>
            <a:r>
              <a:rPr lang="en-US" dirty="0" smtClean="0"/>
              <a:t>Toolkit (PMTK) </a:t>
            </a:r>
            <a:r>
              <a:rPr lang="en-US" dirty="0"/>
              <a:t>is a large, open source collection of </a:t>
            </a:r>
            <a:r>
              <a:rPr lang="en-US" dirty="0" err="1"/>
              <a:t>Matlab</a:t>
            </a:r>
            <a:r>
              <a:rPr lang="en-US" dirty="0"/>
              <a:t> functions and tools. </a:t>
            </a:r>
            <a:endParaRPr lang="en-US" dirty="0" smtClean="0"/>
          </a:p>
          <a:p>
            <a:pPr lvl="1"/>
            <a:r>
              <a:rPr lang="en-US" dirty="0" smtClean="0"/>
              <a:t>The </a:t>
            </a:r>
            <a:r>
              <a:rPr lang="en-US" dirty="0"/>
              <a:t>software contains implementations for many of the methods we have discussed here, including code for Bayesian network manipulation and inference methods.</a:t>
            </a:r>
            <a:endParaRPr lang="en-CA" dirty="0"/>
          </a:p>
          <a:p>
            <a:r>
              <a:rPr lang="en-US" dirty="0"/>
              <a:t>The </a:t>
            </a:r>
            <a:r>
              <a:rPr lang="en-US" dirty="0" err="1"/>
              <a:t>Hugin</a:t>
            </a:r>
            <a:r>
              <a:rPr lang="en-US" dirty="0"/>
              <a:t> software package from </a:t>
            </a:r>
            <a:r>
              <a:rPr lang="en-US" dirty="0" err="1"/>
              <a:t>Hugin</a:t>
            </a:r>
            <a:r>
              <a:rPr lang="en-US" dirty="0"/>
              <a:t> Expert A/S and the </a:t>
            </a:r>
            <a:r>
              <a:rPr lang="en-US" dirty="0" err="1"/>
              <a:t>Netica</a:t>
            </a:r>
            <a:r>
              <a:rPr lang="en-US" dirty="0"/>
              <a:t> software from </a:t>
            </a:r>
            <a:r>
              <a:rPr lang="en-US" dirty="0" err="1"/>
              <a:t>Norsys</a:t>
            </a:r>
            <a:r>
              <a:rPr lang="en-US" dirty="0"/>
              <a:t> are well known commercial software </a:t>
            </a:r>
            <a:r>
              <a:rPr lang="en-US" dirty="0" smtClean="0"/>
              <a:t>for </a:t>
            </a:r>
            <a:r>
              <a:rPr lang="en-US" dirty="0"/>
              <a:t>manipulating Bayesian networks. </a:t>
            </a:r>
            <a:endParaRPr lang="en-US" dirty="0" smtClean="0"/>
          </a:p>
          <a:p>
            <a:pPr lvl="1"/>
            <a:r>
              <a:rPr lang="en-US" dirty="0" smtClean="0"/>
              <a:t>They </a:t>
            </a:r>
            <a:r>
              <a:rPr lang="en-US" dirty="0"/>
              <a:t>contain excellent graphical user interfaces for interacting with </a:t>
            </a:r>
            <a:r>
              <a:rPr lang="en-US" dirty="0" smtClean="0"/>
              <a:t>these Bayesian </a:t>
            </a:r>
            <a:r>
              <a:rPr lang="en-US" dirty="0"/>
              <a:t>networks. </a:t>
            </a:r>
          </a:p>
        </p:txBody>
      </p:sp>
    </p:spTree>
    <p:extLst>
      <p:ext uri="{BB962C8B-B14F-4D97-AF65-F5344CB8AC3E}">
        <p14:creationId xmlns:p14="http://schemas.microsoft.com/office/powerpoint/2010/main" val="524661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Software: BUGS, VIBES &amp; </a:t>
            </a:r>
            <a:r>
              <a:rPr lang="en-CA" dirty="0" err="1" smtClean="0"/>
              <a:t>Infer.net</a:t>
            </a:r>
            <a:endParaRPr lang="en-CA" dirty="0"/>
          </a:p>
        </p:txBody>
      </p:sp>
      <p:sp>
        <p:nvSpPr>
          <p:cNvPr id="3" name="Content Placeholder 2"/>
          <p:cNvSpPr>
            <a:spLocks noGrp="1"/>
          </p:cNvSpPr>
          <p:nvPr>
            <p:ph idx="1"/>
          </p:nvPr>
        </p:nvSpPr>
        <p:spPr>
          <a:xfrm>
            <a:off x="457200" y="1215848"/>
            <a:ext cx="8229600" cy="5783661"/>
          </a:xfrm>
        </p:spPr>
        <p:txBody>
          <a:bodyPr>
            <a:normAutofit fontScale="77500" lnSpcReduction="20000"/>
          </a:bodyPr>
          <a:lstStyle/>
          <a:p>
            <a:r>
              <a:rPr lang="en-US" dirty="0" smtClean="0"/>
              <a:t>The BUGS (Bayesian inference Using Gibbs Sampling) project has created a variety of software packages for the Bayesian analysis of complex statistical models using Markov chain Monte Carlo methods</a:t>
            </a:r>
          </a:p>
          <a:p>
            <a:pPr lvl="1"/>
            <a:r>
              <a:rPr lang="en-US" dirty="0" err="1" smtClean="0"/>
              <a:t>WinBUGS</a:t>
            </a:r>
            <a:r>
              <a:rPr lang="en-US" dirty="0" smtClean="0"/>
              <a:t> (</a:t>
            </a:r>
            <a:r>
              <a:rPr lang="en-US" dirty="0" err="1" smtClean="0"/>
              <a:t>Lunn</a:t>
            </a:r>
            <a:r>
              <a:rPr lang="en-US" dirty="0" smtClean="0"/>
              <a:t> et al., 2000) is a stable version of the software</a:t>
            </a:r>
          </a:p>
          <a:p>
            <a:pPr lvl="1"/>
            <a:r>
              <a:rPr lang="en-US" dirty="0" err="1" smtClean="0"/>
              <a:t>OpenBUGS</a:t>
            </a:r>
            <a:r>
              <a:rPr lang="en-US" dirty="0" smtClean="0"/>
              <a:t> is an open source version of the core BUGS implementation (</a:t>
            </a:r>
            <a:r>
              <a:rPr lang="en-US" dirty="0" err="1" smtClean="0"/>
              <a:t>Lunn</a:t>
            </a:r>
            <a:r>
              <a:rPr lang="en-US" dirty="0" smtClean="0"/>
              <a:t> et al., 2009)</a:t>
            </a:r>
            <a:endParaRPr lang="en-CA" dirty="0" smtClean="0"/>
          </a:p>
          <a:p>
            <a:r>
              <a:rPr lang="en-US" dirty="0" smtClean="0"/>
              <a:t>The VIBES software package (Bishop, </a:t>
            </a:r>
            <a:r>
              <a:rPr lang="en-US" dirty="0" err="1" smtClean="0"/>
              <a:t>Spiegelhalter</a:t>
            </a:r>
            <a:r>
              <a:rPr lang="en-US" dirty="0" smtClean="0"/>
              <a:t>, and Winn, 2002) allows inference in graphical models using </a:t>
            </a:r>
            <a:r>
              <a:rPr lang="en-US" dirty="0" err="1" smtClean="0"/>
              <a:t>variational</a:t>
            </a:r>
            <a:r>
              <a:rPr lang="en-US" dirty="0" smtClean="0"/>
              <a:t> methods</a:t>
            </a:r>
          </a:p>
          <a:p>
            <a:r>
              <a:rPr lang="en-US" dirty="0" smtClean="0"/>
              <a:t>Microsoft Research has created a programming language known as </a:t>
            </a:r>
            <a:r>
              <a:rPr lang="en-US" dirty="0" err="1" smtClean="0"/>
              <a:t>infer.net</a:t>
            </a:r>
            <a:r>
              <a:rPr lang="en-US" dirty="0" smtClean="0"/>
              <a:t> which allows one to define graphical models and perform inference in them using </a:t>
            </a:r>
            <a:r>
              <a:rPr lang="en-US" dirty="0" err="1" smtClean="0"/>
              <a:t>variational</a:t>
            </a:r>
            <a:r>
              <a:rPr lang="en-US" dirty="0" smtClean="0"/>
              <a:t> methods, Gibbs sampling or another message passing method known as expectation propagation (</a:t>
            </a:r>
            <a:r>
              <a:rPr lang="en-US" dirty="0" err="1" smtClean="0"/>
              <a:t>Minka</a:t>
            </a:r>
            <a:r>
              <a:rPr lang="en-US" dirty="0" smtClean="0"/>
              <a:t>, 2001) </a:t>
            </a:r>
          </a:p>
          <a:p>
            <a:pPr lvl="1"/>
            <a:r>
              <a:rPr lang="en-US" dirty="0" smtClean="0"/>
              <a:t>John Winn and Tom </a:t>
            </a:r>
            <a:r>
              <a:rPr lang="en-US" dirty="0" err="1" smtClean="0"/>
              <a:t>Minka</a:t>
            </a:r>
            <a:r>
              <a:rPr lang="en-US" dirty="0" smtClean="0"/>
              <a:t> at Microsoft Research have been leading the </a:t>
            </a:r>
            <a:r>
              <a:rPr lang="en-US" dirty="0" err="1" smtClean="0"/>
              <a:t>infer.net</a:t>
            </a:r>
            <a:r>
              <a:rPr lang="en-US" dirty="0" smtClean="0"/>
              <a:t> project</a:t>
            </a:r>
            <a:endParaRPr lang="en-CA" dirty="0"/>
          </a:p>
        </p:txBody>
      </p:sp>
    </p:spTree>
    <p:extLst>
      <p:ext uri="{BB962C8B-B14F-4D97-AF65-F5344CB8AC3E}">
        <p14:creationId xmlns:p14="http://schemas.microsoft.com/office/powerpoint/2010/main" val="26395485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 S, and similar </a:t>
            </a:r>
            <a:r>
              <a:rPr lang="en-CA" dirty="0"/>
              <a:t>c</a:t>
            </a:r>
            <a:r>
              <a:rPr lang="en-CA" dirty="0" smtClean="0"/>
              <a:t>ommercial </a:t>
            </a:r>
            <a:r>
              <a:rPr lang="en-CA" dirty="0"/>
              <a:t>p</a:t>
            </a:r>
            <a:r>
              <a:rPr lang="en-CA" dirty="0" smtClean="0"/>
              <a:t>ackages</a:t>
            </a:r>
            <a:endParaRPr lang="en-CA" dirty="0"/>
          </a:p>
        </p:txBody>
      </p:sp>
      <p:sp>
        <p:nvSpPr>
          <p:cNvPr id="3" name="Content Placeholder 2"/>
          <p:cNvSpPr>
            <a:spLocks noGrp="1"/>
          </p:cNvSpPr>
          <p:nvPr>
            <p:ph idx="1"/>
          </p:nvPr>
        </p:nvSpPr>
        <p:spPr>
          <a:xfrm>
            <a:off x="457200" y="1350931"/>
            <a:ext cx="8229600" cy="5331045"/>
          </a:xfrm>
        </p:spPr>
        <p:txBody>
          <a:bodyPr>
            <a:normAutofit fontScale="85000" lnSpcReduction="20000"/>
          </a:bodyPr>
          <a:lstStyle/>
          <a:p>
            <a:r>
              <a:rPr lang="en-US" dirty="0"/>
              <a:t>The R programming language and software environment was created for statistical computing and visualization (</a:t>
            </a:r>
            <a:r>
              <a:rPr lang="en-US" dirty="0" err="1"/>
              <a:t>Ihaka</a:t>
            </a:r>
            <a:r>
              <a:rPr lang="en-US" dirty="0"/>
              <a:t> and Gentleman, 1996</a:t>
            </a:r>
            <a:r>
              <a:rPr lang="en-US" dirty="0" smtClean="0"/>
              <a:t>)</a:t>
            </a:r>
          </a:p>
          <a:p>
            <a:r>
              <a:rPr lang="en-US" dirty="0" smtClean="0"/>
              <a:t>It </a:t>
            </a:r>
            <a:r>
              <a:rPr lang="en-US" dirty="0"/>
              <a:t>has its origins at the University of Auckland, and provides an open source implementation of the S programming language from Bell </a:t>
            </a:r>
            <a:r>
              <a:rPr lang="en-US" dirty="0" smtClean="0"/>
              <a:t>Labs</a:t>
            </a:r>
          </a:p>
          <a:p>
            <a:r>
              <a:rPr lang="en-US" dirty="0" smtClean="0"/>
              <a:t>It </a:t>
            </a:r>
            <a:r>
              <a:rPr lang="en-US" dirty="0"/>
              <a:t>is comparable to well known commercial packages such as SAS, SPSS, and </a:t>
            </a:r>
            <a:r>
              <a:rPr lang="en-US" dirty="0" err="1"/>
              <a:t>Stata</a:t>
            </a:r>
            <a:r>
              <a:rPr lang="en-US" dirty="0"/>
              <a:t>, and contains implementations of many classical statistical methods such as generalized linear models and other regression </a:t>
            </a:r>
            <a:r>
              <a:rPr lang="en-US" dirty="0" smtClean="0"/>
              <a:t>techniques</a:t>
            </a:r>
          </a:p>
          <a:p>
            <a:r>
              <a:rPr lang="en-US" dirty="0" smtClean="0"/>
              <a:t>Since </a:t>
            </a:r>
            <a:r>
              <a:rPr lang="en-US" dirty="0"/>
              <a:t>it is a general purpose programming language there are many extensions and implementations of the models discussed in this chapter available </a:t>
            </a:r>
            <a:r>
              <a:rPr lang="en-US" dirty="0" smtClean="0"/>
              <a:t>online</a:t>
            </a:r>
          </a:p>
        </p:txBody>
      </p:sp>
    </p:spTree>
    <p:extLst>
      <p:ext uri="{BB962C8B-B14F-4D97-AF65-F5344CB8AC3E}">
        <p14:creationId xmlns:p14="http://schemas.microsoft.com/office/powerpoint/2010/main" val="82136113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Software for </a:t>
            </a:r>
            <a:r>
              <a:rPr lang="en-CA" dirty="0" err="1" smtClean="0"/>
              <a:t>LDA</a:t>
            </a:r>
            <a:r>
              <a:rPr lang="en-CA" baseline="30000" dirty="0" err="1" smtClean="0"/>
              <a:t>b</a:t>
            </a:r>
            <a:r>
              <a:rPr lang="en-CA" dirty="0" smtClean="0"/>
              <a:t>, CRFs and MLNs</a:t>
            </a:r>
            <a:endParaRPr lang="en-CA" dirty="0"/>
          </a:p>
        </p:txBody>
      </p:sp>
      <p:sp>
        <p:nvSpPr>
          <p:cNvPr id="3" name="Content Placeholder 2"/>
          <p:cNvSpPr>
            <a:spLocks noGrp="1"/>
          </p:cNvSpPr>
          <p:nvPr>
            <p:ph idx="1"/>
          </p:nvPr>
        </p:nvSpPr>
        <p:spPr/>
        <p:txBody>
          <a:bodyPr>
            <a:normAutofit fontScale="85000" lnSpcReduction="10000"/>
          </a:bodyPr>
          <a:lstStyle/>
          <a:p>
            <a:r>
              <a:rPr lang="en-US" dirty="0"/>
              <a:t>The MALLET Machine Learning for Language Toolkit (McCallum, 2002) provides excellent Java implementations of latent </a:t>
            </a:r>
            <a:r>
              <a:rPr lang="en-US" dirty="0" err="1"/>
              <a:t>Dirichlet</a:t>
            </a:r>
            <a:r>
              <a:rPr lang="en-US" dirty="0"/>
              <a:t> </a:t>
            </a:r>
            <a:r>
              <a:rPr lang="en-US" dirty="0" smtClean="0"/>
              <a:t>allocation (</a:t>
            </a:r>
            <a:r>
              <a:rPr lang="en-US" dirty="0" err="1" smtClean="0"/>
              <a:t>LDA</a:t>
            </a:r>
            <a:r>
              <a:rPr lang="en-US" baseline="30000" dirty="0" err="1" smtClean="0"/>
              <a:t>b</a:t>
            </a:r>
            <a:r>
              <a:rPr lang="en-US" dirty="0" smtClean="0"/>
              <a:t>) </a:t>
            </a:r>
            <a:r>
              <a:rPr lang="en-US" dirty="0"/>
              <a:t>and conditional random </a:t>
            </a:r>
            <a:r>
              <a:rPr lang="en-US" dirty="0" smtClean="0"/>
              <a:t>fields (CRFs)</a:t>
            </a:r>
          </a:p>
          <a:p>
            <a:r>
              <a:rPr lang="en-US" dirty="0" smtClean="0"/>
              <a:t>It </a:t>
            </a:r>
            <a:r>
              <a:rPr lang="en-US" dirty="0"/>
              <a:t>also provides many other statistical natural language processing methods ranging from document classification and clustering to topic modeling, information extraction, and other machine learning techniques frequently used for text </a:t>
            </a:r>
            <a:r>
              <a:rPr lang="en-US" dirty="0" smtClean="0"/>
              <a:t>processing</a:t>
            </a:r>
            <a:endParaRPr lang="en-CA" dirty="0"/>
          </a:p>
          <a:p>
            <a:r>
              <a:rPr lang="en-US" dirty="0"/>
              <a:t>The open source Alchemy software package is widely used for Markov logic networks (Richardson and </a:t>
            </a:r>
            <a:r>
              <a:rPr lang="en-US" dirty="0" err="1"/>
              <a:t>Domingos</a:t>
            </a:r>
            <a:r>
              <a:rPr lang="en-US" dirty="0"/>
              <a:t>, 2006</a:t>
            </a:r>
            <a:r>
              <a:rPr lang="en-US" dirty="0" smtClean="0"/>
              <a:t>)</a:t>
            </a:r>
            <a:endParaRPr lang="en-CA" dirty="0"/>
          </a:p>
          <a:p>
            <a:endParaRPr lang="en-CA" dirty="0"/>
          </a:p>
        </p:txBody>
      </p:sp>
    </p:spTree>
    <p:extLst>
      <p:ext uri="{BB962C8B-B14F-4D97-AF65-F5344CB8AC3E}">
        <p14:creationId xmlns:p14="http://schemas.microsoft.com/office/powerpoint/2010/main" val="3244057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Weka</a:t>
            </a:r>
            <a:r>
              <a:rPr lang="en-CA" dirty="0" smtClean="0"/>
              <a:t> implementations</a:t>
            </a:r>
            <a:endParaRPr lang="en-CA" dirty="0"/>
          </a:p>
        </p:txBody>
      </p:sp>
      <p:sp>
        <p:nvSpPr>
          <p:cNvPr id="3" name="Content Placeholder 2"/>
          <p:cNvSpPr>
            <a:spLocks noGrp="1"/>
          </p:cNvSpPr>
          <p:nvPr>
            <p:ph idx="1"/>
          </p:nvPr>
        </p:nvSpPr>
        <p:spPr/>
        <p:txBody>
          <a:bodyPr>
            <a:normAutofit fontScale="77500" lnSpcReduction="20000"/>
          </a:bodyPr>
          <a:lstStyle/>
          <a:p>
            <a:pPr marL="0" lvl="0" indent="0">
              <a:buNone/>
            </a:pPr>
            <a:r>
              <a:rPr lang="en-US" dirty="0" err="1" smtClean="0"/>
              <a:t>Weka</a:t>
            </a:r>
            <a:r>
              <a:rPr lang="en-US" dirty="0" smtClean="0"/>
              <a:t> has implementations of:</a:t>
            </a:r>
          </a:p>
          <a:p>
            <a:pPr lvl="0"/>
            <a:r>
              <a:rPr lang="en-US" dirty="0" smtClean="0"/>
              <a:t>Bayesian </a:t>
            </a:r>
            <a:r>
              <a:rPr lang="en-US" dirty="0"/>
              <a:t>networks</a:t>
            </a:r>
            <a:endParaRPr lang="en-CA" dirty="0"/>
          </a:p>
          <a:p>
            <a:pPr lvl="1"/>
            <a:r>
              <a:rPr lang="en-US" dirty="0"/>
              <a:t> </a:t>
            </a:r>
            <a:r>
              <a:rPr lang="en-US" i="1" dirty="0" err="1"/>
              <a:t>BayesNet</a:t>
            </a:r>
            <a:r>
              <a:rPr lang="en-US" dirty="0"/>
              <a:t> (Bayesian networks without hidden variables for classification)</a:t>
            </a:r>
            <a:endParaRPr lang="en-CA" dirty="0"/>
          </a:p>
          <a:p>
            <a:pPr lvl="1"/>
            <a:r>
              <a:rPr lang="en-US" i="1" dirty="0"/>
              <a:t>	A1DE </a:t>
            </a:r>
            <a:r>
              <a:rPr lang="en-US" dirty="0"/>
              <a:t>and</a:t>
            </a:r>
            <a:r>
              <a:rPr lang="en-US" i="1" dirty="0"/>
              <a:t> A2DE </a:t>
            </a:r>
            <a:r>
              <a:rPr lang="en-US" dirty="0"/>
              <a:t>(in the </a:t>
            </a:r>
            <a:r>
              <a:rPr lang="en-US" i="1" dirty="0" err="1"/>
              <a:t>AnDE</a:t>
            </a:r>
            <a:r>
              <a:rPr lang="en-US" dirty="0"/>
              <a:t> package</a:t>
            </a:r>
            <a:r>
              <a:rPr lang="en-US" dirty="0" smtClean="0"/>
              <a:t>)</a:t>
            </a:r>
          </a:p>
          <a:p>
            <a:pPr lvl="0"/>
            <a:r>
              <a:rPr lang="en-US" dirty="0" smtClean="0"/>
              <a:t>Conditional </a:t>
            </a:r>
            <a:r>
              <a:rPr lang="en-US" dirty="0"/>
              <a:t>probability models</a:t>
            </a:r>
            <a:endParaRPr lang="en-CA" dirty="0"/>
          </a:p>
          <a:p>
            <a:pPr lvl="1"/>
            <a:r>
              <a:rPr lang="en-US" i="1" dirty="0" err="1" smtClean="0"/>
              <a:t>ElasticNet</a:t>
            </a:r>
            <a:r>
              <a:rPr lang="en-US" i="1" dirty="0" smtClean="0"/>
              <a:t> </a:t>
            </a:r>
            <a:r>
              <a:rPr lang="en-US" dirty="0"/>
              <a:t>(in the </a:t>
            </a:r>
            <a:r>
              <a:rPr lang="en-US" i="1" dirty="0" err="1"/>
              <a:t>elasticNet</a:t>
            </a:r>
            <a:r>
              <a:rPr lang="en-US" dirty="0"/>
              <a:t> package)</a:t>
            </a:r>
            <a:endParaRPr lang="en-CA" dirty="0"/>
          </a:p>
          <a:p>
            <a:pPr lvl="1"/>
            <a:r>
              <a:rPr lang="en-US" i="1" dirty="0" err="1"/>
              <a:t>KernelLogisticRegression</a:t>
            </a:r>
            <a:r>
              <a:rPr lang="en-US" i="1" dirty="0"/>
              <a:t> </a:t>
            </a:r>
            <a:r>
              <a:rPr lang="en-US" dirty="0"/>
              <a:t>(in the </a:t>
            </a:r>
            <a:r>
              <a:rPr lang="en-US" i="1" dirty="0" err="1"/>
              <a:t>kernelLogisticRegression</a:t>
            </a:r>
            <a:r>
              <a:rPr lang="en-US" dirty="0"/>
              <a:t> package)</a:t>
            </a:r>
            <a:endParaRPr lang="en-CA" dirty="0"/>
          </a:p>
          <a:p>
            <a:r>
              <a:rPr lang="en-US" i="1" dirty="0" err="1"/>
              <a:t>LatentSemanticAnalysis</a:t>
            </a:r>
            <a:r>
              <a:rPr lang="en-US" i="1" dirty="0"/>
              <a:t> </a:t>
            </a:r>
            <a:r>
              <a:rPr lang="en-US" dirty="0" smtClean="0"/>
              <a:t>(</a:t>
            </a:r>
            <a:r>
              <a:rPr lang="en-US" dirty="0"/>
              <a:t>in the </a:t>
            </a:r>
            <a:r>
              <a:rPr lang="en-US" i="1" dirty="0" err="1"/>
              <a:t>latentSemanticAnalysis</a:t>
            </a:r>
            <a:r>
              <a:rPr lang="en-US" dirty="0"/>
              <a:t> package</a:t>
            </a:r>
            <a:r>
              <a:rPr lang="en-US" dirty="0" smtClean="0"/>
              <a:t>)</a:t>
            </a:r>
          </a:p>
          <a:p>
            <a:pPr lvl="0"/>
            <a:r>
              <a:rPr lang="en-US" dirty="0" smtClean="0"/>
              <a:t>Clustering </a:t>
            </a:r>
            <a:endParaRPr lang="en-CA" dirty="0"/>
          </a:p>
          <a:p>
            <a:pPr lvl="1"/>
            <a:r>
              <a:rPr lang="en-US" i="1" dirty="0"/>
              <a:t>EM</a:t>
            </a:r>
            <a:r>
              <a:rPr lang="en-US" dirty="0"/>
              <a:t> (clustering and density estimation using the EM algorithm)</a:t>
            </a:r>
            <a:endParaRPr lang="en-CA" dirty="0"/>
          </a:p>
          <a:p>
            <a:endParaRPr lang="en-CA" dirty="0"/>
          </a:p>
        </p:txBody>
      </p:sp>
    </p:spTree>
    <p:extLst>
      <p:ext uri="{BB962C8B-B14F-4D97-AF65-F5344CB8AC3E}">
        <p14:creationId xmlns:p14="http://schemas.microsoft.com/office/powerpoint/2010/main" val="2146337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4955" b="-1710"/>
          <a:stretch/>
        </p:blipFill>
        <p:spPr>
          <a:xfrm>
            <a:off x="128389" y="864227"/>
            <a:ext cx="3827257" cy="4866759"/>
          </a:xfrm>
        </p:spPr>
      </p:pic>
      <p:sp>
        <p:nvSpPr>
          <p:cNvPr id="5" name="Oval 4"/>
          <p:cNvSpPr/>
          <p:nvPr/>
        </p:nvSpPr>
        <p:spPr bwMode="auto">
          <a:xfrm>
            <a:off x="5869893" y="3200669"/>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6" name="Oval 5"/>
          <p:cNvSpPr/>
          <p:nvPr/>
        </p:nvSpPr>
        <p:spPr bwMode="auto">
          <a:xfrm>
            <a:off x="6263621" y="1634625"/>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ctr" defTabSz="449263" rtl="0" eaLnBrk="1" fontAlgn="base" latinLnBrk="0" hangingPunct="1">
              <a:lnSpc>
                <a:spcPts val="3688"/>
              </a:lnSpc>
              <a:spcBef>
                <a:spcPct val="0"/>
              </a:spcBef>
              <a:spcAft>
                <a:spcPct val="0"/>
              </a:spcAft>
              <a:buClr>
                <a:srgbClr val="000000"/>
              </a:buClr>
              <a:buSzPct val="100000"/>
              <a:buFont typeface="Arial" charset="0"/>
              <a:buNone/>
              <a:tabLst/>
            </a:pPr>
            <a:endParaRPr kumimoji="0" lang="fr-CA" sz="2200" i="0" u="none" strike="noStrike" cap="none" normalizeH="0" baseline="0" dirty="0">
              <a:ln>
                <a:noFill/>
              </a:ln>
              <a:solidFill>
                <a:schemeClr val="tx1"/>
              </a:solidFill>
              <a:effectLst/>
              <a:latin typeface="Times New Roman"/>
              <a:cs typeface="Times New Roman"/>
            </a:endParaRPr>
          </a:p>
        </p:txBody>
      </p:sp>
      <p:cxnSp>
        <p:nvCxnSpPr>
          <p:cNvPr id="7" name="Straight Arrow Connector 6"/>
          <p:cNvCxnSpPr>
            <a:endCxn id="6" idx="4"/>
          </p:cNvCxnSpPr>
          <p:nvPr/>
        </p:nvCxnSpPr>
        <p:spPr bwMode="auto">
          <a:xfrm flipV="1">
            <a:off x="6263621" y="2396625"/>
            <a:ext cx="381000" cy="825752"/>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8" name="TextBox 7"/>
          <p:cNvSpPr txBox="1"/>
          <p:nvPr/>
        </p:nvSpPr>
        <p:spPr>
          <a:xfrm>
            <a:off x="6030123" y="3324917"/>
            <a:ext cx="412292" cy="430887"/>
          </a:xfrm>
          <a:prstGeom prst="rect">
            <a:avLst/>
          </a:prstGeom>
          <a:noFill/>
        </p:spPr>
        <p:txBody>
          <a:bodyPr wrap="none" rtlCol="0">
            <a:spAutoFit/>
          </a:bodyPr>
          <a:lstStyle/>
          <a:p>
            <a:r>
              <a:rPr lang="en-CA" sz="2200" i="1" dirty="0" smtClean="0">
                <a:latin typeface="Times New Roman"/>
                <a:cs typeface="Times New Roman"/>
              </a:rPr>
              <a:t>O</a:t>
            </a:r>
            <a:endParaRPr lang="en-CA" sz="2200" baseline="-25000" dirty="0">
              <a:latin typeface="Times New Roman"/>
              <a:cs typeface="Times New Roman"/>
            </a:endParaRPr>
          </a:p>
        </p:txBody>
      </p:sp>
      <p:sp>
        <p:nvSpPr>
          <p:cNvPr id="9" name="Oval 8"/>
          <p:cNvSpPr/>
          <p:nvPr/>
        </p:nvSpPr>
        <p:spPr bwMode="auto">
          <a:xfrm>
            <a:off x="4751737" y="3210073"/>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10" name="TextBox 9"/>
          <p:cNvSpPr txBox="1"/>
          <p:nvPr/>
        </p:nvSpPr>
        <p:spPr>
          <a:xfrm>
            <a:off x="4906991" y="3334321"/>
            <a:ext cx="476412" cy="430887"/>
          </a:xfrm>
          <a:prstGeom prst="rect">
            <a:avLst/>
          </a:prstGeom>
          <a:noFill/>
        </p:spPr>
        <p:txBody>
          <a:bodyPr wrap="none" rtlCol="0">
            <a:spAutoFit/>
          </a:bodyPr>
          <a:lstStyle/>
          <a:p>
            <a:r>
              <a:rPr lang="en-CA" sz="2200" i="1" dirty="0" smtClean="0">
                <a:latin typeface="Times New Roman"/>
                <a:cs typeface="Times New Roman"/>
              </a:rPr>
              <a:t>W</a:t>
            </a:r>
            <a:endParaRPr lang="en-CA" sz="2200" baseline="-25000" dirty="0">
              <a:latin typeface="Times New Roman"/>
              <a:cs typeface="Times New Roman"/>
            </a:endParaRPr>
          </a:p>
        </p:txBody>
      </p:sp>
      <p:sp>
        <p:nvSpPr>
          <p:cNvPr id="11" name="TextBox 10"/>
          <p:cNvSpPr txBox="1"/>
          <p:nvPr/>
        </p:nvSpPr>
        <p:spPr>
          <a:xfrm>
            <a:off x="6472519" y="1741821"/>
            <a:ext cx="412292" cy="430887"/>
          </a:xfrm>
          <a:prstGeom prst="rect">
            <a:avLst/>
          </a:prstGeom>
          <a:noFill/>
        </p:spPr>
        <p:txBody>
          <a:bodyPr wrap="none" rtlCol="0">
            <a:spAutoFit/>
          </a:bodyPr>
          <a:lstStyle/>
          <a:p>
            <a:r>
              <a:rPr lang="en-CA" sz="2200" i="1" dirty="0">
                <a:latin typeface="Times New Roman"/>
                <a:cs typeface="Times New Roman"/>
              </a:rPr>
              <a:t>Y</a:t>
            </a:r>
            <a:endParaRPr lang="en-CA" sz="2200" baseline="-25000" dirty="0">
              <a:latin typeface="Times New Roman"/>
              <a:cs typeface="Times New Roman"/>
            </a:endParaRPr>
          </a:p>
        </p:txBody>
      </p:sp>
      <p:cxnSp>
        <p:nvCxnSpPr>
          <p:cNvPr id="12" name="Straight Arrow Connector 11"/>
          <p:cNvCxnSpPr>
            <a:stCxn id="16" idx="0"/>
            <a:endCxn id="6" idx="4"/>
          </p:cNvCxnSpPr>
          <p:nvPr/>
        </p:nvCxnSpPr>
        <p:spPr bwMode="auto">
          <a:xfrm flipH="1" flipV="1">
            <a:off x="6644621" y="2396625"/>
            <a:ext cx="719451" cy="81344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13" name="Oval 12"/>
          <p:cNvSpPr/>
          <p:nvPr/>
        </p:nvSpPr>
        <p:spPr bwMode="auto">
          <a:xfrm>
            <a:off x="8118267" y="3210073"/>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14" name="TextBox 13"/>
          <p:cNvSpPr txBox="1"/>
          <p:nvPr/>
        </p:nvSpPr>
        <p:spPr>
          <a:xfrm>
            <a:off x="8301779" y="3334321"/>
            <a:ext cx="460724" cy="430887"/>
          </a:xfrm>
          <a:prstGeom prst="rect">
            <a:avLst/>
          </a:prstGeom>
          <a:noFill/>
        </p:spPr>
        <p:txBody>
          <a:bodyPr wrap="none" rtlCol="0">
            <a:spAutoFit/>
          </a:bodyPr>
          <a:lstStyle/>
          <a:p>
            <a:r>
              <a:rPr lang="en-CA" sz="2200" i="1" dirty="0" smtClean="0">
                <a:latin typeface="Times New Roman"/>
                <a:cs typeface="Times New Roman"/>
              </a:rPr>
              <a:t>H</a:t>
            </a:r>
            <a:endParaRPr lang="en-CA" sz="2200" i="1" baseline="-25000" dirty="0">
              <a:latin typeface="Times New Roman"/>
              <a:cs typeface="Times New Roman"/>
            </a:endParaRPr>
          </a:p>
        </p:txBody>
      </p:sp>
      <p:cxnSp>
        <p:nvCxnSpPr>
          <p:cNvPr id="15" name="Straight Arrow Connector 14"/>
          <p:cNvCxnSpPr>
            <a:stCxn id="9" idx="7"/>
            <a:endCxn id="6" idx="4"/>
          </p:cNvCxnSpPr>
          <p:nvPr/>
        </p:nvCxnSpPr>
        <p:spPr bwMode="auto">
          <a:xfrm flipV="1">
            <a:off x="5402145" y="2396625"/>
            <a:ext cx="1242476" cy="925040"/>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sp>
        <p:nvSpPr>
          <p:cNvPr id="16" name="Oval 15"/>
          <p:cNvSpPr/>
          <p:nvPr/>
        </p:nvSpPr>
        <p:spPr bwMode="auto">
          <a:xfrm>
            <a:off x="6983072" y="3210073"/>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17" name="TextBox 16"/>
          <p:cNvSpPr txBox="1"/>
          <p:nvPr/>
        </p:nvSpPr>
        <p:spPr>
          <a:xfrm>
            <a:off x="7175051" y="3334321"/>
            <a:ext cx="413886" cy="430887"/>
          </a:xfrm>
          <a:prstGeom prst="rect">
            <a:avLst/>
          </a:prstGeom>
          <a:noFill/>
        </p:spPr>
        <p:txBody>
          <a:bodyPr wrap="none" rtlCol="0">
            <a:spAutoFit/>
          </a:bodyPr>
          <a:lstStyle/>
          <a:p>
            <a:r>
              <a:rPr lang="en-CA" sz="2200" i="1" dirty="0" smtClean="0">
                <a:latin typeface="Times New Roman"/>
                <a:cs typeface="Times New Roman"/>
              </a:rPr>
              <a:t>T</a:t>
            </a:r>
            <a:endParaRPr lang="en-CA" sz="2200" i="1" baseline="-25000" dirty="0">
              <a:latin typeface="Times New Roman"/>
              <a:cs typeface="Times New Roman"/>
            </a:endParaRPr>
          </a:p>
        </p:txBody>
      </p:sp>
      <p:cxnSp>
        <p:nvCxnSpPr>
          <p:cNvPr id="18" name="Straight Arrow Connector 17"/>
          <p:cNvCxnSpPr>
            <a:stCxn id="13" idx="1"/>
            <a:endCxn id="6" idx="4"/>
          </p:cNvCxnSpPr>
          <p:nvPr/>
        </p:nvCxnSpPr>
        <p:spPr bwMode="auto">
          <a:xfrm flipH="1" flipV="1">
            <a:off x="6644621" y="2396625"/>
            <a:ext cx="1585238" cy="925040"/>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19" name="Straight Arrow Connector 18"/>
          <p:cNvCxnSpPr>
            <a:stCxn id="9" idx="6"/>
            <a:endCxn id="5" idx="2"/>
          </p:cNvCxnSpPr>
          <p:nvPr/>
        </p:nvCxnSpPr>
        <p:spPr bwMode="auto">
          <a:xfrm flipV="1">
            <a:off x="5513737" y="3581669"/>
            <a:ext cx="356156" cy="9404"/>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22" name="Straight Arrow Connector 21"/>
          <p:cNvCxnSpPr/>
          <p:nvPr/>
        </p:nvCxnSpPr>
        <p:spPr bwMode="auto">
          <a:xfrm flipV="1">
            <a:off x="6631893" y="3572265"/>
            <a:ext cx="356156" cy="9404"/>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sp>
        <p:nvSpPr>
          <p:cNvPr id="23" name="Title 1"/>
          <p:cNvSpPr>
            <a:spLocks noGrp="1"/>
          </p:cNvSpPr>
          <p:nvPr>
            <p:ph type="title"/>
          </p:nvPr>
        </p:nvSpPr>
        <p:spPr>
          <a:xfrm>
            <a:off x="114168" y="72848"/>
            <a:ext cx="8972220" cy="1143000"/>
          </a:xfrm>
        </p:spPr>
        <p:txBody>
          <a:bodyPr>
            <a:normAutofit fontScale="90000"/>
          </a:bodyPr>
          <a:lstStyle/>
          <a:p>
            <a:r>
              <a:rPr lang="en-US" dirty="0" smtClean="0"/>
              <a:t>Bayesian network #2 for the weather data</a:t>
            </a:r>
            <a:endParaRPr lang="en-US" dirty="0"/>
          </a:p>
        </p:txBody>
      </p:sp>
      <p:cxnSp>
        <p:nvCxnSpPr>
          <p:cNvPr id="25" name="Straight Arrow Connector 24"/>
          <p:cNvCxnSpPr/>
          <p:nvPr/>
        </p:nvCxnSpPr>
        <p:spPr bwMode="auto">
          <a:xfrm flipV="1">
            <a:off x="7745072" y="3567563"/>
            <a:ext cx="356156" cy="9404"/>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sp>
        <p:nvSpPr>
          <p:cNvPr id="26" name="TextBox 25"/>
          <p:cNvSpPr txBox="1"/>
          <p:nvPr/>
        </p:nvSpPr>
        <p:spPr>
          <a:xfrm>
            <a:off x="4169974" y="4109449"/>
            <a:ext cx="4916414" cy="369332"/>
          </a:xfrm>
          <a:prstGeom prst="rect">
            <a:avLst/>
          </a:prstGeom>
          <a:noFill/>
        </p:spPr>
        <p:txBody>
          <a:bodyPr wrap="square" rtlCol="0">
            <a:spAutoFit/>
          </a:bodyPr>
          <a:lstStyle/>
          <a:p>
            <a:r>
              <a:rPr lang="en-US" dirty="0" smtClean="0"/>
              <a:t>The graphs express the factorization below:</a:t>
            </a:r>
            <a:endParaRPr lang="en-US" dirty="0"/>
          </a:p>
        </p:txBody>
      </p:sp>
      <p:graphicFrame>
        <p:nvGraphicFramePr>
          <p:cNvPr id="27" name="Object 26"/>
          <p:cNvGraphicFramePr>
            <a:graphicFrameLocks noChangeAspect="1"/>
          </p:cNvGraphicFramePr>
          <p:nvPr>
            <p:extLst>
              <p:ext uri="{D42A27DB-BD31-4B8C-83A1-F6EECF244321}">
                <p14:modId xmlns:p14="http://schemas.microsoft.com/office/powerpoint/2010/main" val="2883945146"/>
              </p:ext>
            </p:extLst>
          </p:nvPr>
        </p:nvGraphicFramePr>
        <p:xfrm>
          <a:off x="128389" y="5759228"/>
          <a:ext cx="8915401" cy="457200"/>
        </p:xfrm>
        <a:graphic>
          <a:graphicData uri="http://schemas.openxmlformats.org/presentationml/2006/ole">
            <mc:AlternateContent xmlns:mc="http://schemas.openxmlformats.org/markup-compatibility/2006">
              <mc:Choice xmlns:v="urn:schemas-microsoft-com:vml" Requires="v">
                <p:oleObj spid="_x0000_s286918" name="Equation" r:id="rId4" imgW="3962400" imgH="203200" progId="Equation.3">
                  <p:embed/>
                </p:oleObj>
              </mc:Choice>
              <mc:Fallback>
                <p:oleObj name="Equation" r:id="rId4" imgW="3962400" imgH="203200" progId="Equation.3">
                  <p:embed/>
                  <p:pic>
                    <p:nvPicPr>
                      <p:cNvPr id="0" name=""/>
                      <p:cNvPicPr/>
                      <p:nvPr/>
                    </p:nvPicPr>
                    <p:blipFill>
                      <a:blip r:embed="rId5"/>
                      <a:stretch>
                        <a:fillRect/>
                      </a:stretch>
                    </p:blipFill>
                    <p:spPr>
                      <a:xfrm>
                        <a:off x="128389" y="5759228"/>
                        <a:ext cx="8915401" cy="457200"/>
                      </a:xfrm>
                      <a:prstGeom prst="rect">
                        <a:avLst/>
                      </a:prstGeom>
                    </p:spPr>
                  </p:pic>
                </p:oleObj>
              </mc:Fallback>
            </mc:AlternateContent>
          </a:graphicData>
        </a:graphic>
      </p:graphicFrame>
      <p:sp>
        <p:nvSpPr>
          <p:cNvPr id="28" name="TextBox 27"/>
          <p:cNvSpPr txBox="1"/>
          <p:nvPr/>
        </p:nvSpPr>
        <p:spPr>
          <a:xfrm>
            <a:off x="4084348" y="1384087"/>
            <a:ext cx="2093647" cy="1754327"/>
          </a:xfrm>
          <a:prstGeom prst="rect">
            <a:avLst/>
          </a:prstGeom>
          <a:noFill/>
        </p:spPr>
        <p:txBody>
          <a:bodyPr wrap="square" rtlCol="0">
            <a:spAutoFit/>
          </a:bodyPr>
          <a:lstStyle/>
          <a:p>
            <a:r>
              <a:rPr lang="en-US" dirty="0" smtClean="0"/>
              <a:t>Random Variables</a:t>
            </a:r>
          </a:p>
          <a:p>
            <a:r>
              <a:rPr lang="en-US" dirty="0"/>
              <a:t>Y</a:t>
            </a:r>
            <a:r>
              <a:rPr lang="en-US" dirty="0" smtClean="0"/>
              <a:t>: Play </a:t>
            </a:r>
          </a:p>
          <a:p>
            <a:r>
              <a:rPr lang="en-US" dirty="0" smtClean="0"/>
              <a:t>O: Outlook</a:t>
            </a:r>
          </a:p>
          <a:p>
            <a:r>
              <a:rPr lang="en-US" dirty="0" smtClean="0"/>
              <a:t>T: Temperature</a:t>
            </a:r>
          </a:p>
          <a:p>
            <a:r>
              <a:rPr lang="en-US" dirty="0" smtClean="0"/>
              <a:t>H: Humidity</a:t>
            </a:r>
          </a:p>
          <a:p>
            <a:r>
              <a:rPr lang="en-US" dirty="0" smtClean="0"/>
              <a:t>W: Windy</a:t>
            </a:r>
            <a:endParaRPr lang="en-US" dirty="0"/>
          </a:p>
        </p:txBody>
      </p:sp>
    </p:spTree>
    <p:extLst>
      <p:ext uri="{BB962C8B-B14F-4D97-AF65-F5344CB8AC3E}">
        <p14:creationId xmlns:p14="http://schemas.microsoft.com/office/powerpoint/2010/main" val="16832393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Estimating Bayesian network </a:t>
            </a:r>
            <a:r>
              <a:rPr lang="en-US" dirty="0"/>
              <a:t>p</a:t>
            </a:r>
            <a:r>
              <a:rPr lang="en-US" dirty="0" smtClean="0"/>
              <a:t>arameters</a:t>
            </a:r>
            <a:endParaRPr lang="en-US" dirty="0"/>
          </a:p>
        </p:txBody>
      </p:sp>
      <p:sp>
        <p:nvSpPr>
          <p:cNvPr id="3" name="Content Placeholder 2"/>
          <p:cNvSpPr>
            <a:spLocks noGrp="1"/>
          </p:cNvSpPr>
          <p:nvPr>
            <p:ph idx="1"/>
          </p:nvPr>
        </p:nvSpPr>
        <p:spPr>
          <a:xfrm>
            <a:off x="457200" y="1350932"/>
            <a:ext cx="8229600" cy="5507068"/>
          </a:xfrm>
        </p:spPr>
        <p:txBody>
          <a:bodyPr>
            <a:normAutofit/>
          </a:bodyPr>
          <a:lstStyle/>
          <a:p>
            <a:r>
              <a:rPr lang="en-US" dirty="0"/>
              <a:t>The log-likelihood of a Bayesian network with </a:t>
            </a:r>
            <a:r>
              <a:rPr lang="en-US" i="1" dirty="0"/>
              <a:t>V</a:t>
            </a:r>
            <a:r>
              <a:rPr lang="en-US" dirty="0"/>
              <a:t> variables and </a:t>
            </a:r>
            <a:r>
              <a:rPr lang="en-US" i="1" dirty="0"/>
              <a:t>N</a:t>
            </a:r>
            <a:r>
              <a:rPr lang="en-US" dirty="0"/>
              <a:t> examples of complete </a:t>
            </a:r>
            <a:r>
              <a:rPr lang="en-US" dirty="0" smtClean="0"/>
              <a:t>variable assignments </a:t>
            </a:r>
            <a:r>
              <a:rPr lang="en-US" dirty="0"/>
              <a:t>to the network </a:t>
            </a:r>
            <a:r>
              <a:rPr lang="en-US" dirty="0" smtClean="0"/>
              <a:t>is</a:t>
            </a:r>
          </a:p>
          <a:p>
            <a:endParaRPr lang="en-US" dirty="0"/>
          </a:p>
          <a:p>
            <a:endParaRPr lang="en-US" dirty="0" smtClean="0"/>
          </a:p>
          <a:p>
            <a:pPr marL="400050" lvl="1" indent="0">
              <a:buNone/>
            </a:pPr>
            <a:r>
              <a:rPr lang="en-US" sz="3200" dirty="0"/>
              <a:t>where the parameters of each conditional or unconditional distribution are given </a:t>
            </a:r>
            <a:r>
              <a:rPr lang="en-US" sz="3200" dirty="0" smtClean="0"/>
              <a:t>by </a:t>
            </a:r>
            <a:r>
              <a:rPr lang="en-US" sz="3200" dirty="0" err="1" smtClean="0"/>
              <a:t>Θ</a:t>
            </a:r>
            <a:r>
              <a:rPr lang="en-US" sz="3200" i="1" baseline="-25000" dirty="0" err="1" smtClean="0"/>
              <a:t>v</a:t>
            </a:r>
            <a:r>
              <a:rPr lang="en-US" sz="3200" dirty="0" smtClean="0"/>
              <a:t>  </a:t>
            </a:r>
          </a:p>
          <a:p>
            <a:pPr marL="457200" indent="-457200"/>
            <a:r>
              <a:rPr lang="en-US" dirty="0"/>
              <a:t>W</a:t>
            </a:r>
            <a:r>
              <a:rPr lang="en-US" dirty="0" smtClean="0"/>
              <a:t>e </a:t>
            </a:r>
            <a:r>
              <a:rPr lang="en-US" dirty="0"/>
              <a:t>use </a:t>
            </a:r>
            <a:r>
              <a:rPr lang="en-US" dirty="0" smtClean="0"/>
              <a:t>the       notation to </a:t>
            </a:r>
            <a:r>
              <a:rPr lang="en-US" dirty="0"/>
              <a:t>indicate </a:t>
            </a:r>
            <a:r>
              <a:rPr lang="en-US" dirty="0" smtClean="0"/>
              <a:t>the </a:t>
            </a:r>
            <a:r>
              <a:rPr lang="en-US" i="1" dirty="0" err="1" smtClean="0"/>
              <a:t>i</a:t>
            </a:r>
            <a:r>
              <a:rPr lang="en-US" dirty="0" err="1" smtClean="0"/>
              <a:t>th</a:t>
            </a:r>
            <a:r>
              <a:rPr lang="en-US" dirty="0" smtClean="0"/>
              <a:t> observation of variable </a:t>
            </a:r>
            <a:r>
              <a:rPr lang="en-US" i="1" dirty="0" smtClean="0"/>
              <a:t>v</a:t>
            </a:r>
            <a:endParaRPr lang="en-US" i="1" dirty="0"/>
          </a:p>
        </p:txBody>
      </p:sp>
      <p:graphicFrame>
        <p:nvGraphicFramePr>
          <p:cNvPr id="4" name="Object 3"/>
          <p:cNvGraphicFramePr>
            <a:graphicFrameLocks noChangeAspect="1"/>
          </p:cNvGraphicFramePr>
          <p:nvPr>
            <p:extLst>
              <p:ext uri="{D42A27DB-BD31-4B8C-83A1-F6EECF244321}">
                <p14:modId xmlns:p14="http://schemas.microsoft.com/office/powerpoint/2010/main" val="2364510503"/>
              </p:ext>
            </p:extLst>
          </p:nvPr>
        </p:nvGraphicFramePr>
        <p:xfrm>
          <a:off x="349001" y="3023180"/>
          <a:ext cx="8172450" cy="1028700"/>
        </p:xfrm>
        <a:graphic>
          <a:graphicData uri="http://schemas.openxmlformats.org/presentationml/2006/ole">
            <mc:AlternateContent xmlns:mc="http://schemas.openxmlformats.org/markup-compatibility/2006">
              <mc:Choice xmlns:v="urn:schemas-microsoft-com:vml" Requires="v">
                <p:oleObj spid="_x0000_s288132" name="Equation" r:id="rId3" imgW="3632200" imgH="457200" progId="Equation.3">
                  <p:embed/>
                </p:oleObj>
              </mc:Choice>
              <mc:Fallback>
                <p:oleObj name="Equation" r:id="rId3" imgW="3632200" imgH="457200" progId="Equation.3">
                  <p:embed/>
                  <p:pic>
                    <p:nvPicPr>
                      <p:cNvPr id="0" name=""/>
                      <p:cNvPicPr/>
                      <p:nvPr/>
                    </p:nvPicPr>
                    <p:blipFill>
                      <a:blip r:embed="rId4"/>
                      <a:stretch>
                        <a:fillRect/>
                      </a:stretch>
                    </p:blipFill>
                    <p:spPr>
                      <a:xfrm>
                        <a:off x="349001" y="3023180"/>
                        <a:ext cx="8172450" cy="10287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36228212"/>
              </p:ext>
            </p:extLst>
          </p:nvPr>
        </p:nvGraphicFramePr>
        <p:xfrm>
          <a:off x="2951277" y="5170542"/>
          <a:ext cx="603250" cy="603250"/>
        </p:xfrm>
        <a:graphic>
          <a:graphicData uri="http://schemas.openxmlformats.org/presentationml/2006/ole">
            <mc:AlternateContent xmlns:mc="http://schemas.openxmlformats.org/markup-compatibility/2006">
              <mc:Choice xmlns:v="urn:schemas-microsoft-com:vml" Requires="v">
                <p:oleObj spid="_x0000_s288133" name="Equation" r:id="rId5" imgW="241300" imgH="241300" progId="Equation.3">
                  <p:embed/>
                </p:oleObj>
              </mc:Choice>
              <mc:Fallback>
                <p:oleObj name="Equation" r:id="rId5" imgW="241300" imgH="241300" progId="Equation.3">
                  <p:embed/>
                  <p:pic>
                    <p:nvPicPr>
                      <p:cNvPr id="0" name=""/>
                      <p:cNvPicPr/>
                      <p:nvPr/>
                    </p:nvPicPr>
                    <p:blipFill>
                      <a:blip r:embed="rId6"/>
                      <a:stretch>
                        <a:fillRect/>
                      </a:stretch>
                    </p:blipFill>
                    <p:spPr>
                      <a:xfrm>
                        <a:off x="2951277" y="5170542"/>
                        <a:ext cx="603250" cy="603250"/>
                      </a:xfrm>
                      <a:prstGeom prst="rect">
                        <a:avLst/>
                      </a:prstGeom>
                    </p:spPr>
                  </p:pic>
                </p:oleObj>
              </mc:Fallback>
            </mc:AlternateContent>
          </a:graphicData>
        </a:graphic>
      </p:graphicFrame>
    </p:spTree>
    <p:extLst>
      <p:ext uri="{BB962C8B-B14F-4D97-AF65-F5344CB8AC3E}">
        <p14:creationId xmlns:p14="http://schemas.microsoft.com/office/powerpoint/2010/main" val="12375405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48"/>
            <a:ext cx="9144000" cy="1143000"/>
          </a:xfrm>
        </p:spPr>
        <p:txBody>
          <a:bodyPr>
            <a:normAutofit fontScale="90000"/>
          </a:bodyPr>
          <a:lstStyle/>
          <a:p>
            <a:r>
              <a:rPr lang="en-US" dirty="0" smtClean="0"/>
              <a:t>Estimating probabilities </a:t>
            </a:r>
            <a:br>
              <a:rPr lang="en-US" dirty="0" smtClean="0"/>
            </a:br>
            <a:r>
              <a:rPr lang="en-US" dirty="0" smtClean="0"/>
              <a:t>in Bayesian networks</a:t>
            </a:r>
            <a:endParaRPr lang="en-US" dirty="0"/>
          </a:p>
        </p:txBody>
      </p:sp>
      <p:sp>
        <p:nvSpPr>
          <p:cNvPr id="3" name="Content Placeholder 2"/>
          <p:cNvSpPr>
            <a:spLocks noGrp="1"/>
          </p:cNvSpPr>
          <p:nvPr>
            <p:ph idx="1"/>
          </p:nvPr>
        </p:nvSpPr>
        <p:spPr>
          <a:xfrm>
            <a:off x="457200" y="1350932"/>
            <a:ext cx="8229600" cy="5184234"/>
          </a:xfrm>
        </p:spPr>
        <p:txBody>
          <a:bodyPr>
            <a:normAutofit/>
          </a:bodyPr>
          <a:lstStyle/>
          <a:p>
            <a:r>
              <a:rPr lang="en-US" dirty="0"/>
              <a:t>T</a:t>
            </a:r>
            <a:r>
              <a:rPr lang="en-US" dirty="0" smtClean="0"/>
              <a:t>he </a:t>
            </a:r>
            <a:r>
              <a:rPr lang="en-US" dirty="0"/>
              <a:t>estimation problem </a:t>
            </a:r>
            <a:r>
              <a:rPr lang="en-US" i="1" dirty="0"/>
              <a:t>decouples</a:t>
            </a:r>
            <a:r>
              <a:rPr lang="en-US" dirty="0"/>
              <a:t> into </a:t>
            </a:r>
            <a:r>
              <a:rPr lang="en-US" dirty="0" smtClean="0"/>
              <a:t>separate estimation problems for each conditional </a:t>
            </a:r>
            <a:r>
              <a:rPr lang="en-US" dirty="0"/>
              <a:t>or unconditional </a:t>
            </a:r>
            <a:r>
              <a:rPr lang="en-US" dirty="0" smtClean="0"/>
              <a:t>probability</a:t>
            </a:r>
          </a:p>
          <a:p>
            <a:r>
              <a:rPr lang="en-US" dirty="0" smtClean="0"/>
              <a:t>Unconditional probabilities can be written as</a:t>
            </a:r>
          </a:p>
          <a:p>
            <a:endParaRPr lang="en-US" dirty="0"/>
          </a:p>
          <a:p>
            <a:pPr marL="0" indent="0">
              <a:buNone/>
            </a:pPr>
            <a:endParaRPr lang="en-US" dirty="0"/>
          </a:p>
          <a:p>
            <a:pPr marL="400050" lvl="1" indent="0">
              <a:buNone/>
            </a:pPr>
            <a:r>
              <a:rPr lang="en-US" sz="3200" dirty="0" smtClean="0"/>
              <a:t>where                 is an </a:t>
            </a:r>
            <a:r>
              <a:rPr lang="en-US" sz="3200" dirty="0"/>
              <a:t>indicator function </a:t>
            </a:r>
            <a:r>
              <a:rPr lang="en-US" sz="3200" dirty="0" smtClean="0"/>
              <a:t>returning 1 </a:t>
            </a:r>
            <a:r>
              <a:rPr lang="en-US" sz="3200" dirty="0"/>
              <a:t>when the </a:t>
            </a:r>
            <a:r>
              <a:rPr lang="en-US" sz="3200" i="1" dirty="0" err="1"/>
              <a:t>i</a:t>
            </a:r>
            <a:r>
              <a:rPr lang="en-US" sz="3200" baseline="30000" dirty="0" err="1"/>
              <a:t>th</a:t>
            </a:r>
            <a:r>
              <a:rPr lang="en-US" sz="3200" dirty="0"/>
              <a:t> observed value </a:t>
            </a:r>
            <a:r>
              <a:rPr lang="en-US" sz="3200" dirty="0" smtClean="0"/>
              <a:t>for </a:t>
            </a:r>
            <a:r>
              <a:rPr lang="en-US" sz="3200" i="1" dirty="0" smtClean="0"/>
              <a:t>A</a:t>
            </a:r>
            <a:r>
              <a:rPr lang="en-US" sz="3200" i="1" baseline="-25000" dirty="0" smtClean="0"/>
              <a:t>i</a:t>
            </a:r>
            <a:r>
              <a:rPr lang="en-US" sz="3200" dirty="0" smtClean="0"/>
              <a:t>=</a:t>
            </a:r>
            <a:r>
              <a:rPr lang="en-US" sz="3200" i="1" dirty="0" smtClean="0"/>
              <a:t>a</a:t>
            </a:r>
            <a:r>
              <a:rPr lang="en-US" sz="3200" dirty="0" smtClean="0"/>
              <a:t> and </a:t>
            </a:r>
            <a:r>
              <a:rPr lang="en-US" sz="3200" dirty="0"/>
              <a:t>0 otherwise</a:t>
            </a:r>
            <a:r>
              <a:rPr lang="en-CA" sz="3200" dirty="0"/>
              <a:t> </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2337098029"/>
              </p:ext>
            </p:extLst>
          </p:nvPr>
        </p:nvGraphicFramePr>
        <p:xfrm>
          <a:off x="2642938" y="3600524"/>
          <a:ext cx="3543300" cy="1028700"/>
        </p:xfrm>
        <a:graphic>
          <a:graphicData uri="http://schemas.openxmlformats.org/presentationml/2006/ole">
            <mc:AlternateContent xmlns:mc="http://schemas.openxmlformats.org/markup-compatibility/2006">
              <mc:Choice xmlns:v="urn:schemas-microsoft-com:vml" Requires="v">
                <p:oleObj spid="_x0000_s289152" name="Equation" r:id="rId3" imgW="1574800" imgH="457200" progId="Equation.3">
                  <p:embed/>
                </p:oleObj>
              </mc:Choice>
              <mc:Fallback>
                <p:oleObj name="Equation" r:id="rId3" imgW="1574800" imgH="457200" progId="Equation.3">
                  <p:embed/>
                  <p:pic>
                    <p:nvPicPr>
                      <p:cNvPr id="0" name=""/>
                      <p:cNvPicPr/>
                      <p:nvPr/>
                    </p:nvPicPr>
                    <p:blipFill>
                      <a:blip r:embed="rId4"/>
                      <a:stretch>
                        <a:fillRect/>
                      </a:stretch>
                    </p:blipFill>
                    <p:spPr>
                      <a:xfrm>
                        <a:off x="2642938" y="3600524"/>
                        <a:ext cx="3543300" cy="10287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7409877"/>
              </p:ext>
            </p:extLst>
          </p:nvPr>
        </p:nvGraphicFramePr>
        <p:xfrm>
          <a:off x="2117095" y="4748131"/>
          <a:ext cx="1285875" cy="542925"/>
        </p:xfrm>
        <a:graphic>
          <a:graphicData uri="http://schemas.openxmlformats.org/presentationml/2006/ole">
            <mc:AlternateContent xmlns:mc="http://schemas.openxmlformats.org/markup-compatibility/2006">
              <mc:Choice xmlns:v="urn:schemas-microsoft-com:vml" Requires="v">
                <p:oleObj spid="_x0000_s289153" name="Equation" r:id="rId5" imgW="571500" imgH="241300" progId="Equation.3">
                  <p:embed/>
                </p:oleObj>
              </mc:Choice>
              <mc:Fallback>
                <p:oleObj name="Equation" r:id="rId5" imgW="571500" imgH="241300" progId="Equation.3">
                  <p:embed/>
                  <p:pic>
                    <p:nvPicPr>
                      <p:cNvPr id="0" name=""/>
                      <p:cNvPicPr/>
                      <p:nvPr/>
                    </p:nvPicPr>
                    <p:blipFill>
                      <a:blip r:embed="rId6"/>
                      <a:stretch>
                        <a:fillRect/>
                      </a:stretch>
                    </p:blipFill>
                    <p:spPr>
                      <a:xfrm>
                        <a:off x="2117095" y="4748131"/>
                        <a:ext cx="1285875" cy="542925"/>
                      </a:xfrm>
                      <a:prstGeom prst="rect">
                        <a:avLst/>
                      </a:prstGeom>
                    </p:spPr>
                  </p:pic>
                </p:oleObj>
              </mc:Fallback>
            </mc:AlternateContent>
          </a:graphicData>
        </a:graphic>
      </p:graphicFrame>
    </p:spTree>
    <p:extLst>
      <p:ext uri="{BB962C8B-B14F-4D97-AF65-F5344CB8AC3E}">
        <p14:creationId xmlns:p14="http://schemas.microsoft.com/office/powerpoint/2010/main" val="41160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Estimating conditional distributions</a:t>
            </a:r>
            <a:endParaRPr lang="en-US" dirty="0"/>
          </a:p>
        </p:txBody>
      </p:sp>
      <p:sp>
        <p:nvSpPr>
          <p:cNvPr id="3" name="Content Placeholder 2"/>
          <p:cNvSpPr>
            <a:spLocks noGrp="1"/>
          </p:cNvSpPr>
          <p:nvPr>
            <p:ph idx="1"/>
          </p:nvPr>
        </p:nvSpPr>
        <p:spPr>
          <a:xfrm>
            <a:off x="457199" y="1350931"/>
            <a:ext cx="8686801" cy="5198503"/>
          </a:xfrm>
        </p:spPr>
        <p:txBody>
          <a:bodyPr>
            <a:normAutofit/>
          </a:bodyPr>
          <a:lstStyle/>
          <a:p>
            <a:r>
              <a:rPr lang="en-US" dirty="0" smtClean="0"/>
              <a:t>Estimating conditional distributions in Bayesian networks is equally easy and amounts to simply counting configurations and dividing, ex.</a:t>
            </a:r>
          </a:p>
          <a:p>
            <a:endParaRPr lang="en-US" dirty="0"/>
          </a:p>
          <a:p>
            <a:endParaRPr lang="en-US" dirty="0" smtClean="0"/>
          </a:p>
          <a:p>
            <a:endParaRPr lang="en-US" dirty="0"/>
          </a:p>
          <a:p>
            <a:endParaRPr lang="en-US" dirty="0" smtClean="0"/>
          </a:p>
          <a:p>
            <a:r>
              <a:rPr lang="en-US" dirty="0" smtClean="0"/>
              <a:t>Zero counts cause problems and this motivates the use of Bayesian priors </a:t>
            </a:r>
          </a:p>
        </p:txBody>
      </p:sp>
      <p:graphicFrame>
        <p:nvGraphicFramePr>
          <p:cNvPr id="4" name="Object 3"/>
          <p:cNvGraphicFramePr>
            <a:graphicFrameLocks noChangeAspect="1"/>
          </p:cNvGraphicFramePr>
          <p:nvPr>
            <p:extLst>
              <p:ext uri="{D42A27DB-BD31-4B8C-83A1-F6EECF244321}">
                <p14:modId xmlns:p14="http://schemas.microsoft.com/office/powerpoint/2010/main" val="396714136"/>
              </p:ext>
            </p:extLst>
          </p:nvPr>
        </p:nvGraphicFramePr>
        <p:xfrm>
          <a:off x="846958" y="2984500"/>
          <a:ext cx="7515225" cy="2000250"/>
        </p:xfrm>
        <a:graphic>
          <a:graphicData uri="http://schemas.openxmlformats.org/presentationml/2006/ole">
            <mc:AlternateContent xmlns:mc="http://schemas.openxmlformats.org/markup-compatibility/2006">
              <mc:Choice xmlns:v="urn:schemas-microsoft-com:vml" Requires="v">
                <p:oleObj spid="_x0000_s289988" name="Equation" r:id="rId3" imgW="3340100" imgH="889000" progId="Equation.3">
                  <p:embed/>
                </p:oleObj>
              </mc:Choice>
              <mc:Fallback>
                <p:oleObj name="Equation" r:id="rId3" imgW="3340100" imgH="889000" progId="Equation.3">
                  <p:embed/>
                  <p:pic>
                    <p:nvPicPr>
                      <p:cNvPr id="0" name=""/>
                      <p:cNvPicPr/>
                      <p:nvPr/>
                    </p:nvPicPr>
                    <p:blipFill>
                      <a:blip r:embed="rId4"/>
                      <a:stretch>
                        <a:fillRect/>
                      </a:stretch>
                    </p:blipFill>
                    <p:spPr>
                      <a:xfrm>
                        <a:off x="846958" y="2984500"/>
                        <a:ext cx="7515225" cy="2000250"/>
                      </a:xfrm>
                      <a:prstGeom prst="rect">
                        <a:avLst/>
                      </a:prstGeom>
                    </p:spPr>
                  </p:pic>
                </p:oleObj>
              </mc:Fallback>
            </mc:AlternateContent>
          </a:graphicData>
        </a:graphic>
      </p:graphicFrame>
    </p:spTree>
    <p:extLst>
      <p:ext uri="{BB962C8B-B14F-4D97-AF65-F5344CB8AC3E}">
        <p14:creationId xmlns:p14="http://schemas.microsoft.com/office/powerpoint/2010/main" val="3835652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network </a:t>
            </a:r>
            <a:r>
              <a:rPr lang="en-US" dirty="0"/>
              <a:t>s</a:t>
            </a:r>
            <a:r>
              <a:rPr lang="en-US" dirty="0" smtClean="0"/>
              <a:t>tructure</a:t>
            </a:r>
            <a:endParaRPr lang="en-US" dirty="0"/>
          </a:p>
        </p:txBody>
      </p:sp>
      <p:sp>
        <p:nvSpPr>
          <p:cNvPr id="3" name="Content Placeholder 2"/>
          <p:cNvSpPr>
            <a:spLocks noGrp="1"/>
          </p:cNvSpPr>
          <p:nvPr>
            <p:ph idx="1"/>
          </p:nvPr>
        </p:nvSpPr>
        <p:spPr>
          <a:xfrm>
            <a:off x="457200" y="1108358"/>
            <a:ext cx="8476306" cy="5749641"/>
          </a:xfrm>
        </p:spPr>
        <p:txBody>
          <a:bodyPr>
            <a:normAutofit fontScale="77500" lnSpcReduction="20000"/>
          </a:bodyPr>
          <a:lstStyle/>
          <a:p>
            <a:r>
              <a:rPr lang="en-US" dirty="0"/>
              <a:t>One possibility is to use cross-validation to estimate the goodness of </a:t>
            </a:r>
            <a:r>
              <a:rPr lang="en-US" dirty="0" smtClean="0"/>
              <a:t>fit</a:t>
            </a:r>
            <a:r>
              <a:rPr lang="en-US" dirty="0"/>
              <a:t> </a:t>
            </a:r>
            <a:r>
              <a:rPr lang="en-US" dirty="0" smtClean="0"/>
              <a:t>on held out data (so as to avoid over fitting) another is to penalize model complexity</a:t>
            </a:r>
          </a:p>
          <a:p>
            <a:r>
              <a:rPr lang="en-US" dirty="0" smtClean="0"/>
              <a:t>Let </a:t>
            </a:r>
            <a:r>
              <a:rPr lang="en-US" i="1" dirty="0"/>
              <a:t>K</a:t>
            </a:r>
            <a:r>
              <a:rPr lang="en-US" dirty="0"/>
              <a:t> be the number of parameters, </a:t>
            </a:r>
            <a:r>
              <a:rPr lang="en-US" i="1" dirty="0"/>
              <a:t>LL </a:t>
            </a:r>
            <a:r>
              <a:rPr lang="en-US" dirty="0"/>
              <a:t>the log-likelihood, and </a:t>
            </a:r>
            <a:r>
              <a:rPr lang="en-US" i="1" dirty="0"/>
              <a:t>N</a:t>
            </a:r>
            <a:r>
              <a:rPr lang="en-US" dirty="0"/>
              <a:t> the number of instances in the data. </a:t>
            </a:r>
            <a:endParaRPr lang="en-US" dirty="0" smtClean="0"/>
          </a:p>
          <a:p>
            <a:r>
              <a:rPr lang="en-US" dirty="0" smtClean="0"/>
              <a:t>Two </a:t>
            </a:r>
            <a:r>
              <a:rPr lang="en-US" dirty="0"/>
              <a:t>popular measures for evaluating the quality of a network are the </a:t>
            </a:r>
            <a:r>
              <a:rPr lang="en-US" i="1" dirty="0" err="1"/>
              <a:t>Akaike</a:t>
            </a:r>
            <a:r>
              <a:rPr lang="en-US" i="1" dirty="0"/>
              <a:t> Information Criterion</a:t>
            </a:r>
            <a:r>
              <a:rPr lang="en-US" dirty="0"/>
              <a:t> (AIC)</a:t>
            </a:r>
            <a:r>
              <a:rPr lang="en-US" dirty="0" smtClean="0"/>
              <a:t>:</a:t>
            </a:r>
            <a:r>
              <a:rPr lang="en-US" dirty="0"/>
              <a:t/>
            </a:r>
            <a:br>
              <a:rPr lang="en-US" dirty="0"/>
            </a:br>
            <a:endParaRPr lang="en-CA" dirty="0"/>
          </a:p>
          <a:p>
            <a:endParaRPr lang="en-CA" dirty="0"/>
          </a:p>
          <a:p>
            <a:pPr marL="400050" lvl="1" indent="0">
              <a:buNone/>
            </a:pPr>
            <a:r>
              <a:rPr lang="en-US" sz="3200" dirty="0"/>
              <a:t>and the following </a:t>
            </a:r>
            <a:r>
              <a:rPr lang="en-US" sz="3200" i="1" dirty="0"/>
              <a:t>MDL metric</a:t>
            </a:r>
            <a:r>
              <a:rPr lang="en-US" sz="3200" dirty="0"/>
              <a:t> based on the MDL principle</a:t>
            </a:r>
            <a:r>
              <a:rPr lang="en-US" sz="3200" dirty="0" smtClean="0"/>
              <a:t>:</a:t>
            </a:r>
            <a:br>
              <a:rPr lang="en-US" sz="3200" dirty="0" smtClean="0"/>
            </a:br>
            <a:endParaRPr lang="en-CA" sz="3200" dirty="0"/>
          </a:p>
          <a:p>
            <a:endParaRPr lang="en-CA" dirty="0" smtClean="0"/>
          </a:p>
          <a:p>
            <a:endParaRPr lang="en-CA" dirty="0"/>
          </a:p>
          <a:p>
            <a:r>
              <a:rPr lang="en-US" dirty="0"/>
              <a:t>In both cases the log-likelihood is negated, so the aim is to minimize these scores</a:t>
            </a:r>
            <a:r>
              <a:rPr lang="en-US" dirty="0" smtClean="0"/>
              <a:t>.</a:t>
            </a:r>
          </a:p>
          <a:p>
            <a:r>
              <a:rPr lang="en-US" dirty="0" smtClean="0"/>
              <a:t>More Bayesian approach: use prior over model structures</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051708419"/>
              </p:ext>
            </p:extLst>
          </p:nvPr>
        </p:nvGraphicFramePr>
        <p:xfrm>
          <a:off x="3147329" y="3668283"/>
          <a:ext cx="2943225" cy="400050"/>
        </p:xfrm>
        <a:graphic>
          <a:graphicData uri="http://schemas.openxmlformats.org/presentationml/2006/ole">
            <mc:AlternateContent xmlns:mc="http://schemas.openxmlformats.org/markup-compatibility/2006">
              <mc:Choice xmlns:v="urn:schemas-microsoft-com:vml" Requires="v">
                <p:oleObj spid="_x0000_s291198" name="Equation" r:id="rId3" imgW="1308100" imgH="177800" progId="Equation.3">
                  <p:embed/>
                </p:oleObj>
              </mc:Choice>
              <mc:Fallback>
                <p:oleObj name="Equation" r:id="rId3" imgW="1308100" imgH="177800" progId="Equation.3">
                  <p:embed/>
                  <p:pic>
                    <p:nvPicPr>
                      <p:cNvPr id="0" name=""/>
                      <p:cNvPicPr/>
                      <p:nvPr/>
                    </p:nvPicPr>
                    <p:blipFill>
                      <a:blip r:embed="rId4"/>
                      <a:stretch>
                        <a:fillRect/>
                      </a:stretch>
                    </p:blipFill>
                    <p:spPr>
                      <a:xfrm>
                        <a:off x="3147329" y="3668283"/>
                        <a:ext cx="2943225" cy="4000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74386164"/>
              </p:ext>
            </p:extLst>
          </p:nvPr>
        </p:nvGraphicFramePr>
        <p:xfrm>
          <a:off x="2953622" y="4644771"/>
          <a:ext cx="3943350" cy="885825"/>
        </p:xfrm>
        <a:graphic>
          <a:graphicData uri="http://schemas.openxmlformats.org/presentationml/2006/ole">
            <mc:AlternateContent xmlns:mc="http://schemas.openxmlformats.org/markup-compatibility/2006">
              <mc:Choice xmlns:v="urn:schemas-microsoft-com:vml" Requires="v">
                <p:oleObj spid="_x0000_s291199" name="Equation" r:id="rId5" imgW="1752600" imgH="393700" progId="Equation.3">
                  <p:embed/>
                </p:oleObj>
              </mc:Choice>
              <mc:Fallback>
                <p:oleObj name="Equation" r:id="rId5" imgW="1752600" imgH="393700" progId="Equation.3">
                  <p:embed/>
                  <p:pic>
                    <p:nvPicPr>
                      <p:cNvPr id="0" name=""/>
                      <p:cNvPicPr/>
                      <p:nvPr/>
                    </p:nvPicPr>
                    <p:blipFill>
                      <a:blip r:embed="rId6"/>
                      <a:stretch>
                        <a:fillRect/>
                      </a:stretch>
                    </p:blipFill>
                    <p:spPr>
                      <a:xfrm>
                        <a:off x="2953622" y="4644771"/>
                        <a:ext cx="3943350" cy="885825"/>
                      </a:xfrm>
                      <a:prstGeom prst="rect">
                        <a:avLst/>
                      </a:prstGeom>
                    </p:spPr>
                  </p:pic>
                </p:oleObj>
              </mc:Fallback>
            </mc:AlternateContent>
          </a:graphicData>
        </a:graphic>
      </p:graphicFrame>
    </p:spTree>
    <p:extLst>
      <p:ext uri="{BB962C8B-B14F-4D97-AF65-F5344CB8AC3E}">
        <p14:creationId xmlns:p14="http://schemas.microsoft.com/office/powerpoint/2010/main" val="363802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511"/>
            <a:ext cx="8229600" cy="1143000"/>
          </a:xfrm>
        </p:spPr>
        <p:txBody>
          <a:bodyPr/>
          <a:lstStyle/>
          <a:p>
            <a:r>
              <a:rPr lang="en-US" dirty="0" smtClean="0">
                <a:solidFill>
                  <a:srgbClr val="000000"/>
                </a:solidFill>
                <a:ea typeface="Times New Roman"/>
                <a:cs typeface="Arial"/>
              </a:rPr>
              <a:t>Random </a:t>
            </a:r>
            <a:r>
              <a:rPr lang="en-US" dirty="0">
                <a:solidFill>
                  <a:srgbClr val="000000"/>
                </a:solidFill>
                <a:ea typeface="Times New Roman"/>
                <a:cs typeface="Arial"/>
              </a:rPr>
              <a:t>variables</a:t>
            </a:r>
            <a:endParaRPr lang="en-US" dirty="0">
              <a:cs typeface="Arial"/>
            </a:endParaRPr>
          </a:p>
        </p:txBody>
      </p:sp>
      <p:sp>
        <p:nvSpPr>
          <p:cNvPr id="3" name="Content Placeholder 2"/>
          <p:cNvSpPr>
            <a:spLocks noGrp="1"/>
          </p:cNvSpPr>
          <p:nvPr>
            <p:ph idx="1"/>
          </p:nvPr>
        </p:nvSpPr>
        <p:spPr>
          <a:xfrm>
            <a:off x="457200" y="1428592"/>
            <a:ext cx="8229600" cy="5058300"/>
          </a:xfrm>
        </p:spPr>
        <p:txBody>
          <a:bodyPr>
            <a:normAutofit fontScale="85000" lnSpcReduction="10000"/>
          </a:bodyPr>
          <a:lstStyle/>
          <a:p>
            <a:r>
              <a:rPr lang="en-US" dirty="0" smtClean="0">
                <a:solidFill>
                  <a:srgbClr val="000000"/>
                </a:solidFill>
                <a:ea typeface="Times New Roman"/>
                <a:cs typeface="Arial"/>
              </a:rPr>
              <a:t>In probabilistic approaches to machine learning it is common to think of data as observations arising from an underlying probability model for </a:t>
            </a:r>
            <a:r>
              <a:rPr lang="en-US" i="1" dirty="0" smtClean="0">
                <a:solidFill>
                  <a:srgbClr val="000000"/>
                </a:solidFill>
                <a:ea typeface="Times New Roman"/>
                <a:cs typeface="Arial"/>
              </a:rPr>
              <a:t>random variables</a:t>
            </a:r>
          </a:p>
          <a:p>
            <a:r>
              <a:rPr lang="en-US" dirty="0" smtClean="0">
                <a:solidFill>
                  <a:srgbClr val="000000"/>
                </a:solidFill>
                <a:ea typeface="Times New Roman"/>
                <a:cs typeface="Arial"/>
              </a:rPr>
              <a:t>Given </a:t>
            </a:r>
            <a:r>
              <a:rPr lang="en-US" dirty="0">
                <a:solidFill>
                  <a:srgbClr val="000000"/>
                </a:solidFill>
                <a:ea typeface="Times New Roman"/>
                <a:cs typeface="Arial"/>
              </a:rPr>
              <a:t>a discrete random variable </a:t>
            </a:r>
            <a:r>
              <a:rPr lang="en-US" i="1" dirty="0">
                <a:solidFill>
                  <a:srgbClr val="000000"/>
                </a:solidFill>
                <a:ea typeface="Times New Roman"/>
                <a:cs typeface="Arial"/>
              </a:rPr>
              <a:t>A</a:t>
            </a:r>
            <a:r>
              <a:rPr lang="en-US" dirty="0">
                <a:solidFill>
                  <a:srgbClr val="000000"/>
                </a:solidFill>
                <a:ea typeface="Times New Roman"/>
                <a:cs typeface="Arial"/>
              </a:rPr>
              <a:t>, </a:t>
            </a:r>
            <a:r>
              <a:rPr lang="en-US" i="1" dirty="0">
                <a:solidFill>
                  <a:srgbClr val="000000"/>
                </a:solidFill>
                <a:ea typeface="Times New Roman"/>
                <a:cs typeface="Arial"/>
              </a:rPr>
              <a:t>P</a:t>
            </a:r>
            <a:r>
              <a:rPr lang="en-US" dirty="0">
                <a:solidFill>
                  <a:srgbClr val="000000"/>
                </a:solidFill>
                <a:ea typeface="Times New Roman"/>
                <a:cs typeface="Arial"/>
              </a:rPr>
              <a:t>(</a:t>
            </a:r>
            <a:r>
              <a:rPr lang="en-US" i="1" dirty="0">
                <a:solidFill>
                  <a:srgbClr val="000000"/>
                </a:solidFill>
                <a:ea typeface="Times New Roman"/>
                <a:cs typeface="Arial"/>
              </a:rPr>
              <a:t>A</a:t>
            </a:r>
            <a:r>
              <a:rPr lang="en-US" dirty="0">
                <a:solidFill>
                  <a:srgbClr val="000000"/>
                </a:solidFill>
                <a:ea typeface="Times New Roman"/>
                <a:cs typeface="Arial"/>
              </a:rPr>
              <a:t>) is a function that encodes the probabilities for each of the categories, classes or states that </a:t>
            </a:r>
            <a:r>
              <a:rPr lang="en-US" i="1" dirty="0">
                <a:solidFill>
                  <a:srgbClr val="000000"/>
                </a:solidFill>
                <a:ea typeface="Times New Roman"/>
                <a:cs typeface="Arial"/>
              </a:rPr>
              <a:t>A</a:t>
            </a:r>
            <a:r>
              <a:rPr lang="en-US" dirty="0">
                <a:solidFill>
                  <a:srgbClr val="000000"/>
                </a:solidFill>
                <a:ea typeface="Times New Roman"/>
                <a:cs typeface="Arial"/>
              </a:rPr>
              <a:t> may be </a:t>
            </a:r>
            <a:r>
              <a:rPr lang="en-US" dirty="0" smtClean="0">
                <a:solidFill>
                  <a:srgbClr val="000000"/>
                </a:solidFill>
                <a:ea typeface="Times New Roman"/>
                <a:cs typeface="Arial"/>
              </a:rPr>
              <a:t>in </a:t>
            </a:r>
          </a:p>
          <a:p>
            <a:r>
              <a:rPr lang="en-US" dirty="0" smtClean="0">
                <a:solidFill>
                  <a:srgbClr val="000000"/>
                </a:solidFill>
                <a:ea typeface="Times New Roman"/>
                <a:cs typeface="Arial"/>
              </a:rPr>
              <a:t>For a continuous </a:t>
            </a:r>
            <a:r>
              <a:rPr lang="en-US" dirty="0">
                <a:solidFill>
                  <a:srgbClr val="000000"/>
                </a:solidFill>
                <a:ea typeface="Times New Roman"/>
                <a:cs typeface="Arial"/>
              </a:rPr>
              <a:t>random </a:t>
            </a:r>
            <a:r>
              <a:rPr lang="en-US" dirty="0" smtClean="0">
                <a:solidFill>
                  <a:srgbClr val="000000"/>
                </a:solidFill>
                <a:ea typeface="Times New Roman"/>
                <a:cs typeface="Arial"/>
              </a:rPr>
              <a:t>variable </a:t>
            </a:r>
            <a:r>
              <a:rPr lang="en-US" i="1" dirty="0">
                <a:solidFill>
                  <a:srgbClr val="000000"/>
                </a:solidFill>
                <a:ea typeface="Times New Roman"/>
                <a:cs typeface="Arial"/>
              </a:rPr>
              <a:t>x,</a:t>
            </a:r>
            <a:r>
              <a:rPr lang="en-US" dirty="0">
                <a:solidFill>
                  <a:srgbClr val="000000"/>
                </a:solidFill>
                <a:ea typeface="Times New Roman"/>
                <a:cs typeface="Arial"/>
              </a:rPr>
              <a:t> </a:t>
            </a:r>
            <a:r>
              <a:rPr lang="en-US" i="1" dirty="0">
                <a:solidFill>
                  <a:srgbClr val="000000"/>
                </a:solidFill>
                <a:ea typeface="Times New Roman"/>
                <a:cs typeface="Arial"/>
              </a:rPr>
              <a:t>p</a:t>
            </a:r>
            <a:r>
              <a:rPr lang="en-US" dirty="0">
                <a:solidFill>
                  <a:srgbClr val="000000"/>
                </a:solidFill>
                <a:ea typeface="Times New Roman"/>
                <a:cs typeface="Arial"/>
              </a:rPr>
              <a:t>(</a:t>
            </a:r>
            <a:r>
              <a:rPr lang="en-US" i="1" dirty="0">
                <a:solidFill>
                  <a:srgbClr val="000000"/>
                </a:solidFill>
                <a:ea typeface="Times New Roman"/>
                <a:cs typeface="Arial"/>
              </a:rPr>
              <a:t>x</a:t>
            </a:r>
            <a:r>
              <a:rPr lang="en-US" dirty="0">
                <a:solidFill>
                  <a:srgbClr val="000000"/>
                </a:solidFill>
                <a:ea typeface="Times New Roman"/>
                <a:cs typeface="Arial"/>
              </a:rPr>
              <a:t>) is a function that assigns a probability density to all possible values of </a:t>
            </a:r>
            <a:r>
              <a:rPr lang="en-US" i="1" dirty="0" smtClean="0">
                <a:solidFill>
                  <a:srgbClr val="000000"/>
                </a:solidFill>
                <a:ea typeface="Times New Roman"/>
                <a:cs typeface="Arial"/>
              </a:rPr>
              <a:t>x</a:t>
            </a:r>
            <a:endParaRPr lang="en-US" dirty="0" smtClean="0">
              <a:solidFill>
                <a:srgbClr val="000000"/>
              </a:solidFill>
              <a:ea typeface="Times New Roman"/>
              <a:cs typeface="Arial"/>
            </a:endParaRPr>
          </a:p>
          <a:p>
            <a:r>
              <a:rPr lang="en-US" dirty="0" smtClean="0">
                <a:solidFill>
                  <a:srgbClr val="000000"/>
                </a:solidFill>
                <a:ea typeface="Times New Roman"/>
                <a:cs typeface="Arial"/>
              </a:rPr>
              <a:t>In </a:t>
            </a:r>
            <a:r>
              <a:rPr lang="en-US" dirty="0">
                <a:solidFill>
                  <a:srgbClr val="000000"/>
                </a:solidFill>
                <a:ea typeface="Times New Roman"/>
                <a:cs typeface="Arial"/>
              </a:rPr>
              <a:t>contrast, </a:t>
            </a:r>
            <a:r>
              <a:rPr lang="en-US" i="1" dirty="0">
                <a:solidFill>
                  <a:srgbClr val="000000"/>
                </a:solidFill>
                <a:ea typeface="Times New Roman"/>
                <a:cs typeface="Arial"/>
              </a:rPr>
              <a:t>P</a:t>
            </a:r>
            <a:r>
              <a:rPr lang="en-US" dirty="0">
                <a:solidFill>
                  <a:srgbClr val="000000"/>
                </a:solidFill>
                <a:ea typeface="Times New Roman"/>
                <a:cs typeface="Arial"/>
              </a:rPr>
              <a:t>(</a:t>
            </a:r>
            <a:r>
              <a:rPr lang="en-US" i="1" dirty="0">
                <a:solidFill>
                  <a:srgbClr val="000000"/>
                </a:solidFill>
                <a:ea typeface="Times New Roman"/>
                <a:cs typeface="Arial"/>
              </a:rPr>
              <a:t>A</a:t>
            </a:r>
            <a:r>
              <a:rPr lang="en-US" dirty="0">
                <a:solidFill>
                  <a:srgbClr val="000000"/>
                </a:solidFill>
                <a:ea typeface="Times New Roman"/>
                <a:cs typeface="Arial"/>
              </a:rPr>
              <a:t>=</a:t>
            </a:r>
            <a:r>
              <a:rPr lang="en-US" i="1" dirty="0">
                <a:solidFill>
                  <a:srgbClr val="000000"/>
                </a:solidFill>
                <a:ea typeface="Times New Roman"/>
                <a:cs typeface="Arial"/>
              </a:rPr>
              <a:t>a</a:t>
            </a:r>
            <a:r>
              <a:rPr lang="en-US" dirty="0">
                <a:solidFill>
                  <a:srgbClr val="000000"/>
                </a:solidFill>
                <a:ea typeface="Times New Roman"/>
                <a:cs typeface="Arial"/>
              </a:rPr>
              <a:t>) is the single probability of observing the specific event </a:t>
            </a:r>
            <a:r>
              <a:rPr lang="en-US" i="1" dirty="0">
                <a:solidFill>
                  <a:srgbClr val="000000"/>
                </a:solidFill>
                <a:ea typeface="Times New Roman"/>
                <a:cs typeface="Arial"/>
              </a:rPr>
              <a:t>A=</a:t>
            </a:r>
            <a:r>
              <a:rPr lang="en-US" i="1" dirty="0" smtClean="0">
                <a:solidFill>
                  <a:srgbClr val="000000"/>
                </a:solidFill>
                <a:ea typeface="Times New Roman"/>
                <a:cs typeface="Arial"/>
              </a:rPr>
              <a:t>a</a:t>
            </a:r>
            <a:endParaRPr lang="en-US" dirty="0" smtClean="0">
              <a:solidFill>
                <a:srgbClr val="000000"/>
              </a:solidFill>
              <a:ea typeface="Times New Roman"/>
              <a:cs typeface="Arial"/>
            </a:endParaRPr>
          </a:p>
        </p:txBody>
      </p:sp>
    </p:spTree>
    <p:extLst>
      <p:ext uri="{BB962C8B-B14F-4D97-AF65-F5344CB8AC3E}">
        <p14:creationId xmlns:p14="http://schemas.microsoft.com/office/powerpoint/2010/main" val="14599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Network structure </a:t>
            </a:r>
            <a:r>
              <a:rPr lang="en-US" dirty="0"/>
              <a:t>l</a:t>
            </a:r>
            <a:r>
              <a:rPr lang="en-US" dirty="0" smtClean="0"/>
              <a:t>earning </a:t>
            </a:r>
            <a:r>
              <a:rPr lang="en-US" dirty="0"/>
              <a:t>a</a:t>
            </a:r>
            <a:r>
              <a:rPr lang="en-US" dirty="0" smtClean="0"/>
              <a:t>lgorithm</a:t>
            </a:r>
            <a:endParaRPr lang="en-US" dirty="0"/>
          </a:p>
        </p:txBody>
      </p:sp>
      <p:sp>
        <p:nvSpPr>
          <p:cNvPr id="3" name="Content Placeholder 2"/>
          <p:cNvSpPr>
            <a:spLocks noGrp="1"/>
          </p:cNvSpPr>
          <p:nvPr>
            <p:ph idx="1"/>
          </p:nvPr>
        </p:nvSpPr>
        <p:spPr>
          <a:xfrm>
            <a:off x="457200" y="1350931"/>
            <a:ext cx="8229600" cy="5326923"/>
          </a:xfrm>
        </p:spPr>
        <p:txBody>
          <a:bodyPr>
            <a:normAutofit fontScale="92500" lnSpcReduction="20000"/>
          </a:bodyPr>
          <a:lstStyle/>
          <a:p>
            <a:r>
              <a:rPr lang="en-US" i="1" dirty="0" smtClean="0"/>
              <a:t>K2</a:t>
            </a:r>
            <a:r>
              <a:rPr lang="en-US" dirty="0" smtClean="0"/>
              <a:t>: a </a:t>
            </a:r>
            <a:r>
              <a:rPr lang="en-US" dirty="0"/>
              <a:t>simple and very fast learning algorithm</a:t>
            </a:r>
            <a:r>
              <a:rPr lang="en-US" dirty="0" smtClean="0"/>
              <a:t>,</a:t>
            </a:r>
          </a:p>
          <a:p>
            <a:r>
              <a:rPr lang="en-US" dirty="0"/>
              <a:t>S</a:t>
            </a:r>
            <a:r>
              <a:rPr lang="en-US" dirty="0" smtClean="0"/>
              <a:t>tarts </a:t>
            </a:r>
            <a:r>
              <a:rPr lang="en-US" dirty="0"/>
              <a:t>with a given ordering of </a:t>
            </a:r>
            <a:r>
              <a:rPr lang="en-US" dirty="0" smtClean="0"/>
              <a:t>the nodes</a:t>
            </a:r>
          </a:p>
          <a:p>
            <a:r>
              <a:rPr lang="en-US" dirty="0"/>
              <a:t>P</a:t>
            </a:r>
            <a:r>
              <a:rPr lang="en-US" dirty="0" smtClean="0"/>
              <a:t>rocesses </a:t>
            </a:r>
            <a:r>
              <a:rPr lang="en-US" dirty="0"/>
              <a:t>each node in turn and greedily considers adding edges from previously processed nodes to the current </a:t>
            </a:r>
            <a:r>
              <a:rPr lang="en-US" dirty="0" smtClean="0"/>
              <a:t>one </a:t>
            </a:r>
          </a:p>
          <a:p>
            <a:r>
              <a:rPr lang="en-US" dirty="0" smtClean="0"/>
              <a:t>In </a:t>
            </a:r>
            <a:r>
              <a:rPr lang="en-US" dirty="0"/>
              <a:t>each step it adds the edge that maximizes the network’s </a:t>
            </a:r>
            <a:r>
              <a:rPr lang="en-US" dirty="0" smtClean="0"/>
              <a:t>score</a:t>
            </a:r>
          </a:p>
          <a:p>
            <a:r>
              <a:rPr lang="en-US" dirty="0" smtClean="0"/>
              <a:t>When </a:t>
            </a:r>
            <a:r>
              <a:rPr lang="en-US" dirty="0"/>
              <a:t>there is no further improvement, attention turns to the next </a:t>
            </a:r>
            <a:r>
              <a:rPr lang="en-US" dirty="0" smtClean="0"/>
              <a:t>node </a:t>
            </a:r>
          </a:p>
          <a:p>
            <a:r>
              <a:rPr lang="en-US" dirty="0" smtClean="0"/>
              <a:t>The </a:t>
            </a:r>
            <a:r>
              <a:rPr lang="en-US" dirty="0"/>
              <a:t>number of parents for each node can be restricted to a predefined </a:t>
            </a:r>
            <a:r>
              <a:rPr lang="en-US" dirty="0" smtClean="0"/>
              <a:t>maximum</a:t>
            </a:r>
            <a:r>
              <a:rPr lang="en-US" dirty="0"/>
              <a:t> </a:t>
            </a:r>
            <a:r>
              <a:rPr lang="en-US" dirty="0" smtClean="0"/>
              <a:t>to mitigate </a:t>
            </a:r>
            <a:r>
              <a:rPr lang="en-US" dirty="0" err="1" smtClean="0"/>
              <a:t>overfitting</a:t>
            </a:r>
            <a:endParaRPr lang="en-US" dirty="0"/>
          </a:p>
        </p:txBody>
      </p:sp>
    </p:spTree>
    <p:extLst>
      <p:ext uri="{BB962C8B-B14F-4D97-AF65-F5344CB8AC3E}">
        <p14:creationId xmlns:p14="http://schemas.microsoft.com/office/powerpoint/2010/main" val="143882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a:t>
            </a:r>
            <a:r>
              <a:rPr lang="en-US" dirty="0"/>
              <a:t>augmented </a:t>
            </a:r>
            <a:r>
              <a:rPr lang="en-US" dirty="0" smtClean="0"/>
              <a:t>naïve </a:t>
            </a:r>
            <a:r>
              <a:rPr lang="en-US" dirty="0" err="1" smtClean="0"/>
              <a:t>bayes</a:t>
            </a:r>
            <a:r>
              <a:rPr lang="en-US" dirty="0" smtClean="0"/>
              <a:t> </a:t>
            </a:r>
            <a:r>
              <a:rPr lang="en-US" dirty="0"/>
              <a:t>(TAN)</a:t>
            </a:r>
          </a:p>
        </p:txBody>
      </p:sp>
      <p:sp>
        <p:nvSpPr>
          <p:cNvPr id="3" name="Content Placeholder 2"/>
          <p:cNvSpPr>
            <a:spLocks noGrp="1"/>
          </p:cNvSpPr>
          <p:nvPr>
            <p:ph idx="1"/>
          </p:nvPr>
        </p:nvSpPr>
        <p:spPr>
          <a:xfrm>
            <a:off x="457199" y="1236780"/>
            <a:ext cx="8561931" cy="5507068"/>
          </a:xfrm>
        </p:spPr>
        <p:txBody>
          <a:bodyPr>
            <a:noAutofit/>
          </a:bodyPr>
          <a:lstStyle/>
          <a:p>
            <a:r>
              <a:rPr lang="en-US" sz="2400" dirty="0"/>
              <a:t>Another good learning algorithm for Bayesian network </a:t>
            </a:r>
            <a:r>
              <a:rPr lang="en-US" sz="2400" dirty="0" smtClean="0"/>
              <a:t>classifiers</a:t>
            </a:r>
          </a:p>
          <a:p>
            <a:r>
              <a:rPr lang="en-US" sz="2400" dirty="0"/>
              <a:t>T</a:t>
            </a:r>
            <a:r>
              <a:rPr lang="en-US" sz="2400" dirty="0" smtClean="0"/>
              <a:t>akes </a:t>
            </a:r>
            <a:r>
              <a:rPr lang="en-US" sz="2400" dirty="0"/>
              <a:t>the Naïve </a:t>
            </a:r>
            <a:r>
              <a:rPr lang="en-US" sz="2400" dirty="0" smtClean="0"/>
              <a:t>Bayes (NB) </a:t>
            </a:r>
            <a:r>
              <a:rPr lang="en-US" sz="2400" dirty="0"/>
              <a:t>classifier and adds edges to </a:t>
            </a:r>
            <a:r>
              <a:rPr lang="en-US" sz="2400" dirty="0" smtClean="0"/>
              <a:t>it </a:t>
            </a:r>
          </a:p>
          <a:p>
            <a:r>
              <a:rPr lang="en-US" sz="2400" dirty="0" smtClean="0"/>
              <a:t>The </a:t>
            </a:r>
            <a:r>
              <a:rPr lang="en-US" sz="2400" dirty="0"/>
              <a:t>class attribute is the </a:t>
            </a:r>
            <a:r>
              <a:rPr lang="en-US" sz="2400" dirty="0" smtClean="0"/>
              <a:t>sole parent of each node in a NB model: </a:t>
            </a:r>
            <a:r>
              <a:rPr lang="en-US" sz="2400" dirty="0"/>
              <a:t>TAN considers adding a second parent to each </a:t>
            </a:r>
            <a:r>
              <a:rPr lang="en-US" sz="2400" dirty="0" smtClean="0"/>
              <a:t>node</a:t>
            </a:r>
          </a:p>
          <a:p>
            <a:r>
              <a:rPr lang="en-US" sz="2400" dirty="0" smtClean="0"/>
              <a:t>If </a:t>
            </a:r>
            <a:r>
              <a:rPr lang="en-US" sz="2400" dirty="0"/>
              <a:t>the class node and all corresponding edges are excluded from consideration, and assuming that there is exactly one node to which a second parent is not added, the resulting classifier has a tree structure rooted at the parentless node</a:t>
            </a:r>
            <a:r>
              <a:rPr lang="en-US" sz="2400" dirty="0" smtClean="0"/>
              <a:t>—hence the name </a:t>
            </a:r>
          </a:p>
          <a:p>
            <a:r>
              <a:rPr lang="en-US" sz="2400" dirty="0" smtClean="0"/>
              <a:t>For </a:t>
            </a:r>
            <a:r>
              <a:rPr lang="en-US" sz="2400" dirty="0"/>
              <a:t>this restricted </a:t>
            </a:r>
            <a:r>
              <a:rPr lang="en-US" sz="2400" dirty="0" smtClean="0"/>
              <a:t>network type </a:t>
            </a:r>
            <a:r>
              <a:rPr lang="en-US" sz="2400" dirty="0"/>
              <a:t>there is an efficient algorithm </a:t>
            </a:r>
            <a:r>
              <a:rPr lang="en-US" sz="2400" dirty="0" smtClean="0"/>
              <a:t>based </a:t>
            </a:r>
            <a:r>
              <a:rPr lang="en-US" sz="2400" dirty="0"/>
              <a:t>on computing </a:t>
            </a:r>
            <a:r>
              <a:rPr lang="en-US" sz="2400" dirty="0" smtClean="0"/>
              <a:t>a maximum </a:t>
            </a:r>
            <a:r>
              <a:rPr lang="en-US" sz="2400" dirty="0"/>
              <a:t>weighted spanning </a:t>
            </a:r>
            <a:r>
              <a:rPr lang="en-US" sz="2400" dirty="0" smtClean="0"/>
              <a:t>tree </a:t>
            </a:r>
          </a:p>
          <a:p>
            <a:r>
              <a:rPr lang="en-US" sz="2400" dirty="0"/>
              <a:t>A</a:t>
            </a:r>
            <a:r>
              <a:rPr lang="en-US" sz="2400" dirty="0" smtClean="0"/>
              <a:t>lgorithm </a:t>
            </a:r>
            <a:r>
              <a:rPr lang="en-US" sz="2400" dirty="0"/>
              <a:t>is linear in the number of instances and quadratic in the number of </a:t>
            </a:r>
            <a:r>
              <a:rPr lang="en-US" sz="2400" dirty="0" smtClean="0"/>
              <a:t>attributes</a:t>
            </a:r>
            <a:endParaRPr lang="en-CA" sz="2400" dirty="0"/>
          </a:p>
        </p:txBody>
      </p:sp>
    </p:spTree>
    <p:extLst>
      <p:ext uri="{BB962C8B-B14F-4D97-AF65-F5344CB8AC3E}">
        <p14:creationId xmlns:p14="http://schemas.microsoft.com/office/powerpoint/2010/main" val="890880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structures for fast Learning</a:t>
            </a:r>
            <a:endParaRPr lang="en-US" dirty="0"/>
          </a:p>
        </p:txBody>
      </p:sp>
      <p:sp>
        <p:nvSpPr>
          <p:cNvPr id="3" name="Content Placeholder 2"/>
          <p:cNvSpPr>
            <a:spLocks noGrp="1"/>
          </p:cNvSpPr>
          <p:nvPr>
            <p:ph idx="1"/>
          </p:nvPr>
        </p:nvSpPr>
        <p:spPr>
          <a:xfrm>
            <a:off x="457200" y="1350931"/>
            <a:ext cx="8229600" cy="5398267"/>
          </a:xfrm>
        </p:spPr>
        <p:txBody>
          <a:bodyPr>
            <a:normAutofit fontScale="85000" lnSpcReduction="20000"/>
          </a:bodyPr>
          <a:lstStyle/>
          <a:p>
            <a:r>
              <a:rPr lang="en-US" dirty="0"/>
              <a:t>Learning Bayesian networks involves a lot of </a:t>
            </a:r>
            <a:r>
              <a:rPr lang="en-US" dirty="0" smtClean="0"/>
              <a:t>counting </a:t>
            </a:r>
          </a:p>
          <a:p>
            <a:r>
              <a:rPr lang="en-US" dirty="0" smtClean="0"/>
              <a:t>For </a:t>
            </a:r>
            <a:r>
              <a:rPr lang="en-US" dirty="0"/>
              <a:t>each network structure considered in the search, the data must be scanned afresh to obtain the counts needed to fill out the conditional probability tables</a:t>
            </a:r>
            <a:r>
              <a:rPr lang="en-CA" dirty="0"/>
              <a:t> </a:t>
            </a:r>
            <a:endParaRPr lang="en-CA" dirty="0" smtClean="0"/>
          </a:p>
          <a:p>
            <a:r>
              <a:rPr lang="en-US" dirty="0"/>
              <a:t>C</a:t>
            </a:r>
            <a:r>
              <a:rPr lang="en-US" dirty="0" smtClean="0"/>
              <a:t>ounts </a:t>
            </a:r>
            <a:r>
              <a:rPr lang="en-US" dirty="0"/>
              <a:t>can be stored effectively in a structure called an </a:t>
            </a:r>
            <a:r>
              <a:rPr lang="en-US" i="1" dirty="0"/>
              <a:t>all-dimensions (AD) tree</a:t>
            </a:r>
            <a:r>
              <a:rPr lang="en-US" dirty="0"/>
              <a:t>, which is analogous to the </a:t>
            </a:r>
            <a:r>
              <a:rPr lang="en-US" i="1" dirty="0" err="1"/>
              <a:t>k</a:t>
            </a:r>
            <a:r>
              <a:rPr lang="en-US" dirty="0" err="1"/>
              <a:t>D</a:t>
            </a:r>
            <a:r>
              <a:rPr lang="en-US" dirty="0"/>
              <a:t>-trees used for nearest neighbor </a:t>
            </a:r>
            <a:r>
              <a:rPr lang="en-US" dirty="0" smtClean="0"/>
              <a:t>search</a:t>
            </a:r>
          </a:p>
          <a:p>
            <a:r>
              <a:rPr lang="en-US" dirty="0"/>
              <a:t>Each node of the tree represents the occurrence of a particular combination of attribute </a:t>
            </a:r>
            <a:r>
              <a:rPr lang="en-US" dirty="0" smtClean="0"/>
              <a:t>values</a:t>
            </a:r>
          </a:p>
          <a:p>
            <a:r>
              <a:rPr lang="en-US" dirty="0"/>
              <a:t>S</a:t>
            </a:r>
            <a:r>
              <a:rPr lang="en-US" dirty="0" smtClean="0"/>
              <a:t>traightforward </a:t>
            </a:r>
            <a:r>
              <a:rPr lang="en-US" dirty="0"/>
              <a:t>to retrieve the count for a combination that occurs in the </a:t>
            </a:r>
            <a:r>
              <a:rPr lang="en-US" dirty="0" smtClean="0"/>
              <a:t>tree </a:t>
            </a:r>
          </a:p>
          <a:p>
            <a:r>
              <a:rPr lang="en-US" dirty="0" smtClean="0"/>
              <a:t>However</a:t>
            </a:r>
            <a:r>
              <a:rPr lang="en-US" dirty="0"/>
              <a:t>, the tree does not explicitly represent many nonzero counts because the most populous expansion for each attribute is </a:t>
            </a:r>
            <a:r>
              <a:rPr lang="en-US" dirty="0" smtClean="0"/>
              <a:t>omitted </a:t>
            </a:r>
            <a:endParaRPr lang="en-US" dirty="0"/>
          </a:p>
        </p:txBody>
      </p:sp>
    </p:spTree>
    <p:extLst>
      <p:ext uri="{BB962C8B-B14F-4D97-AF65-F5344CB8AC3E}">
        <p14:creationId xmlns:p14="http://schemas.microsoft.com/office/powerpoint/2010/main" val="183655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49"/>
            <a:ext cx="8229600" cy="1143000"/>
          </a:xfrm>
        </p:spPr>
        <p:txBody>
          <a:bodyPr/>
          <a:lstStyle/>
          <a:p>
            <a:r>
              <a:rPr lang="en-US" dirty="0" smtClean="0"/>
              <a:t>AD Tree example</a:t>
            </a:r>
            <a:endParaRPr lang="en-US" dirty="0"/>
          </a:p>
        </p:txBody>
      </p:sp>
      <p:pic>
        <p:nvPicPr>
          <p:cNvPr id="4" name="Content Placeholder 3"/>
          <p:cNvPicPr>
            <a:picLocks noGrp="1" noChangeAspect="1"/>
          </p:cNvPicPr>
          <p:nvPr>
            <p:ph idx="1"/>
          </p:nvPr>
        </p:nvPicPr>
        <p:blipFill rotWithShape="1">
          <a:blip r:embed="rId2"/>
          <a:srcRect l="6712" r="1046"/>
          <a:stretch/>
        </p:blipFill>
        <p:spPr>
          <a:xfrm>
            <a:off x="856247" y="2875211"/>
            <a:ext cx="7706220" cy="4000902"/>
          </a:xfrm>
        </p:spPr>
      </p:pic>
      <p:pic>
        <p:nvPicPr>
          <p:cNvPr id="5" name="Picture 4"/>
          <p:cNvPicPr>
            <a:picLocks noChangeAspect="1"/>
          </p:cNvPicPr>
          <p:nvPr/>
        </p:nvPicPr>
        <p:blipFill>
          <a:blip r:embed="rId3"/>
          <a:stretch>
            <a:fillRect/>
          </a:stretch>
        </p:blipFill>
        <p:spPr>
          <a:xfrm>
            <a:off x="2052187" y="948385"/>
            <a:ext cx="4834656" cy="2060673"/>
          </a:xfrm>
          <a:prstGeom prst="rect">
            <a:avLst/>
          </a:prstGeom>
        </p:spPr>
      </p:pic>
    </p:spTree>
    <p:extLst>
      <p:ext uri="{BB962C8B-B14F-4D97-AF65-F5344CB8AC3E}">
        <p14:creationId xmlns:p14="http://schemas.microsoft.com/office/powerpoint/2010/main" val="3276505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202194"/>
            <a:ext cx="8229600" cy="5598368"/>
          </a:xfrm>
        </p:spPr>
        <p:txBody>
          <a:bodyPr>
            <a:normAutofit fontScale="70000" lnSpcReduction="20000"/>
          </a:bodyPr>
          <a:lstStyle/>
          <a:p>
            <a:pPr marL="0" indent="0">
              <a:buNone/>
            </a:pPr>
            <a:r>
              <a:rPr lang="en-US" sz="4200" b="1" dirty="0" smtClean="0"/>
              <a:t>Learning and Bayesian Networks</a:t>
            </a:r>
          </a:p>
          <a:p>
            <a:endParaRPr lang="en-US" sz="4200" dirty="0" smtClean="0"/>
          </a:p>
          <a:p>
            <a:r>
              <a:rPr lang="en-US" sz="4200" dirty="0" smtClean="0"/>
              <a:t>The K2 algorithm for learning Bayesian networks was introduced by Cooper and Herskovits (1992). </a:t>
            </a:r>
          </a:p>
          <a:p>
            <a:r>
              <a:rPr lang="en-US" sz="4200" dirty="0" smtClean="0"/>
              <a:t>Bayesian scoring metrics are covered by Heckerman et al. (1995). </a:t>
            </a:r>
          </a:p>
          <a:p>
            <a:r>
              <a:rPr lang="en-US" sz="4200" dirty="0" smtClean="0"/>
              <a:t>Friedman et al. (1997) introduced the tree augmented Naïve Bayes algorithm, and also describe </a:t>
            </a:r>
            <a:r>
              <a:rPr lang="en-US" sz="4200" dirty="0" err="1" smtClean="0"/>
              <a:t>multinets</a:t>
            </a:r>
            <a:r>
              <a:rPr lang="en-US" sz="4200" dirty="0" smtClean="0"/>
              <a:t>. </a:t>
            </a:r>
          </a:p>
          <a:p>
            <a:r>
              <a:rPr lang="en-US" sz="4200" dirty="0" smtClean="0"/>
              <a:t>AD </a:t>
            </a:r>
            <a:r>
              <a:rPr lang="en-US" sz="4200" dirty="0"/>
              <a:t>trees were introduced and analyzed by Moore and Lee (</a:t>
            </a:r>
            <a:r>
              <a:rPr lang="en-US" sz="4200" dirty="0" smtClean="0"/>
              <a:t>1998</a:t>
            </a:r>
            <a:r>
              <a:rPr lang="en-US" sz="4200" dirty="0"/>
              <a:t>)</a:t>
            </a:r>
          </a:p>
          <a:p>
            <a:r>
              <a:rPr lang="en-US" sz="4200" dirty="0" err="1"/>
              <a:t>Komarek</a:t>
            </a:r>
            <a:r>
              <a:rPr lang="en-US" sz="4200" dirty="0"/>
              <a:t> and Moore (2000) introduce AD trees for incremental learning that are also more efficient for datasets with many attributes.</a:t>
            </a:r>
            <a:endParaRPr lang="en-CA" sz="4200" dirty="0"/>
          </a:p>
          <a:p>
            <a:endParaRPr lang="en-US" sz="4200" dirty="0" smtClean="0"/>
          </a:p>
          <a:p>
            <a:endParaRPr lang="en-CA" dirty="0"/>
          </a:p>
        </p:txBody>
      </p:sp>
    </p:spTree>
    <p:extLst>
      <p:ext uri="{BB962C8B-B14F-4D97-AF65-F5344CB8AC3E}">
        <p14:creationId xmlns:p14="http://schemas.microsoft.com/office/powerpoint/2010/main" val="46986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Clustering and probability density </a:t>
            </a:r>
            <a:r>
              <a:rPr lang="en-US" dirty="0"/>
              <a:t>e</a:t>
            </a:r>
            <a:r>
              <a:rPr lang="en-US" dirty="0" smtClean="0"/>
              <a:t>stimation</a:t>
            </a:r>
            <a:endParaRPr lang="en-US" dirty="0"/>
          </a:p>
        </p:txBody>
      </p:sp>
      <p:sp>
        <p:nvSpPr>
          <p:cNvPr id="5" name="TextBox 4"/>
          <p:cNvSpPr txBox="1"/>
          <p:nvPr/>
        </p:nvSpPr>
        <p:spPr>
          <a:xfrm>
            <a:off x="167681" y="1387076"/>
            <a:ext cx="8686800" cy="4493538"/>
          </a:xfrm>
          <a:prstGeom prst="rect">
            <a:avLst/>
          </a:prstGeom>
          <a:noFill/>
        </p:spPr>
        <p:txBody>
          <a:bodyPr wrap="square" rtlCol="0">
            <a:spAutoFit/>
          </a:bodyPr>
          <a:lstStyle/>
          <a:p>
            <a:pPr marL="285750" indent="-285750">
              <a:buFont typeface="Arial"/>
              <a:buChar char="•"/>
            </a:pPr>
            <a:r>
              <a:rPr lang="en-US" sz="2600" dirty="0" smtClean="0"/>
              <a:t>If we had data belonging to two known classes A </a:t>
            </a:r>
            <a:r>
              <a:rPr lang="en-US" sz="2600" dirty="0"/>
              <a:t>and B</a:t>
            </a:r>
            <a:r>
              <a:rPr lang="en-US" sz="2600" dirty="0" smtClean="0"/>
              <a:t>, each having </a:t>
            </a:r>
            <a:r>
              <a:rPr lang="en-US" sz="2600" dirty="0"/>
              <a:t>a normal distribution with means and standard deviations </a:t>
            </a:r>
            <a:r>
              <a:rPr lang="en-US" sz="2600" i="1" dirty="0">
                <a:sym typeface="Symbol"/>
              </a:rPr>
              <a:t></a:t>
            </a:r>
            <a:r>
              <a:rPr lang="en-US" sz="2600" baseline="-25000" dirty="0"/>
              <a:t>A</a:t>
            </a:r>
            <a:r>
              <a:rPr lang="en-US" sz="2600" dirty="0"/>
              <a:t> and </a:t>
            </a:r>
            <a:r>
              <a:rPr lang="en-US" sz="2600" i="1" dirty="0">
                <a:sym typeface="Symbol"/>
              </a:rPr>
              <a:t></a:t>
            </a:r>
            <a:r>
              <a:rPr lang="en-US" sz="2600" baseline="-25000" dirty="0"/>
              <a:t>A</a:t>
            </a:r>
            <a:r>
              <a:rPr lang="en-US" sz="2600" dirty="0"/>
              <a:t> for </a:t>
            </a:r>
            <a:r>
              <a:rPr lang="en-US" sz="2600" dirty="0" smtClean="0"/>
              <a:t>class </a:t>
            </a:r>
            <a:r>
              <a:rPr lang="en-US" sz="2600" dirty="0"/>
              <a:t>A, and </a:t>
            </a:r>
            <a:r>
              <a:rPr lang="en-US" sz="2600" i="1" dirty="0">
                <a:sym typeface="Symbol"/>
              </a:rPr>
              <a:t></a:t>
            </a:r>
            <a:r>
              <a:rPr lang="en-US" sz="2600" baseline="-25000" dirty="0"/>
              <a:t>B</a:t>
            </a:r>
            <a:r>
              <a:rPr lang="en-US" sz="2600" dirty="0"/>
              <a:t> and </a:t>
            </a:r>
            <a:r>
              <a:rPr lang="en-US" sz="2600" i="1" dirty="0">
                <a:sym typeface="Symbol"/>
              </a:rPr>
              <a:t></a:t>
            </a:r>
            <a:r>
              <a:rPr lang="en-US" sz="2600" baseline="-25000" dirty="0"/>
              <a:t>B</a:t>
            </a:r>
            <a:r>
              <a:rPr lang="en-US" sz="2600" dirty="0"/>
              <a:t> for </a:t>
            </a:r>
            <a:r>
              <a:rPr lang="en-US" sz="2600" dirty="0" smtClean="0"/>
              <a:t>class B </a:t>
            </a:r>
          </a:p>
          <a:p>
            <a:pPr marL="285750" indent="-285750">
              <a:buFont typeface="Arial"/>
              <a:buChar char="•"/>
            </a:pPr>
            <a:r>
              <a:rPr lang="en-US" sz="2600" dirty="0" smtClean="0"/>
              <a:t>We could define a model whereby samples </a:t>
            </a:r>
            <a:r>
              <a:rPr lang="en-US" sz="2600" dirty="0"/>
              <a:t>are taken from these distributions, using cluster A with probability </a:t>
            </a:r>
            <a:r>
              <a:rPr lang="en-US" sz="2600" i="1" dirty="0" err="1"/>
              <a:t>p</a:t>
            </a:r>
            <a:r>
              <a:rPr lang="en-US" sz="2600" baseline="-25000" dirty="0" err="1"/>
              <a:t>A</a:t>
            </a:r>
            <a:r>
              <a:rPr lang="en-US" sz="2600" dirty="0"/>
              <a:t> and cluster B with probability </a:t>
            </a:r>
            <a:r>
              <a:rPr lang="en-US" sz="2600" i="1" dirty="0" err="1"/>
              <a:t>p</a:t>
            </a:r>
            <a:r>
              <a:rPr lang="en-US" sz="2600" baseline="-25000" dirty="0" err="1"/>
              <a:t>B</a:t>
            </a:r>
            <a:r>
              <a:rPr lang="en-US" sz="2600" dirty="0"/>
              <a:t> (where </a:t>
            </a:r>
            <a:r>
              <a:rPr lang="en-US" sz="2600" i="1" dirty="0" err="1"/>
              <a:t>p</a:t>
            </a:r>
            <a:r>
              <a:rPr lang="en-US" sz="2600" baseline="-25000" dirty="0" err="1"/>
              <a:t>A</a:t>
            </a:r>
            <a:r>
              <a:rPr lang="en-US" sz="2600" dirty="0"/>
              <a:t> + </a:t>
            </a:r>
            <a:r>
              <a:rPr lang="en-US" sz="2600" i="1" dirty="0" err="1"/>
              <a:t>p</a:t>
            </a:r>
            <a:r>
              <a:rPr lang="en-US" sz="2600" baseline="-25000" dirty="0" err="1"/>
              <a:t>B</a:t>
            </a:r>
            <a:r>
              <a:rPr lang="en-US" sz="2600" dirty="0"/>
              <a:t> = 1), </a:t>
            </a:r>
            <a:endParaRPr lang="en-US" sz="2600" dirty="0" smtClean="0"/>
          </a:p>
          <a:p>
            <a:pPr marL="285750" indent="-285750">
              <a:buFont typeface="Arial"/>
              <a:buChar char="•"/>
            </a:pPr>
            <a:r>
              <a:rPr lang="en-US" sz="2600" dirty="0" smtClean="0"/>
              <a:t>Sampling we might obtain the data in the next slide</a:t>
            </a:r>
          </a:p>
          <a:p>
            <a:pPr marL="285750" indent="-285750">
              <a:buFont typeface="Arial"/>
              <a:buChar char="•"/>
            </a:pPr>
            <a:r>
              <a:rPr lang="en-US" sz="2600" dirty="0" smtClean="0"/>
              <a:t>Now</a:t>
            </a:r>
            <a:r>
              <a:rPr lang="en-US" sz="2600" dirty="0"/>
              <a:t>, imagine </a:t>
            </a:r>
            <a:r>
              <a:rPr lang="en-US" sz="2600" dirty="0" smtClean="0"/>
              <a:t>given </a:t>
            </a:r>
            <a:r>
              <a:rPr lang="en-US" sz="2600" dirty="0"/>
              <a:t>the dataset without the classes—just the numbers—and being asked to determine the five parameters that characterize the model: </a:t>
            </a:r>
            <a:r>
              <a:rPr lang="en-US" sz="2600" i="1" dirty="0">
                <a:sym typeface="Symbol"/>
              </a:rPr>
              <a:t></a:t>
            </a:r>
            <a:r>
              <a:rPr lang="en-US" sz="2600" baseline="-25000" dirty="0"/>
              <a:t>A</a:t>
            </a:r>
            <a:r>
              <a:rPr lang="en-US" sz="2600" dirty="0"/>
              <a:t>, </a:t>
            </a:r>
            <a:r>
              <a:rPr lang="en-US" sz="2600" i="1" dirty="0">
                <a:sym typeface="Symbol"/>
              </a:rPr>
              <a:t></a:t>
            </a:r>
            <a:r>
              <a:rPr lang="en-US" sz="2600" baseline="-25000" dirty="0"/>
              <a:t>A</a:t>
            </a:r>
            <a:r>
              <a:rPr lang="en-US" sz="2600" dirty="0"/>
              <a:t>, </a:t>
            </a:r>
            <a:r>
              <a:rPr lang="en-US" sz="2600" i="1" dirty="0">
                <a:sym typeface="Symbol"/>
              </a:rPr>
              <a:t></a:t>
            </a:r>
            <a:r>
              <a:rPr lang="en-US" sz="2600" baseline="-25000" dirty="0"/>
              <a:t>B</a:t>
            </a:r>
            <a:r>
              <a:rPr lang="en-US" sz="2600" dirty="0"/>
              <a:t>, </a:t>
            </a:r>
            <a:r>
              <a:rPr lang="en-US" sz="2600" i="1" dirty="0">
                <a:sym typeface="Symbol"/>
              </a:rPr>
              <a:t></a:t>
            </a:r>
            <a:r>
              <a:rPr lang="en-US" sz="2600" baseline="-25000" dirty="0"/>
              <a:t>B</a:t>
            </a:r>
            <a:r>
              <a:rPr lang="en-US" sz="2600" dirty="0"/>
              <a:t>, and </a:t>
            </a:r>
            <a:r>
              <a:rPr lang="en-US" sz="2600" i="1" dirty="0" err="1"/>
              <a:t>p</a:t>
            </a:r>
            <a:r>
              <a:rPr lang="en-US" sz="2600" baseline="-25000" dirty="0" err="1"/>
              <a:t>A</a:t>
            </a:r>
            <a:r>
              <a:rPr lang="en-US" sz="2600" dirty="0"/>
              <a:t> (the parameter </a:t>
            </a:r>
            <a:r>
              <a:rPr lang="en-US" sz="2600" i="1" dirty="0" err="1"/>
              <a:t>p</a:t>
            </a:r>
            <a:r>
              <a:rPr lang="en-US" sz="2600" baseline="-25000" dirty="0" err="1"/>
              <a:t>B</a:t>
            </a:r>
            <a:r>
              <a:rPr lang="en-US" sz="2600" dirty="0"/>
              <a:t> can be calculated directly from </a:t>
            </a:r>
            <a:r>
              <a:rPr lang="en-US" sz="2600" i="1" dirty="0" err="1"/>
              <a:t>p</a:t>
            </a:r>
            <a:r>
              <a:rPr lang="en-US" sz="2600" baseline="-25000" dirty="0" err="1"/>
              <a:t>A</a:t>
            </a:r>
            <a:r>
              <a:rPr lang="en-US" sz="2600" dirty="0" smtClean="0"/>
              <a:t>) </a:t>
            </a:r>
          </a:p>
        </p:txBody>
      </p:sp>
    </p:spTree>
    <p:extLst>
      <p:ext uri="{BB962C8B-B14F-4D97-AF65-F5344CB8AC3E}">
        <p14:creationId xmlns:p14="http://schemas.microsoft.com/office/powerpoint/2010/main" val="2392739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42" y="15772"/>
            <a:ext cx="8229600" cy="1143000"/>
          </a:xfrm>
        </p:spPr>
        <p:txBody>
          <a:bodyPr>
            <a:normAutofit/>
          </a:bodyPr>
          <a:lstStyle/>
          <a:p>
            <a:r>
              <a:rPr lang="en-US" dirty="0" smtClean="0"/>
              <a:t>Clustering with a Gaussian Mixture</a:t>
            </a:r>
            <a:endParaRPr lang="en-US" dirty="0"/>
          </a:p>
        </p:txBody>
      </p:sp>
      <p:pic>
        <p:nvPicPr>
          <p:cNvPr id="4" name="Content Placeholder 3"/>
          <p:cNvPicPr>
            <a:picLocks noGrp="1" noChangeAspect="1"/>
          </p:cNvPicPr>
          <p:nvPr>
            <p:ph idx="1"/>
          </p:nvPr>
        </p:nvPicPr>
        <p:blipFill rotWithShape="1">
          <a:blip r:embed="rId2"/>
          <a:srcRect l="286" r="667"/>
          <a:stretch/>
        </p:blipFill>
        <p:spPr>
          <a:xfrm>
            <a:off x="167681" y="2275989"/>
            <a:ext cx="8933506" cy="4255506"/>
          </a:xfrm>
        </p:spPr>
      </p:pic>
      <p:sp>
        <p:nvSpPr>
          <p:cNvPr id="5" name="TextBox 4"/>
          <p:cNvSpPr txBox="1"/>
          <p:nvPr/>
        </p:nvSpPr>
        <p:spPr>
          <a:xfrm>
            <a:off x="167681" y="1087427"/>
            <a:ext cx="8686800" cy="1200328"/>
          </a:xfrm>
          <a:prstGeom prst="rect">
            <a:avLst/>
          </a:prstGeom>
          <a:noFill/>
        </p:spPr>
        <p:txBody>
          <a:bodyPr wrap="square" rtlCol="0">
            <a:spAutoFit/>
          </a:bodyPr>
          <a:lstStyle/>
          <a:p>
            <a:pPr marL="285750" indent="-285750">
              <a:buFont typeface="Arial"/>
              <a:buChar char="•"/>
            </a:pPr>
            <a:r>
              <a:rPr lang="en-CA" sz="2400" dirty="0" smtClean="0"/>
              <a:t>Given the data on the left </a:t>
            </a:r>
            <a:r>
              <a:rPr lang="en-CA" sz="2400" i="1" dirty="0" smtClean="0"/>
              <a:t>without the labels A and B</a:t>
            </a:r>
            <a:r>
              <a:rPr lang="en-CA" sz="2400" dirty="0" smtClean="0"/>
              <a:t>, </a:t>
            </a:r>
            <a:br>
              <a:rPr lang="en-CA" sz="2400" dirty="0" smtClean="0"/>
            </a:br>
            <a:r>
              <a:rPr lang="en-CA" sz="2400" dirty="0" smtClean="0"/>
              <a:t>we wish to estimate </a:t>
            </a:r>
            <a:r>
              <a:rPr lang="en-CA" sz="2400" dirty="0"/>
              <a:t>a</a:t>
            </a:r>
            <a:r>
              <a:rPr lang="en-CA" sz="2400" dirty="0" smtClean="0"/>
              <a:t> model for a two class Gaussian Mixture Model (GMM) on the right</a:t>
            </a:r>
            <a:endParaRPr lang="en-CA" sz="2400" dirty="0"/>
          </a:p>
        </p:txBody>
      </p:sp>
    </p:spTree>
    <p:extLst>
      <p:ext uri="{BB962C8B-B14F-4D97-AF65-F5344CB8AC3E}">
        <p14:creationId xmlns:p14="http://schemas.microsoft.com/office/powerpoint/2010/main" val="446282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Gaussian parameters</a:t>
            </a:r>
            <a:endParaRPr lang="en-US" dirty="0"/>
          </a:p>
        </p:txBody>
      </p:sp>
      <p:sp>
        <p:nvSpPr>
          <p:cNvPr id="3" name="Content Placeholder 2"/>
          <p:cNvSpPr>
            <a:spLocks noGrp="1"/>
          </p:cNvSpPr>
          <p:nvPr>
            <p:ph idx="1"/>
          </p:nvPr>
        </p:nvSpPr>
        <p:spPr>
          <a:xfrm>
            <a:off x="457200" y="1214126"/>
            <a:ext cx="8229600" cy="5643874"/>
          </a:xfrm>
        </p:spPr>
        <p:txBody>
          <a:bodyPr>
            <a:normAutofit fontScale="92500" lnSpcReduction="10000"/>
          </a:bodyPr>
          <a:lstStyle/>
          <a:p>
            <a:r>
              <a:rPr lang="en-US" dirty="0"/>
              <a:t>If </a:t>
            </a:r>
            <a:r>
              <a:rPr lang="en-US" dirty="0" smtClean="0"/>
              <a:t>we </a:t>
            </a:r>
            <a:r>
              <a:rPr lang="en-US" dirty="0"/>
              <a:t>knew which of the two distributions each instance came from, finding the five parameters would be easy—just estimate the mean and standard deviation </a:t>
            </a:r>
            <a:r>
              <a:rPr lang="en-US" dirty="0" smtClean="0"/>
              <a:t>for </a:t>
            </a:r>
            <a:r>
              <a:rPr lang="en-US" i="1" dirty="0"/>
              <a:t>n</a:t>
            </a:r>
            <a:r>
              <a:rPr lang="en-US" dirty="0"/>
              <a:t>=</a:t>
            </a:r>
            <a:r>
              <a:rPr lang="en-US" i="1" dirty="0" err="1" smtClean="0"/>
              <a:t>n</a:t>
            </a:r>
            <a:r>
              <a:rPr lang="en-US" i="1" baseline="-25000" dirty="0" err="1" smtClean="0"/>
              <a:t>A</a:t>
            </a:r>
            <a:r>
              <a:rPr lang="en-US" dirty="0" smtClean="0"/>
              <a:t> </a:t>
            </a:r>
            <a:r>
              <a:rPr lang="en-US" dirty="0"/>
              <a:t>or </a:t>
            </a:r>
            <a:r>
              <a:rPr lang="en-US" i="1" dirty="0"/>
              <a:t>n</a:t>
            </a:r>
            <a:r>
              <a:rPr lang="en-US" dirty="0"/>
              <a:t>=</a:t>
            </a:r>
            <a:r>
              <a:rPr lang="en-US" i="1" dirty="0" err="1" smtClean="0"/>
              <a:t>n</a:t>
            </a:r>
            <a:r>
              <a:rPr lang="en-US" i="1" baseline="-25000" dirty="0" err="1" smtClean="0"/>
              <a:t>B</a:t>
            </a:r>
            <a:r>
              <a:rPr lang="en-US" i="1" baseline="-25000" dirty="0" smtClean="0"/>
              <a:t> </a:t>
            </a:r>
            <a:r>
              <a:rPr lang="en-US" dirty="0" smtClean="0"/>
              <a:t>samples </a:t>
            </a:r>
            <a:r>
              <a:rPr lang="en-US" i="1" dirty="0"/>
              <a:t>x</a:t>
            </a:r>
            <a:r>
              <a:rPr lang="en-US" baseline="-25000" dirty="0"/>
              <a:t>1</a:t>
            </a:r>
            <a:r>
              <a:rPr lang="en-US" dirty="0"/>
              <a:t>, </a:t>
            </a:r>
            <a:r>
              <a:rPr lang="en-US" i="1" dirty="0"/>
              <a:t>x</a:t>
            </a:r>
            <a:r>
              <a:rPr lang="en-US" baseline="-25000" dirty="0"/>
              <a:t>2</a:t>
            </a:r>
            <a:r>
              <a:rPr lang="en-US" dirty="0"/>
              <a:t>, …, </a:t>
            </a:r>
            <a:r>
              <a:rPr lang="en-US" i="1" dirty="0" err="1"/>
              <a:t>x</a:t>
            </a:r>
            <a:r>
              <a:rPr lang="en-US" i="1" baseline="-25000" dirty="0" err="1"/>
              <a:t>n</a:t>
            </a:r>
            <a:r>
              <a:rPr lang="en-US" dirty="0"/>
              <a:t> </a:t>
            </a:r>
            <a:r>
              <a:rPr lang="en-US" dirty="0" smtClean="0"/>
              <a:t>for each cluster, A and B </a:t>
            </a:r>
          </a:p>
          <a:p>
            <a:endParaRPr lang="en-US" i="1" baseline="-25000" dirty="0"/>
          </a:p>
          <a:p>
            <a:endParaRPr lang="en-US" i="1" baseline="-25000" dirty="0" smtClean="0"/>
          </a:p>
          <a:p>
            <a:endParaRPr lang="en-US" i="1" baseline="-25000" dirty="0"/>
          </a:p>
          <a:p>
            <a:endParaRPr lang="en-US" i="1" baseline="-25000" dirty="0" smtClean="0"/>
          </a:p>
          <a:p>
            <a:endParaRPr lang="en-US" i="1" baseline="-25000" dirty="0"/>
          </a:p>
          <a:p>
            <a:endParaRPr lang="en-US" i="1" baseline="-25000" dirty="0" smtClean="0"/>
          </a:p>
          <a:p>
            <a:r>
              <a:rPr lang="en-US" dirty="0"/>
              <a:t>To estimate the fifth parameter </a:t>
            </a:r>
            <a:r>
              <a:rPr lang="en-US" i="1" dirty="0" err="1"/>
              <a:t>p</a:t>
            </a:r>
            <a:r>
              <a:rPr lang="en-US" baseline="-25000" dirty="0" err="1"/>
              <a:t>A</a:t>
            </a:r>
            <a:r>
              <a:rPr lang="en-US" dirty="0"/>
              <a:t>, just take the proportion of the instances that are in the A </a:t>
            </a:r>
            <a:r>
              <a:rPr lang="en-US" dirty="0" smtClean="0"/>
              <a:t>cluster, then </a:t>
            </a:r>
            <a:r>
              <a:rPr lang="en-US" i="1" dirty="0" err="1" smtClean="0"/>
              <a:t>p</a:t>
            </a:r>
            <a:r>
              <a:rPr lang="en-US" i="1" baseline="-25000" dirty="0" err="1" smtClean="0"/>
              <a:t>B</a:t>
            </a:r>
            <a:r>
              <a:rPr lang="en-US" dirty="0" smtClean="0"/>
              <a:t>=1-</a:t>
            </a:r>
            <a:r>
              <a:rPr lang="en-US" i="1" dirty="0" smtClean="0"/>
              <a:t>p</a:t>
            </a:r>
            <a:r>
              <a:rPr lang="en-US" i="1" baseline="-25000" dirty="0" smtClean="0"/>
              <a:t>A</a:t>
            </a:r>
            <a:r>
              <a:rPr lang="en-US" dirty="0" smtClean="0"/>
              <a:t>.</a:t>
            </a:r>
            <a:r>
              <a:rPr lang="en-CA" dirty="0" smtClean="0"/>
              <a:t> </a:t>
            </a:r>
            <a:endParaRPr lang="en-US" i="1" baseline="-25000" dirty="0"/>
          </a:p>
        </p:txBody>
      </p:sp>
      <p:graphicFrame>
        <p:nvGraphicFramePr>
          <p:cNvPr id="4" name="Object 3"/>
          <p:cNvGraphicFramePr>
            <a:graphicFrameLocks noChangeAspect="1"/>
          </p:cNvGraphicFramePr>
          <p:nvPr>
            <p:extLst>
              <p:ext uri="{D42A27DB-BD31-4B8C-83A1-F6EECF244321}">
                <p14:modId xmlns:p14="http://schemas.microsoft.com/office/powerpoint/2010/main" val="3067552203"/>
              </p:ext>
            </p:extLst>
          </p:nvPr>
        </p:nvGraphicFramePr>
        <p:xfrm>
          <a:off x="1633120" y="3445607"/>
          <a:ext cx="2686050" cy="885825"/>
        </p:xfrm>
        <a:graphic>
          <a:graphicData uri="http://schemas.openxmlformats.org/presentationml/2006/ole">
            <mc:AlternateContent xmlns:mc="http://schemas.openxmlformats.org/markup-compatibility/2006">
              <mc:Choice xmlns:v="urn:schemas-microsoft-com:vml" Requires="v">
                <p:oleObj spid="_x0000_s292220" name="Equation" r:id="rId3" imgW="1193800" imgH="393700" progId="Equation.3">
                  <p:embed/>
                </p:oleObj>
              </mc:Choice>
              <mc:Fallback>
                <p:oleObj name="Equation" r:id="rId3" imgW="1193800" imgH="393700" progId="Equation.3">
                  <p:embed/>
                  <p:pic>
                    <p:nvPicPr>
                      <p:cNvPr id="0" name=""/>
                      <p:cNvPicPr/>
                      <p:nvPr/>
                    </p:nvPicPr>
                    <p:blipFill>
                      <a:blip r:embed="rId4"/>
                      <a:stretch>
                        <a:fillRect/>
                      </a:stretch>
                    </p:blipFill>
                    <p:spPr>
                      <a:xfrm>
                        <a:off x="1633120" y="3445607"/>
                        <a:ext cx="2686050" cy="8858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98543374"/>
              </p:ext>
            </p:extLst>
          </p:nvPr>
        </p:nvGraphicFramePr>
        <p:xfrm>
          <a:off x="1490360" y="4409526"/>
          <a:ext cx="5457825" cy="914400"/>
        </p:xfrm>
        <a:graphic>
          <a:graphicData uri="http://schemas.openxmlformats.org/presentationml/2006/ole">
            <mc:AlternateContent xmlns:mc="http://schemas.openxmlformats.org/markup-compatibility/2006">
              <mc:Choice xmlns:v="urn:schemas-microsoft-com:vml" Requires="v">
                <p:oleObj spid="_x0000_s292221" name="Equation" r:id="rId5" imgW="2425700" imgH="406400" progId="Equation.3">
                  <p:embed/>
                </p:oleObj>
              </mc:Choice>
              <mc:Fallback>
                <p:oleObj name="Equation" r:id="rId5" imgW="2425700" imgH="406400" progId="Equation.3">
                  <p:embed/>
                  <p:pic>
                    <p:nvPicPr>
                      <p:cNvPr id="0" name=""/>
                      <p:cNvPicPr/>
                      <p:nvPr/>
                    </p:nvPicPr>
                    <p:blipFill>
                      <a:blip r:embed="rId6"/>
                      <a:stretch>
                        <a:fillRect/>
                      </a:stretch>
                    </p:blipFill>
                    <p:spPr>
                      <a:xfrm>
                        <a:off x="1490360" y="4409526"/>
                        <a:ext cx="5457825" cy="914400"/>
                      </a:xfrm>
                      <a:prstGeom prst="rect">
                        <a:avLst/>
                      </a:prstGeom>
                    </p:spPr>
                  </p:pic>
                </p:oleObj>
              </mc:Fallback>
            </mc:AlternateContent>
          </a:graphicData>
        </a:graphic>
      </p:graphicFrame>
    </p:spTree>
    <p:extLst>
      <p:ext uri="{BB962C8B-B14F-4D97-AF65-F5344CB8AC3E}">
        <p14:creationId xmlns:p14="http://schemas.microsoft.com/office/powerpoint/2010/main" val="223090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the EM algorithm</a:t>
            </a:r>
            <a:endParaRPr lang="en-US" dirty="0"/>
          </a:p>
        </p:txBody>
      </p:sp>
      <p:sp>
        <p:nvSpPr>
          <p:cNvPr id="3" name="Content Placeholder 2"/>
          <p:cNvSpPr>
            <a:spLocks noGrp="1"/>
          </p:cNvSpPr>
          <p:nvPr>
            <p:ph idx="1"/>
          </p:nvPr>
        </p:nvSpPr>
        <p:spPr>
          <a:xfrm>
            <a:off x="171780" y="1322394"/>
            <a:ext cx="8686800" cy="4880916"/>
          </a:xfrm>
        </p:spPr>
        <p:txBody>
          <a:bodyPr/>
          <a:lstStyle/>
          <a:p>
            <a:r>
              <a:rPr lang="en-US" dirty="0"/>
              <a:t>If you knew the five parameters, finding the (posterior) probabilities that a given instance comes from each distribution would be </a:t>
            </a:r>
            <a:r>
              <a:rPr lang="en-US" dirty="0" smtClean="0"/>
              <a:t>easy</a:t>
            </a:r>
          </a:p>
          <a:p>
            <a:r>
              <a:rPr lang="en-US" dirty="0" smtClean="0"/>
              <a:t>Given </a:t>
            </a:r>
            <a:r>
              <a:rPr lang="en-US" dirty="0"/>
              <a:t>an instance </a:t>
            </a:r>
            <a:r>
              <a:rPr lang="en-US" i="1" dirty="0"/>
              <a:t>x</a:t>
            </a:r>
            <a:r>
              <a:rPr lang="en-US" i="1" baseline="-25000" dirty="0"/>
              <a:t>i</a:t>
            </a:r>
            <a:r>
              <a:rPr lang="en-US" dirty="0"/>
              <a:t>, the probability that it belongs to cluster A </a:t>
            </a:r>
            <a:r>
              <a:rPr lang="en-US" dirty="0" smtClean="0"/>
              <a:t>is</a:t>
            </a:r>
          </a:p>
          <a:p>
            <a:endParaRPr lang="en-US" dirty="0"/>
          </a:p>
          <a:p>
            <a:endParaRPr lang="en-US" dirty="0" smtClean="0"/>
          </a:p>
          <a:p>
            <a:pPr marL="0" indent="0">
              <a:buNone/>
            </a:pPr>
            <a:r>
              <a:rPr lang="en-US" dirty="0" smtClean="0"/>
              <a:t>    where </a:t>
            </a:r>
            <a:r>
              <a:rPr lang="en-US" i="1" dirty="0" smtClean="0"/>
              <a:t>N</a:t>
            </a:r>
            <a:r>
              <a:rPr lang="en-US" dirty="0" smtClean="0"/>
              <a:t>() </a:t>
            </a:r>
            <a:r>
              <a:rPr lang="en-US" dirty="0"/>
              <a:t>is the normal or Gaussian distribution </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82644053"/>
              </p:ext>
            </p:extLst>
          </p:nvPr>
        </p:nvGraphicFramePr>
        <p:xfrm>
          <a:off x="398463" y="4054346"/>
          <a:ext cx="8458200" cy="971550"/>
        </p:xfrm>
        <a:graphic>
          <a:graphicData uri="http://schemas.openxmlformats.org/presentationml/2006/ole">
            <mc:AlternateContent xmlns:mc="http://schemas.openxmlformats.org/markup-compatibility/2006">
              <mc:Choice xmlns:v="urn:schemas-microsoft-com:vml" Requires="v">
                <p:oleObj spid="_x0000_s293242" name="Equation" r:id="rId3" imgW="3759200" imgH="431800" progId="Equation.3">
                  <p:embed/>
                </p:oleObj>
              </mc:Choice>
              <mc:Fallback>
                <p:oleObj name="Equation" r:id="rId3" imgW="3759200" imgH="431800" progId="Equation.3">
                  <p:embed/>
                  <p:pic>
                    <p:nvPicPr>
                      <p:cNvPr id="0" name=""/>
                      <p:cNvPicPr/>
                      <p:nvPr/>
                    </p:nvPicPr>
                    <p:blipFill>
                      <a:blip r:embed="rId4"/>
                      <a:stretch>
                        <a:fillRect/>
                      </a:stretch>
                    </p:blipFill>
                    <p:spPr>
                      <a:xfrm>
                        <a:off x="398463" y="4054346"/>
                        <a:ext cx="8458200" cy="9715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69928450"/>
              </p:ext>
            </p:extLst>
          </p:nvPr>
        </p:nvGraphicFramePr>
        <p:xfrm>
          <a:off x="2674622" y="5674672"/>
          <a:ext cx="3657600" cy="1057275"/>
        </p:xfrm>
        <a:graphic>
          <a:graphicData uri="http://schemas.openxmlformats.org/presentationml/2006/ole">
            <mc:AlternateContent xmlns:mc="http://schemas.openxmlformats.org/markup-compatibility/2006">
              <mc:Choice xmlns:v="urn:schemas-microsoft-com:vml" Requires="v">
                <p:oleObj spid="_x0000_s293243" name="Equation" r:id="rId5" imgW="1625600" imgH="469900" progId="Equation.3">
                  <p:embed/>
                </p:oleObj>
              </mc:Choice>
              <mc:Fallback>
                <p:oleObj name="Equation" r:id="rId5" imgW="1625600" imgH="469900" progId="Equation.3">
                  <p:embed/>
                  <p:pic>
                    <p:nvPicPr>
                      <p:cNvPr id="0" name=""/>
                      <p:cNvPicPr/>
                      <p:nvPr/>
                    </p:nvPicPr>
                    <p:blipFill>
                      <a:blip r:embed="rId6"/>
                      <a:stretch>
                        <a:fillRect/>
                      </a:stretch>
                    </p:blipFill>
                    <p:spPr>
                      <a:xfrm>
                        <a:off x="2674622" y="5674672"/>
                        <a:ext cx="3657600" cy="1057275"/>
                      </a:xfrm>
                      <a:prstGeom prst="rect">
                        <a:avLst/>
                      </a:prstGeom>
                    </p:spPr>
                  </p:pic>
                </p:oleObj>
              </mc:Fallback>
            </mc:AlternateContent>
          </a:graphicData>
        </a:graphic>
      </p:graphicFrame>
    </p:spTree>
    <p:extLst>
      <p:ext uri="{BB962C8B-B14F-4D97-AF65-F5344CB8AC3E}">
        <p14:creationId xmlns:p14="http://schemas.microsoft.com/office/powerpoint/2010/main" val="2460547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 algorithm for a GMM</a:t>
            </a:r>
            <a:endParaRPr lang="en-US" dirty="0"/>
          </a:p>
        </p:txBody>
      </p:sp>
      <p:sp>
        <p:nvSpPr>
          <p:cNvPr id="3" name="Content Placeholder 2"/>
          <p:cNvSpPr>
            <a:spLocks noGrp="1"/>
          </p:cNvSpPr>
          <p:nvPr>
            <p:ph idx="1"/>
          </p:nvPr>
        </p:nvSpPr>
        <p:spPr>
          <a:xfrm>
            <a:off x="214062" y="1179704"/>
            <a:ext cx="8719444" cy="3685997"/>
          </a:xfrm>
        </p:spPr>
        <p:txBody>
          <a:bodyPr>
            <a:normAutofit fontScale="92500" lnSpcReduction="10000"/>
          </a:bodyPr>
          <a:lstStyle/>
          <a:p>
            <a:r>
              <a:rPr lang="en-US" dirty="0" smtClean="0"/>
              <a:t>Start with a random (but reasonable) assignment to the parameters</a:t>
            </a:r>
          </a:p>
          <a:p>
            <a:r>
              <a:rPr lang="en-US" dirty="0" smtClean="0"/>
              <a:t>Compute the posterior distribution for the cluster assignments for each example</a:t>
            </a:r>
          </a:p>
          <a:p>
            <a:r>
              <a:rPr lang="en-US" dirty="0" smtClean="0"/>
              <a:t>Update the parameters based on the expected class assignments - where probabilities act </a:t>
            </a:r>
            <a:r>
              <a:rPr lang="en-US" dirty="0"/>
              <a:t>like weights. </a:t>
            </a:r>
            <a:endParaRPr lang="en-US" dirty="0" smtClean="0"/>
          </a:p>
          <a:p>
            <a:r>
              <a:rPr lang="en-US" dirty="0" smtClean="0"/>
              <a:t>If </a:t>
            </a:r>
            <a:r>
              <a:rPr lang="en-US" i="1" dirty="0" err="1"/>
              <a:t>w</a:t>
            </a:r>
            <a:r>
              <a:rPr lang="en-US" i="1" baseline="-25000" dirty="0" err="1"/>
              <a:t>i</a:t>
            </a:r>
            <a:r>
              <a:rPr lang="en-US" dirty="0"/>
              <a:t> is the probability that instance </a:t>
            </a:r>
            <a:r>
              <a:rPr lang="en-US" i="1" dirty="0" err="1"/>
              <a:t>i</a:t>
            </a:r>
            <a:r>
              <a:rPr lang="en-US" dirty="0"/>
              <a:t> belongs to cluster A, the mean and </a:t>
            </a:r>
            <a:r>
              <a:rPr lang="en-US" dirty="0" smtClean="0"/>
              <a:t>std. dev. are</a:t>
            </a:r>
            <a:r>
              <a:rPr lang="en-CA" dirty="0" smtClean="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94016857"/>
              </p:ext>
            </p:extLst>
          </p:nvPr>
        </p:nvGraphicFramePr>
        <p:xfrm>
          <a:off x="1715534" y="4839756"/>
          <a:ext cx="3857625" cy="971550"/>
        </p:xfrm>
        <a:graphic>
          <a:graphicData uri="http://schemas.openxmlformats.org/presentationml/2006/ole">
            <mc:AlternateContent xmlns:mc="http://schemas.openxmlformats.org/markup-compatibility/2006">
              <mc:Choice xmlns:v="urn:schemas-microsoft-com:vml" Requires="v">
                <p:oleObj spid="_x0000_s294264" name="Equation" r:id="rId3" imgW="1714500" imgH="431800" progId="Equation.3">
                  <p:embed/>
                </p:oleObj>
              </mc:Choice>
              <mc:Fallback>
                <p:oleObj name="Equation" r:id="rId3" imgW="1714500" imgH="431800" progId="Equation.3">
                  <p:embed/>
                  <p:pic>
                    <p:nvPicPr>
                      <p:cNvPr id="0" name=""/>
                      <p:cNvPicPr/>
                      <p:nvPr/>
                    </p:nvPicPr>
                    <p:blipFill>
                      <a:blip r:embed="rId4"/>
                      <a:stretch>
                        <a:fillRect/>
                      </a:stretch>
                    </p:blipFill>
                    <p:spPr>
                      <a:xfrm>
                        <a:off x="1715534" y="4839756"/>
                        <a:ext cx="3857625" cy="9715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86523969"/>
              </p:ext>
            </p:extLst>
          </p:nvPr>
        </p:nvGraphicFramePr>
        <p:xfrm>
          <a:off x="1715534" y="5854113"/>
          <a:ext cx="6543675" cy="1000125"/>
        </p:xfrm>
        <a:graphic>
          <a:graphicData uri="http://schemas.openxmlformats.org/presentationml/2006/ole">
            <mc:AlternateContent xmlns:mc="http://schemas.openxmlformats.org/markup-compatibility/2006">
              <mc:Choice xmlns:v="urn:schemas-microsoft-com:vml" Requires="v">
                <p:oleObj spid="_x0000_s294265" name="Equation" r:id="rId5" imgW="2908300" imgH="444500" progId="Equation.3">
                  <p:embed/>
                </p:oleObj>
              </mc:Choice>
              <mc:Fallback>
                <p:oleObj name="Equation" r:id="rId5" imgW="2908300" imgH="444500" progId="Equation.3">
                  <p:embed/>
                  <p:pic>
                    <p:nvPicPr>
                      <p:cNvPr id="0" name=""/>
                      <p:cNvPicPr/>
                      <p:nvPr/>
                    </p:nvPicPr>
                    <p:blipFill>
                      <a:blip r:embed="rId6"/>
                      <a:stretch>
                        <a:fillRect/>
                      </a:stretch>
                    </p:blipFill>
                    <p:spPr>
                      <a:xfrm>
                        <a:off x="1715534" y="5854113"/>
                        <a:ext cx="6543675" cy="1000125"/>
                      </a:xfrm>
                      <a:prstGeom prst="rect">
                        <a:avLst/>
                      </a:prstGeom>
                    </p:spPr>
                  </p:pic>
                </p:oleObj>
              </mc:Fallback>
            </mc:AlternateContent>
          </a:graphicData>
        </a:graphic>
      </p:graphicFrame>
    </p:spTree>
    <p:extLst>
      <p:ext uri="{BB962C8B-B14F-4D97-AF65-F5344CB8AC3E}">
        <p14:creationId xmlns:p14="http://schemas.microsoft.com/office/powerpoint/2010/main" val="252463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a:t>
            </a:r>
            <a:endParaRPr lang="en-US" dirty="0"/>
          </a:p>
        </p:txBody>
      </p:sp>
      <p:sp>
        <p:nvSpPr>
          <p:cNvPr id="3" name="Content Placeholder 2"/>
          <p:cNvSpPr>
            <a:spLocks noGrp="1"/>
          </p:cNvSpPr>
          <p:nvPr>
            <p:ph idx="1"/>
          </p:nvPr>
        </p:nvSpPr>
        <p:spPr/>
        <p:txBody>
          <a:bodyPr>
            <a:normAutofit/>
          </a:bodyPr>
          <a:lstStyle/>
          <a:p>
            <a:r>
              <a:rPr lang="en-US" dirty="0" smtClean="0">
                <a:solidFill>
                  <a:srgbClr val="000000"/>
                </a:solidFill>
                <a:ea typeface="Times New Roman"/>
                <a:cs typeface="Arial"/>
              </a:rPr>
              <a:t>The </a:t>
            </a:r>
            <a:r>
              <a:rPr lang="en-US" i="1" dirty="0" smtClean="0">
                <a:solidFill>
                  <a:srgbClr val="000000"/>
                </a:solidFill>
                <a:ea typeface="Times New Roman"/>
                <a:cs typeface="Arial"/>
              </a:rPr>
              <a:t>P</a:t>
            </a:r>
            <a:r>
              <a:rPr lang="en-US" dirty="0" smtClean="0">
                <a:solidFill>
                  <a:srgbClr val="000000"/>
                </a:solidFill>
                <a:ea typeface="Times New Roman"/>
                <a:cs typeface="Arial"/>
              </a:rPr>
              <a:t>(</a:t>
            </a:r>
            <a:r>
              <a:rPr lang="en-US" i="1" dirty="0" smtClean="0">
                <a:solidFill>
                  <a:srgbClr val="000000"/>
                </a:solidFill>
                <a:ea typeface="Times New Roman"/>
                <a:cs typeface="Arial"/>
              </a:rPr>
              <a:t>A</a:t>
            </a:r>
            <a:r>
              <a:rPr lang="en-US" dirty="0" smtClean="0">
                <a:solidFill>
                  <a:srgbClr val="000000"/>
                </a:solidFill>
                <a:ea typeface="Times New Roman"/>
                <a:cs typeface="Arial"/>
              </a:rPr>
              <a:t>=</a:t>
            </a:r>
            <a:r>
              <a:rPr lang="en-US" i="1" dirty="0" smtClean="0">
                <a:solidFill>
                  <a:srgbClr val="000000"/>
                </a:solidFill>
                <a:ea typeface="Times New Roman"/>
                <a:cs typeface="Arial"/>
              </a:rPr>
              <a:t>a</a:t>
            </a:r>
            <a:r>
              <a:rPr lang="en-US" dirty="0" smtClean="0">
                <a:solidFill>
                  <a:srgbClr val="000000"/>
                </a:solidFill>
                <a:ea typeface="Times New Roman"/>
                <a:cs typeface="Arial"/>
              </a:rPr>
              <a:t>) notation </a:t>
            </a:r>
            <a:r>
              <a:rPr lang="en-US" dirty="0">
                <a:solidFill>
                  <a:srgbClr val="000000"/>
                </a:solidFill>
                <a:ea typeface="Times New Roman"/>
                <a:cs typeface="Arial"/>
              </a:rPr>
              <a:t>is often simplified to </a:t>
            </a:r>
            <a:r>
              <a:rPr lang="en-US" dirty="0" smtClean="0">
                <a:solidFill>
                  <a:srgbClr val="000000"/>
                </a:solidFill>
                <a:ea typeface="Times New Roman"/>
                <a:cs typeface="Arial"/>
              </a:rPr>
              <a:t>simply </a:t>
            </a:r>
            <a:r>
              <a:rPr lang="en-US" i="1" dirty="0" smtClean="0">
                <a:solidFill>
                  <a:srgbClr val="000000"/>
                </a:solidFill>
                <a:ea typeface="Times New Roman"/>
                <a:cs typeface="Arial"/>
              </a:rPr>
              <a:t>P</a:t>
            </a:r>
            <a:r>
              <a:rPr lang="en-US" dirty="0">
                <a:solidFill>
                  <a:srgbClr val="000000"/>
                </a:solidFill>
                <a:ea typeface="Times New Roman"/>
                <a:cs typeface="Arial"/>
              </a:rPr>
              <a:t>(</a:t>
            </a:r>
            <a:r>
              <a:rPr lang="en-US" i="1" dirty="0">
                <a:solidFill>
                  <a:srgbClr val="000000"/>
                </a:solidFill>
                <a:ea typeface="Times New Roman"/>
                <a:cs typeface="Arial"/>
              </a:rPr>
              <a:t>a</a:t>
            </a:r>
            <a:r>
              <a:rPr lang="en-US" dirty="0">
                <a:solidFill>
                  <a:srgbClr val="000000"/>
                </a:solidFill>
                <a:ea typeface="Times New Roman"/>
                <a:cs typeface="Arial"/>
              </a:rPr>
              <a:t>), but one must remember if </a:t>
            </a:r>
            <a:r>
              <a:rPr lang="en-US" i="1" dirty="0">
                <a:solidFill>
                  <a:srgbClr val="000000"/>
                </a:solidFill>
                <a:ea typeface="Times New Roman"/>
                <a:cs typeface="Arial"/>
              </a:rPr>
              <a:t>a</a:t>
            </a:r>
            <a:r>
              <a:rPr lang="en-US" dirty="0">
                <a:solidFill>
                  <a:srgbClr val="000000"/>
                </a:solidFill>
                <a:ea typeface="Times New Roman"/>
                <a:cs typeface="Arial"/>
              </a:rPr>
              <a:t> was defined as a random variable or as an observation </a:t>
            </a:r>
          </a:p>
          <a:p>
            <a:r>
              <a:rPr lang="en-US" dirty="0">
                <a:solidFill>
                  <a:srgbClr val="000000"/>
                </a:solidFill>
                <a:ea typeface="Times New Roman"/>
                <a:cs typeface="Arial"/>
              </a:rPr>
              <a:t>Similarly for the observation that continuous random variable </a:t>
            </a:r>
            <a:r>
              <a:rPr lang="en-US" i="1" dirty="0">
                <a:solidFill>
                  <a:srgbClr val="000000"/>
                </a:solidFill>
                <a:ea typeface="Times New Roman"/>
                <a:cs typeface="Arial"/>
              </a:rPr>
              <a:t>x </a:t>
            </a:r>
            <a:r>
              <a:rPr lang="en-US" dirty="0">
                <a:solidFill>
                  <a:srgbClr val="000000"/>
                </a:solidFill>
                <a:ea typeface="Times New Roman"/>
                <a:cs typeface="Arial"/>
              </a:rPr>
              <a:t>has the value </a:t>
            </a:r>
            <a:r>
              <a:rPr lang="en-US" i="1" dirty="0" smtClean="0">
                <a:solidFill>
                  <a:srgbClr val="000000"/>
                </a:solidFill>
                <a:ea typeface="Times New Roman"/>
                <a:cs typeface="Arial"/>
              </a:rPr>
              <a:t>x</a:t>
            </a:r>
            <a:r>
              <a:rPr lang="en-US" i="1" baseline="-25000" dirty="0" smtClean="0">
                <a:solidFill>
                  <a:srgbClr val="000000"/>
                </a:solidFill>
                <a:ea typeface="Times New Roman"/>
                <a:cs typeface="Arial"/>
              </a:rPr>
              <a:t>1</a:t>
            </a:r>
            <a:r>
              <a:rPr lang="en-US" dirty="0" smtClean="0">
                <a:solidFill>
                  <a:srgbClr val="000000"/>
                </a:solidFill>
                <a:ea typeface="Times New Roman"/>
                <a:cs typeface="Arial"/>
              </a:rPr>
              <a:t> </a:t>
            </a:r>
            <a:r>
              <a:rPr lang="en-US" dirty="0">
                <a:solidFill>
                  <a:srgbClr val="000000"/>
                </a:solidFill>
                <a:ea typeface="Times New Roman"/>
                <a:cs typeface="Arial"/>
              </a:rPr>
              <a:t>it is common to write this as </a:t>
            </a:r>
            <a:r>
              <a:rPr lang="en-US" i="1" dirty="0">
                <a:solidFill>
                  <a:srgbClr val="000000"/>
                </a:solidFill>
                <a:ea typeface="Times New Roman"/>
                <a:cs typeface="Arial"/>
              </a:rPr>
              <a:t>p</a:t>
            </a:r>
            <a:r>
              <a:rPr lang="en-US" dirty="0">
                <a:solidFill>
                  <a:srgbClr val="000000"/>
                </a:solidFill>
                <a:ea typeface="Times New Roman"/>
                <a:cs typeface="Arial"/>
              </a:rPr>
              <a:t>(</a:t>
            </a:r>
            <a:r>
              <a:rPr lang="en-US" i="1" dirty="0">
                <a:solidFill>
                  <a:srgbClr val="000000"/>
                </a:solidFill>
                <a:ea typeface="Times New Roman"/>
                <a:cs typeface="Arial"/>
              </a:rPr>
              <a:t>x</a:t>
            </a:r>
            <a:r>
              <a:rPr lang="en-US" i="1" baseline="-25000" dirty="0">
                <a:solidFill>
                  <a:srgbClr val="000000"/>
                </a:solidFill>
                <a:ea typeface="Times New Roman"/>
                <a:cs typeface="Arial"/>
              </a:rPr>
              <a:t>1</a:t>
            </a:r>
            <a:r>
              <a:rPr lang="en-US" dirty="0" smtClean="0">
                <a:solidFill>
                  <a:srgbClr val="000000"/>
                </a:solidFill>
                <a:ea typeface="Times New Roman"/>
                <a:cs typeface="Arial"/>
              </a:rPr>
              <a:t>)=p(</a:t>
            </a:r>
            <a:r>
              <a:rPr lang="en-US" i="1" dirty="0" smtClean="0">
                <a:solidFill>
                  <a:srgbClr val="000000"/>
                </a:solidFill>
                <a:ea typeface="Times New Roman"/>
                <a:cs typeface="Arial"/>
              </a:rPr>
              <a:t>x</a:t>
            </a:r>
            <a:r>
              <a:rPr lang="en-US" dirty="0" smtClean="0">
                <a:solidFill>
                  <a:srgbClr val="000000"/>
                </a:solidFill>
                <a:ea typeface="Times New Roman"/>
                <a:cs typeface="Arial"/>
              </a:rPr>
              <a:t>=</a:t>
            </a:r>
            <a:r>
              <a:rPr lang="en-US" i="1" dirty="0" smtClean="0">
                <a:solidFill>
                  <a:srgbClr val="000000"/>
                </a:solidFill>
                <a:ea typeface="Times New Roman"/>
                <a:cs typeface="Arial"/>
              </a:rPr>
              <a:t>x</a:t>
            </a:r>
            <a:r>
              <a:rPr lang="en-US" i="1" baseline="-25000" dirty="0" smtClean="0">
                <a:solidFill>
                  <a:srgbClr val="000000"/>
                </a:solidFill>
                <a:ea typeface="Times New Roman"/>
                <a:cs typeface="Arial"/>
              </a:rPr>
              <a:t>1</a:t>
            </a:r>
            <a:r>
              <a:rPr lang="en-US" dirty="0" smtClean="0">
                <a:solidFill>
                  <a:srgbClr val="000000"/>
                </a:solidFill>
                <a:ea typeface="Times New Roman"/>
                <a:cs typeface="Arial"/>
              </a:rPr>
              <a:t>), a </a:t>
            </a:r>
            <a:r>
              <a:rPr lang="en-US" dirty="0">
                <a:solidFill>
                  <a:srgbClr val="000000"/>
                </a:solidFill>
                <a:ea typeface="Times New Roman"/>
                <a:cs typeface="Arial"/>
              </a:rPr>
              <a:t>simplification of the longer but clearer notation</a:t>
            </a:r>
            <a:endParaRPr lang="en-US" dirty="0">
              <a:cs typeface="Arial"/>
            </a:endParaRPr>
          </a:p>
          <a:p>
            <a:endParaRPr lang="en-US" dirty="0"/>
          </a:p>
        </p:txBody>
      </p:sp>
    </p:spTree>
    <p:extLst>
      <p:ext uri="{BB962C8B-B14F-4D97-AF65-F5344CB8AC3E}">
        <p14:creationId xmlns:p14="http://schemas.microsoft.com/office/powerpoint/2010/main" val="3646779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 algorithm</a:t>
            </a:r>
            <a:endParaRPr lang="en-US" dirty="0"/>
          </a:p>
        </p:txBody>
      </p:sp>
      <p:sp>
        <p:nvSpPr>
          <p:cNvPr id="3" name="Content Placeholder 2"/>
          <p:cNvSpPr>
            <a:spLocks noGrp="1"/>
          </p:cNvSpPr>
          <p:nvPr>
            <p:ph idx="1"/>
          </p:nvPr>
        </p:nvSpPr>
        <p:spPr>
          <a:xfrm>
            <a:off x="457200" y="1136897"/>
            <a:ext cx="8229600" cy="4880916"/>
          </a:xfrm>
        </p:spPr>
        <p:txBody>
          <a:bodyPr>
            <a:normAutofit/>
          </a:bodyPr>
          <a:lstStyle/>
          <a:p>
            <a:r>
              <a:rPr lang="en-US" dirty="0" smtClean="0"/>
              <a:t>Optimizes </a:t>
            </a:r>
            <a:r>
              <a:rPr lang="en-US" dirty="0"/>
              <a:t>t</a:t>
            </a:r>
            <a:r>
              <a:rPr lang="en-US" dirty="0" smtClean="0"/>
              <a:t>he </a:t>
            </a:r>
            <a:r>
              <a:rPr lang="en-US" dirty="0"/>
              <a:t>marginal </a:t>
            </a:r>
            <a:r>
              <a:rPr lang="en-US" dirty="0" smtClean="0"/>
              <a:t>likelihood, </a:t>
            </a:r>
            <a:r>
              <a:rPr lang="en-US" dirty="0"/>
              <a:t>obtained by marginalizing over the two components of the Gaussian </a:t>
            </a:r>
            <a:r>
              <a:rPr lang="en-US" dirty="0" smtClean="0"/>
              <a:t>mixture</a:t>
            </a:r>
          </a:p>
          <a:p>
            <a:r>
              <a:rPr lang="en-US" dirty="0" smtClean="0"/>
              <a:t>The marginal </a:t>
            </a:r>
            <a:r>
              <a:rPr lang="en-US" dirty="0"/>
              <a:t>likelihood is a measure of the “goodness” of the clustering and </a:t>
            </a:r>
            <a:r>
              <a:rPr lang="en-US" dirty="0" smtClean="0"/>
              <a:t>it increases </a:t>
            </a:r>
            <a:r>
              <a:rPr lang="en-US" dirty="0"/>
              <a:t>at each iteration of the EM algorithm. </a:t>
            </a:r>
            <a:endParaRPr lang="en-US" dirty="0" smtClean="0"/>
          </a:p>
          <a:p>
            <a:r>
              <a:rPr lang="en-US" dirty="0" smtClean="0"/>
              <a:t>In practice we use the log marginal likelihood</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44363566"/>
              </p:ext>
            </p:extLst>
          </p:nvPr>
        </p:nvGraphicFramePr>
        <p:xfrm>
          <a:off x="947738" y="4957855"/>
          <a:ext cx="6832600" cy="1905000"/>
        </p:xfrm>
        <a:graphic>
          <a:graphicData uri="http://schemas.openxmlformats.org/presentationml/2006/ole">
            <mc:AlternateContent xmlns:mc="http://schemas.openxmlformats.org/markup-compatibility/2006">
              <mc:Choice xmlns:v="urn:schemas-microsoft-com:vml" Requires="v">
                <p:oleObj spid="_x0000_s295102" name="Equation" r:id="rId3" imgW="3416300" imgH="952500" progId="Equation.3">
                  <p:embed/>
                </p:oleObj>
              </mc:Choice>
              <mc:Fallback>
                <p:oleObj name="Equation" r:id="rId3" imgW="3416300" imgH="952500" progId="Equation.3">
                  <p:embed/>
                  <p:pic>
                    <p:nvPicPr>
                      <p:cNvPr id="0" name=""/>
                      <p:cNvPicPr/>
                      <p:nvPr/>
                    </p:nvPicPr>
                    <p:blipFill>
                      <a:blip r:embed="rId4"/>
                      <a:stretch>
                        <a:fillRect/>
                      </a:stretch>
                    </p:blipFill>
                    <p:spPr>
                      <a:xfrm>
                        <a:off x="947738" y="4957855"/>
                        <a:ext cx="6832600" cy="1905000"/>
                      </a:xfrm>
                      <a:prstGeom prst="rect">
                        <a:avLst/>
                      </a:prstGeom>
                    </p:spPr>
                  </p:pic>
                </p:oleObj>
              </mc:Fallback>
            </mc:AlternateContent>
          </a:graphicData>
        </a:graphic>
      </p:graphicFrame>
    </p:spTree>
    <p:extLst>
      <p:ext uri="{BB962C8B-B14F-4D97-AF65-F5344CB8AC3E}">
        <p14:creationId xmlns:p14="http://schemas.microsoft.com/office/powerpoint/2010/main" val="1049276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3"/>
            <a:ext cx="8229600" cy="1143000"/>
          </a:xfrm>
        </p:spPr>
        <p:txBody>
          <a:bodyPr/>
          <a:lstStyle/>
          <a:p>
            <a:r>
              <a:rPr lang="en-US" dirty="0" smtClean="0"/>
              <a:t>Extending the mixture Model</a:t>
            </a:r>
            <a:endParaRPr lang="en-US" dirty="0"/>
          </a:p>
        </p:txBody>
      </p:sp>
      <p:sp>
        <p:nvSpPr>
          <p:cNvPr id="3" name="Content Placeholder 2"/>
          <p:cNvSpPr>
            <a:spLocks noGrp="1"/>
          </p:cNvSpPr>
          <p:nvPr>
            <p:ph idx="1"/>
          </p:nvPr>
        </p:nvSpPr>
        <p:spPr>
          <a:xfrm>
            <a:off x="457200" y="1051283"/>
            <a:ext cx="8686800" cy="5692565"/>
          </a:xfrm>
        </p:spPr>
        <p:txBody>
          <a:bodyPr>
            <a:normAutofit fontScale="85000" lnSpcReduction="10000"/>
          </a:bodyPr>
          <a:lstStyle/>
          <a:p>
            <a:r>
              <a:rPr lang="en-US" dirty="0" smtClean="0"/>
              <a:t>The Gaussian distribution generalizes to n-dimensions </a:t>
            </a:r>
          </a:p>
          <a:p>
            <a:r>
              <a:rPr lang="en-US" dirty="0"/>
              <a:t>Consider a two-dimensional model consisting of independent Gaussian distributions for each </a:t>
            </a:r>
            <a:r>
              <a:rPr lang="en-US" dirty="0" smtClean="0"/>
              <a:t>dimension</a:t>
            </a:r>
          </a:p>
          <a:p>
            <a:r>
              <a:rPr lang="en-US" dirty="0" smtClean="0"/>
              <a:t>We </a:t>
            </a:r>
            <a:r>
              <a:rPr lang="en-US" dirty="0"/>
              <a:t>can transform from scalar to matrix notation for a two dimensional Gaussian </a:t>
            </a:r>
            <a:r>
              <a:rPr lang="en-US" dirty="0" smtClean="0"/>
              <a:t>distribution as follows:</a:t>
            </a:r>
            <a:r>
              <a:rPr lang="en-CA" dirty="0" smtClean="0"/>
              <a:t> </a:t>
            </a:r>
          </a:p>
          <a:p>
            <a:endParaRPr lang="en-CA" dirty="0" smtClean="0"/>
          </a:p>
          <a:p>
            <a:endParaRPr lang="en-CA" dirty="0" smtClean="0"/>
          </a:p>
          <a:p>
            <a:endParaRPr lang="en-CA" dirty="0"/>
          </a:p>
          <a:p>
            <a:endParaRPr lang="en-CA" dirty="0" smtClean="0"/>
          </a:p>
          <a:p>
            <a:endParaRPr lang="en-CA" dirty="0" smtClean="0"/>
          </a:p>
          <a:p>
            <a:endParaRPr lang="en-CA" dirty="0" smtClean="0"/>
          </a:p>
          <a:p>
            <a:r>
              <a:rPr lang="en-US" b="1" dirty="0" smtClean="0">
                <a:sym typeface="Symbol"/>
              </a:rPr>
              <a:t> </a:t>
            </a:r>
            <a:r>
              <a:rPr lang="en-US" dirty="0" smtClean="0">
                <a:sym typeface="Symbol"/>
              </a:rPr>
              <a:t>is</a:t>
            </a:r>
            <a:r>
              <a:rPr lang="en-US" dirty="0" smtClean="0"/>
              <a:t> </a:t>
            </a:r>
            <a:r>
              <a:rPr lang="en-US" dirty="0"/>
              <a:t>the covariance </a:t>
            </a:r>
            <a:r>
              <a:rPr lang="en-US" i="1" dirty="0" smtClean="0"/>
              <a:t>matrix, </a:t>
            </a:r>
            <a:r>
              <a:rPr lang="en-US" dirty="0" smtClean="0"/>
              <a:t>|</a:t>
            </a:r>
            <a:r>
              <a:rPr lang="en-US" b="1" dirty="0" smtClean="0">
                <a:sym typeface="Symbol"/>
              </a:rPr>
              <a:t></a:t>
            </a:r>
            <a:r>
              <a:rPr lang="en-US" dirty="0" smtClean="0">
                <a:sym typeface="Symbol"/>
              </a:rPr>
              <a:t>| is its determinant</a:t>
            </a:r>
            <a:r>
              <a:rPr lang="en-US" dirty="0" smtClean="0"/>
              <a:t>, </a:t>
            </a:r>
            <a:r>
              <a:rPr lang="en-US" dirty="0"/>
              <a:t>the vector </a:t>
            </a:r>
            <a:r>
              <a:rPr lang="en-US" b="1" dirty="0"/>
              <a:t>x</a:t>
            </a:r>
            <a:r>
              <a:rPr lang="en-US" dirty="0"/>
              <a:t> = [</a:t>
            </a:r>
            <a:r>
              <a:rPr lang="en-US" i="1" dirty="0"/>
              <a:t>x</a:t>
            </a:r>
            <a:r>
              <a:rPr lang="en-US" baseline="-25000" dirty="0"/>
              <a:t>1</a:t>
            </a:r>
            <a:r>
              <a:rPr lang="en-US" dirty="0"/>
              <a:t> </a:t>
            </a:r>
            <a:r>
              <a:rPr lang="en-US" i="1" dirty="0"/>
              <a:t>x</a:t>
            </a:r>
            <a:r>
              <a:rPr lang="en-US" baseline="-25000" dirty="0"/>
              <a:t>2</a:t>
            </a:r>
            <a:r>
              <a:rPr lang="en-US" dirty="0"/>
              <a:t>]</a:t>
            </a:r>
            <a:r>
              <a:rPr lang="en-US" baseline="30000" dirty="0"/>
              <a:t>T</a:t>
            </a:r>
            <a:r>
              <a:rPr lang="en-US" dirty="0"/>
              <a:t>, and the mean </a:t>
            </a:r>
            <a:r>
              <a:rPr lang="en-US" i="1" dirty="0"/>
              <a:t>vector</a:t>
            </a:r>
            <a:r>
              <a:rPr lang="en-US" dirty="0"/>
              <a:t> </a:t>
            </a:r>
            <a:r>
              <a:rPr lang="en-US" b="1" dirty="0">
                <a:sym typeface="Symbol"/>
              </a:rPr>
              <a:t></a:t>
            </a:r>
            <a:r>
              <a:rPr lang="en-US" dirty="0"/>
              <a:t> = [</a:t>
            </a:r>
            <a:r>
              <a:rPr lang="en-US" dirty="0">
                <a:sym typeface="Symbol"/>
              </a:rPr>
              <a:t></a:t>
            </a:r>
            <a:r>
              <a:rPr lang="en-US" baseline="-25000" dirty="0"/>
              <a:t>1</a:t>
            </a:r>
            <a:r>
              <a:rPr lang="en-US" dirty="0"/>
              <a:t> </a:t>
            </a:r>
            <a:r>
              <a:rPr lang="en-US" dirty="0">
                <a:sym typeface="Symbol"/>
              </a:rPr>
              <a:t></a:t>
            </a:r>
            <a:r>
              <a:rPr lang="en-US" baseline="-25000" dirty="0"/>
              <a:t>2</a:t>
            </a:r>
            <a:r>
              <a:rPr lang="en-US" dirty="0"/>
              <a:t>]</a:t>
            </a:r>
            <a:r>
              <a:rPr lang="en-US" baseline="30000" dirty="0"/>
              <a:t>T</a:t>
            </a:r>
            <a:r>
              <a:rPr lang="en-CA" dirty="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50153869"/>
              </p:ext>
            </p:extLst>
          </p:nvPr>
        </p:nvGraphicFramePr>
        <p:xfrm>
          <a:off x="1408298" y="3239044"/>
          <a:ext cx="6604000" cy="2540000"/>
        </p:xfrm>
        <a:graphic>
          <a:graphicData uri="http://schemas.openxmlformats.org/presentationml/2006/ole">
            <mc:AlternateContent xmlns:mc="http://schemas.openxmlformats.org/markup-compatibility/2006">
              <mc:Choice xmlns:v="urn:schemas-microsoft-com:vml" Requires="v">
                <p:oleObj spid="_x0000_s296126" name="Equation" r:id="rId3" imgW="3302000" imgH="1270000" progId="Equation.3">
                  <p:embed/>
                </p:oleObj>
              </mc:Choice>
              <mc:Fallback>
                <p:oleObj name="Equation" r:id="rId3" imgW="3302000" imgH="1270000" progId="Equation.3">
                  <p:embed/>
                  <p:pic>
                    <p:nvPicPr>
                      <p:cNvPr id="0" name=""/>
                      <p:cNvPicPr/>
                      <p:nvPr/>
                    </p:nvPicPr>
                    <p:blipFill>
                      <a:blip r:embed="rId4"/>
                      <a:stretch>
                        <a:fillRect/>
                      </a:stretch>
                    </p:blipFill>
                    <p:spPr>
                      <a:xfrm>
                        <a:off x="1408298" y="3239044"/>
                        <a:ext cx="6604000" cy="2540000"/>
                      </a:xfrm>
                      <a:prstGeom prst="rect">
                        <a:avLst/>
                      </a:prstGeom>
                    </p:spPr>
                  </p:pic>
                </p:oleObj>
              </mc:Fallback>
            </mc:AlternateContent>
          </a:graphicData>
        </a:graphic>
      </p:graphicFrame>
    </p:spTree>
    <p:extLst>
      <p:ext uri="{BB962C8B-B14F-4D97-AF65-F5344CB8AC3E}">
        <p14:creationId xmlns:p14="http://schemas.microsoft.com/office/powerpoint/2010/main" val="3644973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t>
            </a:r>
            <a:r>
              <a:rPr lang="en-US" dirty="0" smtClean="0"/>
              <a:t>he </a:t>
            </a:r>
            <a:r>
              <a:rPr lang="en-US" dirty="0"/>
              <a:t>multivariate Gaussian distribution </a:t>
            </a:r>
          </a:p>
        </p:txBody>
      </p:sp>
      <p:sp>
        <p:nvSpPr>
          <p:cNvPr id="3" name="Content Placeholder 2"/>
          <p:cNvSpPr>
            <a:spLocks noGrp="1"/>
          </p:cNvSpPr>
          <p:nvPr>
            <p:ph idx="1"/>
          </p:nvPr>
        </p:nvSpPr>
        <p:spPr/>
        <p:txBody>
          <a:bodyPr/>
          <a:lstStyle/>
          <a:p>
            <a:r>
              <a:rPr lang="en-US" dirty="0" smtClean="0"/>
              <a:t>Can be written in the following general form</a:t>
            </a:r>
          </a:p>
          <a:p>
            <a:endParaRPr lang="en-US" dirty="0"/>
          </a:p>
          <a:p>
            <a:endParaRPr lang="en-US" dirty="0" smtClean="0"/>
          </a:p>
          <a:p>
            <a:r>
              <a:rPr lang="en-US" dirty="0" smtClean="0"/>
              <a:t>The equation for estimating the covariance matrix is</a:t>
            </a:r>
          </a:p>
          <a:p>
            <a:endParaRPr lang="en-US" dirty="0"/>
          </a:p>
          <a:p>
            <a:r>
              <a:rPr lang="en-US" dirty="0" smtClean="0"/>
              <a:t>The mean is simply</a:t>
            </a:r>
          </a:p>
        </p:txBody>
      </p:sp>
      <p:graphicFrame>
        <p:nvGraphicFramePr>
          <p:cNvPr id="4" name="Object 3"/>
          <p:cNvGraphicFramePr>
            <a:graphicFrameLocks noChangeAspect="1"/>
          </p:cNvGraphicFramePr>
          <p:nvPr>
            <p:extLst>
              <p:ext uri="{D42A27DB-BD31-4B8C-83A1-F6EECF244321}">
                <p14:modId xmlns:p14="http://schemas.microsoft.com/office/powerpoint/2010/main" val="875118288"/>
              </p:ext>
            </p:extLst>
          </p:nvPr>
        </p:nvGraphicFramePr>
        <p:xfrm>
          <a:off x="923225" y="2116037"/>
          <a:ext cx="6915150" cy="771525"/>
        </p:xfrm>
        <a:graphic>
          <a:graphicData uri="http://schemas.openxmlformats.org/presentationml/2006/ole">
            <mc:AlternateContent xmlns:mc="http://schemas.openxmlformats.org/markup-compatibility/2006">
              <mc:Choice xmlns:v="urn:schemas-microsoft-com:vml" Requires="v">
                <p:oleObj spid="_x0000_s297511" name="Equation" r:id="rId3" imgW="3073400" imgH="342900" progId="Equation.3">
                  <p:embed/>
                </p:oleObj>
              </mc:Choice>
              <mc:Fallback>
                <p:oleObj name="Equation" r:id="rId3" imgW="3073400" imgH="342900" progId="Equation.3">
                  <p:embed/>
                  <p:pic>
                    <p:nvPicPr>
                      <p:cNvPr id="0" name=""/>
                      <p:cNvPicPr/>
                      <p:nvPr/>
                    </p:nvPicPr>
                    <p:blipFill>
                      <a:blip r:embed="rId4"/>
                      <a:stretch>
                        <a:fillRect/>
                      </a:stretch>
                    </p:blipFill>
                    <p:spPr>
                      <a:xfrm>
                        <a:off x="923225" y="2116037"/>
                        <a:ext cx="6915150" cy="7715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16870642"/>
              </p:ext>
            </p:extLst>
          </p:nvPr>
        </p:nvGraphicFramePr>
        <p:xfrm>
          <a:off x="3224965" y="4073525"/>
          <a:ext cx="3171825" cy="828675"/>
        </p:xfrm>
        <a:graphic>
          <a:graphicData uri="http://schemas.openxmlformats.org/presentationml/2006/ole">
            <mc:AlternateContent xmlns:mc="http://schemas.openxmlformats.org/markup-compatibility/2006">
              <mc:Choice xmlns:v="urn:schemas-microsoft-com:vml" Requires="v">
                <p:oleObj spid="_x0000_s297512" name="Equation" r:id="rId5" imgW="1409700" imgH="368300" progId="Equation.3">
                  <p:embed/>
                </p:oleObj>
              </mc:Choice>
              <mc:Fallback>
                <p:oleObj name="Equation" r:id="rId5" imgW="1409700" imgH="368300" progId="Equation.3">
                  <p:embed/>
                  <p:pic>
                    <p:nvPicPr>
                      <p:cNvPr id="0" name=""/>
                      <p:cNvPicPr/>
                      <p:nvPr/>
                    </p:nvPicPr>
                    <p:blipFill>
                      <a:blip r:embed="rId6"/>
                      <a:stretch>
                        <a:fillRect/>
                      </a:stretch>
                    </p:blipFill>
                    <p:spPr>
                      <a:xfrm>
                        <a:off x="3224965" y="4073525"/>
                        <a:ext cx="3171825" cy="8286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12963245"/>
              </p:ext>
            </p:extLst>
          </p:nvPr>
        </p:nvGraphicFramePr>
        <p:xfrm>
          <a:off x="3250765" y="5470800"/>
          <a:ext cx="1514475" cy="828675"/>
        </p:xfrm>
        <a:graphic>
          <a:graphicData uri="http://schemas.openxmlformats.org/presentationml/2006/ole">
            <mc:AlternateContent xmlns:mc="http://schemas.openxmlformats.org/markup-compatibility/2006">
              <mc:Choice xmlns:v="urn:schemas-microsoft-com:vml" Requires="v">
                <p:oleObj spid="_x0000_s297513" name="Equation" r:id="rId7" imgW="673100" imgH="368300" progId="Equation.3">
                  <p:embed/>
                </p:oleObj>
              </mc:Choice>
              <mc:Fallback>
                <p:oleObj name="Equation" r:id="rId7" imgW="673100" imgH="368300" progId="Equation.3">
                  <p:embed/>
                  <p:pic>
                    <p:nvPicPr>
                      <p:cNvPr id="0" name=""/>
                      <p:cNvPicPr/>
                      <p:nvPr/>
                    </p:nvPicPr>
                    <p:blipFill>
                      <a:blip r:embed="rId8"/>
                      <a:stretch>
                        <a:fillRect/>
                      </a:stretch>
                    </p:blipFill>
                    <p:spPr>
                      <a:xfrm>
                        <a:off x="3250765" y="5470800"/>
                        <a:ext cx="1514475" cy="828675"/>
                      </a:xfrm>
                      <a:prstGeom prst="rect">
                        <a:avLst/>
                      </a:prstGeom>
                    </p:spPr>
                  </p:pic>
                </p:oleObj>
              </mc:Fallback>
            </mc:AlternateContent>
          </a:graphicData>
        </a:graphic>
      </p:graphicFrame>
    </p:spTree>
    <p:extLst>
      <p:ext uri="{BB962C8B-B14F-4D97-AF65-F5344CB8AC3E}">
        <p14:creationId xmlns:p14="http://schemas.microsoft.com/office/powerpoint/2010/main" val="389356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Clustering with correlated attributes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If all attributes are continuous one can simply use a full covariance Gaussian mixture model</a:t>
            </a:r>
          </a:p>
          <a:p>
            <a:r>
              <a:rPr lang="en-US" dirty="0" smtClean="0"/>
              <a:t>But one needs to </a:t>
            </a:r>
            <a:r>
              <a:rPr lang="en-US" dirty="0"/>
              <a:t>estimate </a:t>
            </a:r>
            <a:r>
              <a:rPr lang="en-US" i="1" dirty="0"/>
              <a:t>n</a:t>
            </a:r>
            <a:r>
              <a:rPr lang="en-US" dirty="0"/>
              <a:t>(</a:t>
            </a:r>
            <a:r>
              <a:rPr lang="en-US" i="1" dirty="0"/>
              <a:t>n </a:t>
            </a:r>
            <a:r>
              <a:rPr lang="en-US" dirty="0"/>
              <a:t>+ 1)/2 parameters per mixture </a:t>
            </a:r>
            <a:r>
              <a:rPr lang="en-US" dirty="0" smtClean="0"/>
              <a:t>component for a full covariance matrix model </a:t>
            </a:r>
          </a:p>
          <a:p>
            <a:r>
              <a:rPr lang="en-US" dirty="0" smtClean="0"/>
              <a:t>As we will see later </a:t>
            </a:r>
            <a:r>
              <a:rPr lang="en-US" dirty="0"/>
              <a:t>principal component </a:t>
            </a:r>
            <a:r>
              <a:rPr lang="en-US" dirty="0" smtClean="0"/>
              <a:t>analysis (PCA) </a:t>
            </a:r>
            <a:r>
              <a:rPr lang="en-US" dirty="0"/>
              <a:t>can be formulated as a probabilistic model, yielding probabilistic principal component analysis (PPCA), </a:t>
            </a:r>
            <a:endParaRPr lang="en-US" dirty="0" smtClean="0"/>
          </a:p>
          <a:p>
            <a:r>
              <a:rPr lang="en-US" dirty="0" smtClean="0"/>
              <a:t>Approaches </a:t>
            </a:r>
            <a:r>
              <a:rPr lang="en-US" dirty="0"/>
              <a:t>known as </a:t>
            </a:r>
            <a:r>
              <a:rPr lang="en-US" i="1" dirty="0"/>
              <a:t>mixtures of principal component analyzers</a:t>
            </a:r>
            <a:r>
              <a:rPr lang="en-US" dirty="0"/>
              <a:t> or </a:t>
            </a:r>
            <a:r>
              <a:rPr lang="en-US" i="1" dirty="0"/>
              <a:t>mixtures of factor analyzers</a:t>
            </a:r>
            <a:r>
              <a:rPr lang="en-US" dirty="0"/>
              <a:t> provide ways of using a much smaller number of parameters to represent large covariance matrices</a:t>
            </a:r>
            <a:r>
              <a:rPr lang="en-CA" dirty="0"/>
              <a:t> </a:t>
            </a:r>
            <a:endParaRPr lang="en-US" dirty="0"/>
          </a:p>
        </p:txBody>
      </p:sp>
    </p:spTree>
    <p:extLst>
      <p:ext uri="{BB962C8B-B14F-4D97-AF65-F5344CB8AC3E}">
        <p14:creationId xmlns:p14="http://schemas.microsoft.com/office/powerpoint/2010/main" val="1108569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Mixtures of Factor Analyzers</a:t>
            </a:r>
            <a:endParaRPr lang="en-US" dirty="0"/>
          </a:p>
        </p:txBody>
      </p:sp>
      <p:sp>
        <p:nvSpPr>
          <p:cNvPr id="3" name="Content Placeholder 2"/>
          <p:cNvSpPr>
            <a:spLocks noGrp="1"/>
          </p:cNvSpPr>
          <p:nvPr>
            <p:ph idx="1"/>
          </p:nvPr>
        </p:nvSpPr>
        <p:spPr>
          <a:xfrm>
            <a:off x="457199" y="1350931"/>
            <a:ext cx="8419223" cy="5269847"/>
          </a:xfrm>
        </p:spPr>
        <p:txBody>
          <a:bodyPr>
            <a:normAutofit fontScale="92500" lnSpcReduction="10000"/>
          </a:bodyPr>
          <a:lstStyle/>
          <a:p>
            <a:r>
              <a:rPr lang="en-US" dirty="0"/>
              <a:t>The idea is to decompose the covariance </a:t>
            </a:r>
            <a:r>
              <a:rPr lang="en-US" dirty="0" smtClean="0"/>
              <a:t>matrix </a:t>
            </a:r>
            <a:r>
              <a:rPr lang="en-US" b="1" dirty="0" smtClean="0"/>
              <a:t>M</a:t>
            </a:r>
            <a:r>
              <a:rPr lang="en-US" dirty="0" smtClean="0"/>
              <a:t> of each cluster into </a:t>
            </a:r>
            <a:r>
              <a:rPr lang="en-US" dirty="0"/>
              <a:t>the </a:t>
            </a:r>
            <a:r>
              <a:rPr lang="en-US" dirty="0" smtClean="0"/>
              <a:t>form </a:t>
            </a:r>
            <a:r>
              <a:rPr lang="en-US" b="1" dirty="0" smtClean="0"/>
              <a:t>M </a:t>
            </a:r>
            <a:r>
              <a:rPr lang="en-US" dirty="0" smtClean="0"/>
              <a:t>= </a:t>
            </a:r>
            <a:r>
              <a:rPr lang="en-US" b="1" dirty="0" smtClean="0"/>
              <a:t>WW</a:t>
            </a:r>
            <a:r>
              <a:rPr lang="en-US" baseline="30000" dirty="0" smtClean="0"/>
              <a:t>T </a:t>
            </a:r>
            <a:r>
              <a:rPr lang="en-US" dirty="0" smtClean="0"/>
              <a:t>+ </a:t>
            </a:r>
            <a:r>
              <a:rPr lang="en-US" b="1" dirty="0" smtClean="0"/>
              <a:t>D</a:t>
            </a:r>
            <a:endParaRPr lang="en-US" dirty="0" smtClean="0"/>
          </a:p>
          <a:p>
            <a:r>
              <a:rPr lang="en-US" b="1" dirty="0" smtClean="0"/>
              <a:t>W</a:t>
            </a:r>
            <a:r>
              <a:rPr lang="en-US" dirty="0" smtClean="0"/>
              <a:t> </a:t>
            </a:r>
            <a:r>
              <a:rPr lang="en-US" dirty="0"/>
              <a:t>is typically a long and skinny matrix of size </a:t>
            </a:r>
            <a:r>
              <a:rPr lang="en-US" i="1" dirty="0" smtClean="0"/>
              <a:t>n</a:t>
            </a:r>
            <a:r>
              <a:rPr lang="en-US" dirty="0" smtClean="0"/>
              <a:t> x </a:t>
            </a:r>
            <a:r>
              <a:rPr lang="en-US" i="1" dirty="0" smtClean="0"/>
              <a:t>d</a:t>
            </a:r>
            <a:r>
              <a:rPr lang="en-US" dirty="0" smtClean="0"/>
              <a:t>, </a:t>
            </a:r>
            <a:r>
              <a:rPr lang="en-US" dirty="0"/>
              <a:t>with as many rows as there are dimensions </a:t>
            </a:r>
            <a:r>
              <a:rPr lang="en-US" i="1" dirty="0"/>
              <a:t>n</a:t>
            </a:r>
            <a:r>
              <a:rPr lang="en-US" dirty="0"/>
              <a:t> of the input, and as many columns </a:t>
            </a:r>
            <a:r>
              <a:rPr lang="en-US" i="1" dirty="0"/>
              <a:t>d</a:t>
            </a:r>
            <a:r>
              <a:rPr lang="en-US" dirty="0"/>
              <a:t> as there are dimensions in the reduced dimensional </a:t>
            </a:r>
            <a:r>
              <a:rPr lang="en-US" dirty="0" smtClean="0"/>
              <a:t>space </a:t>
            </a:r>
          </a:p>
          <a:p>
            <a:r>
              <a:rPr lang="en-US" dirty="0" smtClean="0"/>
              <a:t>Standard </a:t>
            </a:r>
            <a:r>
              <a:rPr lang="en-US" dirty="0"/>
              <a:t>PCA corresponds to setting </a:t>
            </a:r>
            <a:r>
              <a:rPr lang="en-US" b="1" dirty="0"/>
              <a:t>D</a:t>
            </a:r>
            <a:r>
              <a:rPr lang="en-US" dirty="0"/>
              <a:t>=</a:t>
            </a:r>
            <a:r>
              <a:rPr lang="en-US" dirty="0" smtClean="0"/>
              <a:t>0 </a:t>
            </a:r>
          </a:p>
          <a:p>
            <a:r>
              <a:rPr lang="en-US" dirty="0" smtClean="0"/>
              <a:t>PPCA </a:t>
            </a:r>
            <a:r>
              <a:rPr lang="en-US" dirty="0"/>
              <a:t>corresponds to using the form </a:t>
            </a:r>
            <a:r>
              <a:rPr lang="en-US" b="1" dirty="0" smtClean="0"/>
              <a:t>D</a:t>
            </a:r>
            <a:r>
              <a:rPr lang="en-US" dirty="0" smtClean="0"/>
              <a:t>=σ</a:t>
            </a:r>
            <a:r>
              <a:rPr lang="en-US" baseline="30000" dirty="0" smtClean="0"/>
              <a:t>2</a:t>
            </a:r>
            <a:r>
              <a:rPr lang="en-US" b="1" dirty="0" smtClean="0"/>
              <a:t>I</a:t>
            </a:r>
            <a:r>
              <a:rPr lang="en-US" dirty="0" smtClean="0"/>
              <a:t>, </a:t>
            </a:r>
            <a:r>
              <a:rPr lang="en-US" dirty="0"/>
              <a:t>where is a scalar parameter and </a:t>
            </a:r>
            <a:r>
              <a:rPr lang="en-US" b="1" dirty="0"/>
              <a:t>I</a:t>
            </a:r>
            <a:r>
              <a:rPr lang="en-US" dirty="0"/>
              <a:t> is the identity </a:t>
            </a:r>
            <a:r>
              <a:rPr lang="en-US" dirty="0" smtClean="0"/>
              <a:t>matrix</a:t>
            </a:r>
          </a:p>
          <a:p>
            <a:r>
              <a:rPr lang="en-US" dirty="0" smtClean="0"/>
              <a:t>Factor </a:t>
            </a:r>
            <a:r>
              <a:rPr lang="en-US" dirty="0"/>
              <a:t>analysis corresponds to using a diagonal matrix for </a:t>
            </a:r>
            <a:r>
              <a:rPr lang="en-US" b="1" dirty="0" smtClean="0"/>
              <a:t>D</a:t>
            </a:r>
            <a:r>
              <a:rPr lang="en-US" dirty="0" smtClean="0"/>
              <a:t> </a:t>
            </a:r>
            <a:endParaRPr lang="en-US" dirty="0"/>
          </a:p>
        </p:txBody>
      </p:sp>
    </p:spTree>
    <p:extLst>
      <p:ext uri="{BB962C8B-B14F-4D97-AF65-F5344CB8AC3E}">
        <p14:creationId xmlns:p14="http://schemas.microsoft.com/office/powerpoint/2010/main" val="2078542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Clustering using prior distributions</a:t>
            </a:r>
            <a:endParaRPr lang="en-US" dirty="0"/>
          </a:p>
        </p:txBody>
      </p:sp>
      <p:sp>
        <p:nvSpPr>
          <p:cNvPr id="3" name="Content Placeholder 2"/>
          <p:cNvSpPr>
            <a:spLocks noGrp="1"/>
          </p:cNvSpPr>
          <p:nvPr>
            <p:ph idx="1"/>
          </p:nvPr>
        </p:nvSpPr>
        <p:spPr>
          <a:xfrm>
            <a:off x="457200" y="1350932"/>
            <a:ext cx="8229600" cy="5507068"/>
          </a:xfrm>
        </p:spPr>
        <p:txBody>
          <a:bodyPr>
            <a:normAutofit fontScale="85000" lnSpcReduction="20000"/>
          </a:bodyPr>
          <a:lstStyle/>
          <a:p>
            <a:r>
              <a:rPr lang="en-US" dirty="0"/>
              <a:t>It would be nice if somehow you could penalize the model for introducing new </a:t>
            </a:r>
            <a:r>
              <a:rPr lang="en-US" dirty="0" smtClean="0"/>
              <a:t>parameters </a:t>
            </a:r>
          </a:p>
          <a:p>
            <a:r>
              <a:rPr lang="en-US" dirty="0" smtClean="0"/>
              <a:t>One </a:t>
            </a:r>
            <a:r>
              <a:rPr lang="en-US" dirty="0"/>
              <a:t>principled way of doing this is to adopt a fully Bayesian approach in which every parameter has a prior probability </a:t>
            </a:r>
            <a:r>
              <a:rPr lang="en-US" dirty="0" smtClean="0"/>
              <a:t>distribution </a:t>
            </a:r>
          </a:p>
          <a:p>
            <a:r>
              <a:rPr lang="en-US" dirty="0" smtClean="0"/>
              <a:t>Then</a:t>
            </a:r>
            <a:r>
              <a:rPr lang="en-US" dirty="0"/>
              <a:t>, whenever a new parameter is introduced, its prior probability must be incorporated into the overall likelihood </a:t>
            </a:r>
            <a:r>
              <a:rPr lang="en-US" dirty="0" smtClean="0"/>
              <a:t>figure</a:t>
            </a:r>
          </a:p>
          <a:p>
            <a:r>
              <a:rPr lang="en-US" dirty="0" smtClean="0"/>
              <a:t>Because </a:t>
            </a:r>
            <a:r>
              <a:rPr lang="en-US" dirty="0"/>
              <a:t>this will involve multiplying the overall likelihood by a number less than one—the prior probability—it will automatically penalize the addition of new </a:t>
            </a:r>
            <a:r>
              <a:rPr lang="en-US" dirty="0" smtClean="0"/>
              <a:t>parameters </a:t>
            </a:r>
          </a:p>
          <a:p>
            <a:r>
              <a:rPr lang="en-US" dirty="0" smtClean="0"/>
              <a:t>To </a:t>
            </a:r>
            <a:r>
              <a:rPr lang="en-US" dirty="0"/>
              <a:t>improve the overall likelihood, the new parameters will have to yield a benefit that outweighs the </a:t>
            </a:r>
            <a:r>
              <a:rPr lang="en-US" dirty="0" smtClean="0"/>
              <a:t>penalty</a:t>
            </a:r>
            <a:endParaRPr lang="en-CA" dirty="0"/>
          </a:p>
          <a:p>
            <a:endParaRPr lang="en-US" dirty="0"/>
          </a:p>
        </p:txBody>
      </p:sp>
    </p:spTree>
    <p:extLst>
      <p:ext uri="{BB962C8B-B14F-4D97-AF65-F5344CB8AC3E}">
        <p14:creationId xmlns:p14="http://schemas.microsoft.com/office/powerpoint/2010/main" val="889279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Autoclass</a:t>
            </a:r>
            <a:endParaRPr lang="en-US" dirty="0"/>
          </a:p>
        </p:txBody>
      </p:sp>
      <p:sp>
        <p:nvSpPr>
          <p:cNvPr id="3" name="Content Placeholder 2"/>
          <p:cNvSpPr>
            <a:spLocks noGrp="1"/>
          </p:cNvSpPr>
          <p:nvPr>
            <p:ph idx="1"/>
          </p:nvPr>
        </p:nvSpPr>
        <p:spPr>
          <a:xfrm>
            <a:off x="457200" y="1350932"/>
            <a:ext cx="8229600" cy="4870318"/>
          </a:xfrm>
        </p:spPr>
        <p:txBody>
          <a:bodyPr>
            <a:normAutofit fontScale="85000" lnSpcReduction="10000"/>
          </a:bodyPr>
          <a:lstStyle/>
          <a:p>
            <a:r>
              <a:rPr lang="en-US" dirty="0"/>
              <a:t>A</a:t>
            </a:r>
            <a:r>
              <a:rPr lang="en-US" dirty="0" smtClean="0"/>
              <a:t> </a:t>
            </a:r>
            <a:r>
              <a:rPr lang="en-US" dirty="0"/>
              <a:t>comprehensive </a:t>
            </a:r>
            <a:r>
              <a:rPr lang="en-US" dirty="0" smtClean="0"/>
              <a:t>clustering scheme based on Bayesian networks </a:t>
            </a:r>
            <a:r>
              <a:rPr lang="en-US" dirty="0"/>
              <a:t>that uses the finite mixture model with prior distributions on all the </a:t>
            </a:r>
            <a:r>
              <a:rPr lang="en-US" dirty="0" smtClean="0"/>
              <a:t>parameters </a:t>
            </a:r>
          </a:p>
          <a:p>
            <a:r>
              <a:rPr lang="en-US" dirty="0" smtClean="0"/>
              <a:t>It </a:t>
            </a:r>
            <a:r>
              <a:rPr lang="en-US" dirty="0"/>
              <a:t>allows both numeric and nominal attributes, and uses the EM algorithm to estimate the parameters of the probability distributions to best fit the </a:t>
            </a:r>
            <a:r>
              <a:rPr lang="en-US" dirty="0" smtClean="0"/>
              <a:t>data </a:t>
            </a:r>
          </a:p>
          <a:p>
            <a:r>
              <a:rPr lang="en-US" dirty="0" smtClean="0"/>
              <a:t>Because </a:t>
            </a:r>
            <a:r>
              <a:rPr lang="en-US" dirty="0"/>
              <a:t>there is no guarantee that the EM algorithm converges to the global optimum, the procedure is repeated for several different sets of initial </a:t>
            </a:r>
            <a:r>
              <a:rPr lang="en-US" dirty="0" smtClean="0"/>
              <a:t>values </a:t>
            </a:r>
          </a:p>
          <a:p>
            <a:r>
              <a:rPr lang="en-US" dirty="0" smtClean="0"/>
              <a:t>Can perform clustering with correlated nominal and correlated numeric attributes </a:t>
            </a:r>
            <a:endParaRPr lang="en-US" dirty="0"/>
          </a:p>
        </p:txBody>
      </p:sp>
    </p:spTree>
    <p:extLst>
      <p:ext uri="{BB962C8B-B14F-4D97-AF65-F5344CB8AC3E}">
        <p14:creationId xmlns:p14="http://schemas.microsoft.com/office/powerpoint/2010/main" val="598604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DensiTrees</a:t>
            </a:r>
            <a:endParaRPr lang="en-US" dirty="0"/>
          </a:p>
        </p:txBody>
      </p:sp>
      <p:sp>
        <p:nvSpPr>
          <p:cNvPr id="3" name="Content Placeholder 2"/>
          <p:cNvSpPr>
            <a:spLocks noGrp="1"/>
          </p:cNvSpPr>
          <p:nvPr>
            <p:ph idx="1"/>
          </p:nvPr>
        </p:nvSpPr>
        <p:spPr>
          <a:xfrm>
            <a:off x="457200" y="1350932"/>
            <a:ext cx="8504848" cy="5255578"/>
          </a:xfrm>
        </p:spPr>
        <p:txBody>
          <a:bodyPr>
            <a:normAutofit fontScale="92500" lnSpcReduction="10000"/>
          </a:bodyPr>
          <a:lstStyle/>
          <a:p>
            <a:r>
              <a:rPr lang="en-US" dirty="0"/>
              <a:t>Rather than showing just the most likely clustering to the user, it may be best to present all of them, weighted by probability. </a:t>
            </a:r>
            <a:endParaRPr lang="en-US" dirty="0" smtClean="0"/>
          </a:p>
          <a:p>
            <a:r>
              <a:rPr lang="en-US" dirty="0" smtClean="0"/>
              <a:t>More fully Bayesian </a:t>
            </a:r>
            <a:r>
              <a:rPr lang="en-US" dirty="0"/>
              <a:t>techniques for </a:t>
            </a:r>
            <a:r>
              <a:rPr lang="en-US" i="1" dirty="0"/>
              <a:t>hierarchical</a:t>
            </a:r>
            <a:r>
              <a:rPr lang="en-US" dirty="0"/>
              <a:t> </a:t>
            </a:r>
            <a:r>
              <a:rPr lang="en-US" i="1" dirty="0"/>
              <a:t>clustering</a:t>
            </a:r>
            <a:r>
              <a:rPr lang="en-US" dirty="0"/>
              <a:t> have been developed that produce as output a probability distribution over possible hierarchical structures representing a dataset. </a:t>
            </a:r>
            <a:endParaRPr lang="en-US" dirty="0" smtClean="0"/>
          </a:p>
          <a:p>
            <a:r>
              <a:rPr lang="en-US" i="1" dirty="0" smtClean="0"/>
              <a:t>A </a:t>
            </a:r>
            <a:r>
              <a:rPr lang="en-US" i="1" dirty="0" err="1" smtClean="0"/>
              <a:t>DensiTree</a:t>
            </a:r>
            <a:r>
              <a:rPr lang="en-US" dirty="0"/>
              <a:t>, </a:t>
            </a:r>
            <a:r>
              <a:rPr lang="en-US" dirty="0" smtClean="0"/>
              <a:t>shows </a:t>
            </a:r>
            <a:r>
              <a:rPr lang="en-US" dirty="0"/>
              <a:t>the set of all </a:t>
            </a:r>
            <a:r>
              <a:rPr lang="en-US" dirty="0" smtClean="0"/>
              <a:t>hierarchical trees </a:t>
            </a:r>
            <a:r>
              <a:rPr lang="en-US" dirty="0"/>
              <a:t>for a particular </a:t>
            </a:r>
            <a:r>
              <a:rPr lang="en-US" dirty="0" smtClean="0"/>
              <a:t>dataset</a:t>
            </a:r>
          </a:p>
          <a:p>
            <a:r>
              <a:rPr lang="en-US" dirty="0"/>
              <a:t>Such visualizations make it easy for people to grasp the possible hierarchical </a:t>
            </a:r>
            <a:r>
              <a:rPr lang="en-US" dirty="0" err="1" smtClean="0"/>
              <a:t>clusterings</a:t>
            </a:r>
            <a:endParaRPr lang="en-US" dirty="0"/>
          </a:p>
        </p:txBody>
      </p:sp>
    </p:spTree>
    <p:extLst>
      <p:ext uri="{BB962C8B-B14F-4D97-AF65-F5344CB8AC3E}">
        <p14:creationId xmlns:p14="http://schemas.microsoft.com/office/powerpoint/2010/main" val="2107750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41"/>
            <a:ext cx="8229600" cy="1143000"/>
          </a:xfrm>
        </p:spPr>
        <p:txBody>
          <a:bodyPr/>
          <a:lstStyle/>
          <a:p>
            <a:r>
              <a:rPr lang="en-US" dirty="0" smtClean="0"/>
              <a:t>A </a:t>
            </a:r>
            <a:r>
              <a:rPr lang="en-US" dirty="0" err="1" smtClean="0"/>
              <a:t>DensiTree</a:t>
            </a:r>
            <a:endParaRPr lang="en-US" dirty="0"/>
          </a:p>
        </p:txBody>
      </p:sp>
      <p:pic>
        <p:nvPicPr>
          <p:cNvPr id="4" name="Picture 3"/>
          <p:cNvPicPr>
            <a:picLocks noChangeAspect="1"/>
          </p:cNvPicPr>
          <p:nvPr/>
        </p:nvPicPr>
        <p:blipFill>
          <a:blip r:embed="rId2"/>
          <a:stretch>
            <a:fillRect/>
          </a:stretch>
        </p:blipFill>
        <p:spPr>
          <a:xfrm>
            <a:off x="1070309" y="1114142"/>
            <a:ext cx="6849972" cy="4875568"/>
          </a:xfrm>
          <a:prstGeom prst="rect">
            <a:avLst/>
          </a:prstGeom>
        </p:spPr>
      </p:pic>
      <p:sp>
        <p:nvSpPr>
          <p:cNvPr id="5" name="TextBox 4"/>
          <p:cNvSpPr txBox="1"/>
          <p:nvPr/>
        </p:nvSpPr>
        <p:spPr>
          <a:xfrm>
            <a:off x="457200" y="6264056"/>
            <a:ext cx="8229600" cy="461665"/>
          </a:xfrm>
          <a:prstGeom prst="rect">
            <a:avLst/>
          </a:prstGeom>
          <a:noFill/>
        </p:spPr>
        <p:txBody>
          <a:bodyPr wrap="square" rtlCol="0">
            <a:spAutoFit/>
          </a:bodyPr>
          <a:lstStyle/>
          <a:p>
            <a:pPr marL="285750" indent="-285750">
              <a:buFont typeface="Arial"/>
              <a:buChar char="•"/>
            </a:pPr>
            <a:r>
              <a:rPr lang="en-US" sz="2400" dirty="0" smtClean="0"/>
              <a:t>Shows possible hierarchical </a:t>
            </a:r>
            <a:r>
              <a:rPr lang="en-US" sz="2400" dirty="0" err="1" smtClean="0"/>
              <a:t>clusterings</a:t>
            </a:r>
            <a:r>
              <a:rPr lang="en-US" sz="2400" dirty="0" smtClean="0"/>
              <a:t> of a given data set</a:t>
            </a:r>
            <a:endParaRPr lang="en-US" sz="2400" dirty="0"/>
          </a:p>
        </p:txBody>
      </p:sp>
    </p:spTree>
    <p:extLst>
      <p:ext uri="{BB962C8B-B14F-4D97-AF65-F5344CB8AC3E}">
        <p14:creationId xmlns:p14="http://schemas.microsoft.com/office/powerpoint/2010/main" val="3858667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202194"/>
            <a:ext cx="8229600" cy="5598368"/>
          </a:xfrm>
        </p:spPr>
        <p:txBody>
          <a:bodyPr>
            <a:normAutofit fontScale="77500" lnSpcReduction="20000"/>
          </a:bodyPr>
          <a:lstStyle/>
          <a:p>
            <a:pPr marL="0" indent="0">
              <a:buNone/>
            </a:pPr>
            <a:r>
              <a:rPr lang="en-US" sz="4200" b="1" dirty="0" err="1" smtClean="0"/>
              <a:t>AutoClass</a:t>
            </a:r>
            <a:r>
              <a:rPr lang="en-US" sz="4200" b="1" dirty="0" smtClean="0"/>
              <a:t> and </a:t>
            </a:r>
            <a:r>
              <a:rPr lang="en-US" sz="4200" b="1" dirty="0" err="1" smtClean="0"/>
              <a:t>DensiTrees</a:t>
            </a:r>
            <a:endParaRPr lang="en-US" sz="4200" b="1" dirty="0" smtClean="0"/>
          </a:p>
          <a:p>
            <a:endParaRPr lang="en-US" sz="4200" dirty="0" smtClean="0"/>
          </a:p>
          <a:p>
            <a:r>
              <a:rPr lang="en-US" sz="4200" dirty="0" smtClean="0"/>
              <a:t>The </a:t>
            </a:r>
            <a:r>
              <a:rPr lang="en-US" sz="4200" dirty="0" err="1"/>
              <a:t>AutoClass</a:t>
            </a:r>
            <a:r>
              <a:rPr lang="en-US" sz="4200" dirty="0"/>
              <a:t> program is described by </a:t>
            </a:r>
            <a:r>
              <a:rPr lang="en-US" sz="4200" dirty="0" err="1"/>
              <a:t>Cheeseman</a:t>
            </a:r>
            <a:r>
              <a:rPr lang="en-US" sz="4200" dirty="0"/>
              <a:t> and Stutz (1995). </a:t>
            </a:r>
            <a:endParaRPr lang="en-US" sz="4200" dirty="0" smtClean="0"/>
          </a:p>
          <a:p>
            <a:pPr lvl="1"/>
            <a:r>
              <a:rPr lang="en-US" sz="3800" dirty="0" smtClean="0"/>
              <a:t>Two </a:t>
            </a:r>
            <a:r>
              <a:rPr lang="en-US" sz="3800" dirty="0"/>
              <a:t>implementations have been produced: the original research implementation, </a:t>
            </a:r>
            <a:r>
              <a:rPr lang="en-US" sz="3800" dirty="0" smtClean="0"/>
              <a:t>in </a:t>
            </a:r>
            <a:r>
              <a:rPr lang="en-US" sz="3800" dirty="0"/>
              <a:t>LISP, </a:t>
            </a:r>
            <a:r>
              <a:rPr lang="en-US" sz="3800" dirty="0" smtClean="0"/>
              <a:t>and</a:t>
            </a:r>
          </a:p>
          <a:p>
            <a:pPr lvl="1"/>
            <a:r>
              <a:rPr lang="en-US" sz="3800" dirty="0" smtClean="0"/>
              <a:t>a </a:t>
            </a:r>
            <a:r>
              <a:rPr lang="en-US" sz="3800" dirty="0"/>
              <a:t>follow-up public implementation in C that is 10 or 20 times faster but somewhat more </a:t>
            </a:r>
            <a:r>
              <a:rPr lang="en-US" sz="3800" dirty="0" smtClean="0"/>
              <a:t>restricted</a:t>
            </a:r>
          </a:p>
          <a:p>
            <a:pPr lvl="2"/>
            <a:r>
              <a:rPr lang="en-US" sz="3400" dirty="0"/>
              <a:t>F</a:t>
            </a:r>
            <a:r>
              <a:rPr lang="en-US" sz="3400" dirty="0" smtClean="0"/>
              <a:t>or </a:t>
            </a:r>
            <a:r>
              <a:rPr lang="en-US" sz="3400" dirty="0"/>
              <a:t>example, only the normal-distribution model is implemented for numeric attributes. </a:t>
            </a:r>
            <a:endParaRPr lang="en-US" sz="3400" dirty="0" smtClean="0"/>
          </a:p>
          <a:p>
            <a:r>
              <a:rPr lang="en-US" sz="4200" dirty="0" err="1" smtClean="0"/>
              <a:t>DensiTrees</a:t>
            </a:r>
            <a:r>
              <a:rPr lang="en-US" sz="4200" dirty="0" smtClean="0"/>
              <a:t> </a:t>
            </a:r>
            <a:r>
              <a:rPr lang="en-US" sz="4200" dirty="0"/>
              <a:t>were developed by </a:t>
            </a:r>
            <a:r>
              <a:rPr lang="en-US" sz="4200" dirty="0" err="1"/>
              <a:t>Bouckaert</a:t>
            </a:r>
            <a:r>
              <a:rPr lang="en-US" sz="4200" dirty="0"/>
              <a:t> (2010). </a:t>
            </a:r>
            <a:endParaRPr lang="en-CA" sz="4200" dirty="0"/>
          </a:p>
          <a:p>
            <a:endParaRPr lang="en-CA" dirty="0"/>
          </a:p>
        </p:txBody>
      </p:sp>
    </p:spTree>
    <p:extLst>
      <p:ext uri="{BB962C8B-B14F-4D97-AF65-F5344CB8AC3E}">
        <p14:creationId xmlns:p14="http://schemas.microsoft.com/office/powerpoint/2010/main" val="3060789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ea typeface="Times New Roman"/>
                <a:cs typeface="Arial"/>
              </a:rPr>
              <a:t>The product rule</a:t>
            </a:r>
            <a:endParaRPr lang="en-US" dirty="0"/>
          </a:p>
        </p:txBody>
      </p:sp>
      <p:sp>
        <p:nvSpPr>
          <p:cNvPr id="3" name="Content Placeholder 2"/>
          <p:cNvSpPr>
            <a:spLocks noGrp="1"/>
          </p:cNvSpPr>
          <p:nvPr>
            <p:ph idx="1"/>
          </p:nvPr>
        </p:nvSpPr>
        <p:spPr>
          <a:xfrm>
            <a:off x="457200" y="1274732"/>
            <a:ext cx="8229600" cy="4880916"/>
          </a:xfrm>
        </p:spPr>
        <p:txBody>
          <a:bodyPr>
            <a:normAutofit/>
          </a:bodyPr>
          <a:lstStyle/>
          <a:p>
            <a:r>
              <a:rPr lang="en-US" dirty="0">
                <a:solidFill>
                  <a:srgbClr val="000000"/>
                </a:solidFill>
                <a:ea typeface="Times New Roman"/>
                <a:cs typeface="Arial"/>
              </a:rPr>
              <a:t>The </a:t>
            </a:r>
            <a:r>
              <a:rPr lang="en-US" i="1" dirty="0">
                <a:solidFill>
                  <a:srgbClr val="000000"/>
                </a:solidFill>
                <a:ea typeface="Times New Roman"/>
                <a:cs typeface="Arial"/>
              </a:rPr>
              <a:t>product rule</a:t>
            </a:r>
            <a:r>
              <a:rPr lang="en-US" dirty="0">
                <a:solidFill>
                  <a:srgbClr val="000000"/>
                </a:solidFill>
                <a:ea typeface="Times New Roman"/>
                <a:cs typeface="Arial"/>
              </a:rPr>
              <a:t>, sometimes referred to as the “fundamental rule of probability,” states that the joint probability of random variables </a:t>
            </a:r>
            <a:r>
              <a:rPr lang="en-US" i="1" dirty="0">
                <a:solidFill>
                  <a:srgbClr val="000000"/>
                </a:solidFill>
                <a:ea typeface="Times New Roman"/>
                <a:cs typeface="Arial"/>
              </a:rPr>
              <a:t>A</a:t>
            </a:r>
            <a:r>
              <a:rPr lang="en-US" dirty="0">
                <a:solidFill>
                  <a:srgbClr val="000000"/>
                </a:solidFill>
                <a:ea typeface="Times New Roman"/>
                <a:cs typeface="Arial"/>
              </a:rPr>
              <a:t> and </a:t>
            </a:r>
            <a:r>
              <a:rPr lang="en-US" i="1" dirty="0">
                <a:solidFill>
                  <a:srgbClr val="000000"/>
                </a:solidFill>
                <a:ea typeface="Times New Roman"/>
                <a:cs typeface="Arial"/>
              </a:rPr>
              <a:t>B</a:t>
            </a:r>
            <a:r>
              <a:rPr lang="en-US" dirty="0">
                <a:solidFill>
                  <a:srgbClr val="000000"/>
                </a:solidFill>
                <a:ea typeface="Times New Roman"/>
                <a:cs typeface="Arial"/>
              </a:rPr>
              <a:t> can be written</a:t>
            </a:r>
          </a:p>
          <a:p>
            <a:pPr marL="0" indent="0">
              <a:buNone/>
            </a:pPr>
            <a:endParaRPr lang="en-US" dirty="0">
              <a:solidFill>
                <a:srgbClr val="000000"/>
              </a:solidFill>
              <a:ea typeface="Times New Roman"/>
              <a:cs typeface="Arial"/>
            </a:endParaRPr>
          </a:p>
          <a:p>
            <a:endParaRPr lang="en-US" dirty="0">
              <a:solidFill>
                <a:srgbClr val="000000"/>
              </a:solidFill>
              <a:ea typeface="Times New Roman"/>
              <a:cs typeface="Arial"/>
            </a:endParaRPr>
          </a:p>
          <a:p>
            <a:r>
              <a:rPr lang="en-US" dirty="0">
                <a:solidFill>
                  <a:srgbClr val="000000"/>
                </a:solidFill>
                <a:ea typeface="Times New Roman"/>
                <a:cs typeface="Arial"/>
              </a:rPr>
              <a:t>The product rule also applies when </a:t>
            </a:r>
            <a:r>
              <a:rPr lang="en-US" i="1" dirty="0">
                <a:solidFill>
                  <a:srgbClr val="000000"/>
                </a:solidFill>
                <a:ea typeface="Times New Roman"/>
                <a:cs typeface="Arial"/>
              </a:rPr>
              <a:t>A</a:t>
            </a:r>
            <a:r>
              <a:rPr lang="en-US" dirty="0">
                <a:solidFill>
                  <a:srgbClr val="000000"/>
                </a:solidFill>
                <a:ea typeface="Times New Roman"/>
                <a:cs typeface="Arial"/>
              </a:rPr>
              <a:t> and </a:t>
            </a:r>
            <a:r>
              <a:rPr lang="en-US" i="1" dirty="0">
                <a:solidFill>
                  <a:srgbClr val="000000"/>
                </a:solidFill>
                <a:ea typeface="Times New Roman"/>
                <a:cs typeface="Arial"/>
              </a:rPr>
              <a:t>B</a:t>
            </a:r>
            <a:r>
              <a:rPr lang="en-US" dirty="0">
                <a:solidFill>
                  <a:srgbClr val="000000"/>
                </a:solidFill>
                <a:ea typeface="Times New Roman"/>
                <a:cs typeface="Arial"/>
              </a:rPr>
              <a:t> are groups or subsets of events or random variables.</a:t>
            </a:r>
            <a:endParaRPr lang="en-US" dirty="0">
              <a:cs typeface="Aria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027855669"/>
              </p:ext>
            </p:extLst>
          </p:nvPr>
        </p:nvGraphicFramePr>
        <p:xfrm>
          <a:off x="2606458" y="3668049"/>
          <a:ext cx="4267200" cy="488950"/>
        </p:xfrm>
        <a:graphic>
          <a:graphicData uri="http://schemas.openxmlformats.org/presentationml/2006/ole">
            <mc:AlternateContent xmlns:mc="http://schemas.openxmlformats.org/markup-compatibility/2006">
              <mc:Choice xmlns:v="urn:schemas-microsoft-com:vml" Requires="v">
                <p:oleObj spid="_x0000_s274642" name="Equation" r:id="rId3" imgW="1219200" imgH="139700" progId="Equation.3">
                  <p:embed/>
                </p:oleObj>
              </mc:Choice>
              <mc:Fallback>
                <p:oleObj name="Equation" r:id="rId3" imgW="1219200" imgH="139700" progId="Equation.3">
                  <p:embed/>
                  <p:pic>
                    <p:nvPicPr>
                      <p:cNvPr id="0" name=""/>
                      <p:cNvPicPr/>
                      <p:nvPr/>
                    </p:nvPicPr>
                    <p:blipFill>
                      <a:blip r:embed="rId4"/>
                      <a:stretch>
                        <a:fillRect/>
                      </a:stretch>
                    </p:blipFill>
                    <p:spPr>
                      <a:xfrm>
                        <a:off x="2606458" y="3668049"/>
                        <a:ext cx="4267200" cy="488950"/>
                      </a:xfrm>
                      <a:prstGeom prst="rect">
                        <a:avLst/>
                      </a:prstGeom>
                    </p:spPr>
                  </p:pic>
                </p:oleObj>
              </mc:Fallback>
            </mc:AlternateContent>
          </a:graphicData>
        </a:graphic>
      </p:graphicFrame>
    </p:spTree>
    <p:extLst>
      <p:ext uri="{BB962C8B-B14F-4D97-AF65-F5344CB8AC3E}">
        <p14:creationId xmlns:p14="http://schemas.microsoft.com/office/powerpoint/2010/main" val="748665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Density Estimation</a:t>
            </a:r>
            <a:endParaRPr lang="en-US" dirty="0"/>
          </a:p>
        </p:txBody>
      </p:sp>
      <p:sp>
        <p:nvSpPr>
          <p:cNvPr id="3" name="Content Placeholder 2"/>
          <p:cNvSpPr>
            <a:spLocks noGrp="1"/>
          </p:cNvSpPr>
          <p:nvPr>
            <p:ph idx="1"/>
          </p:nvPr>
        </p:nvSpPr>
        <p:spPr>
          <a:xfrm>
            <a:off x="457200" y="1350932"/>
            <a:ext cx="8229600" cy="5369730"/>
          </a:xfrm>
        </p:spPr>
        <p:txBody>
          <a:bodyPr>
            <a:normAutofit fontScale="85000" lnSpcReduction="20000"/>
          </a:bodyPr>
          <a:lstStyle/>
          <a:p>
            <a:r>
              <a:rPr lang="en-US" dirty="0"/>
              <a:t>T</a:t>
            </a:r>
            <a:r>
              <a:rPr lang="en-US" dirty="0" smtClean="0"/>
              <a:t>he </a:t>
            </a:r>
            <a:r>
              <a:rPr lang="en-US" dirty="0"/>
              <a:t>underlying true probability distribution p(</a:t>
            </a:r>
            <a:r>
              <a:rPr lang="en-US" b="1" dirty="0"/>
              <a:t>x</a:t>
            </a:r>
            <a:r>
              <a:rPr lang="en-US" dirty="0"/>
              <a:t>) of data </a:t>
            </a:r>
            <a:r>
              <a:rPr lang="en-US" b="1" dirty="0"/>
              <a:t>x</a:t>
            </a:r>
            <a:r>
              <a:rPr lang="en-US" i="1" baseline="-25000" dirty="0"/>
              <a:t>1</a:t>
            </a:r>
            <a:r>
              <a:rPr lang="en-US" dirty="0"/>
              <a:t>, </a:t>
            </a:r>
            <a:r>
              <a:rPr lang="en-US" b="1" dirty="0"/>
              <a:t>x</a:t>
            </a:r>
            <a:r>
              <a:rPr lang="en-US" i="1" baseline="-25000" dirty="0"/>
              <a:t>2</a:t>
            </a:r>
            <a:r>
              <a:rPr lang="en-US" dirty="0"/>
              <a:t>,…, </a:t>
            </a:r>
            <a:r>
              <a:rPr lang="en-US" b="1" dirty="0" err="1"/>
              <a:t>x</a:t>
            </a:r>
            <a:r>
              <a:rPr lang="en-US" i="1" baseline="-25000" dirty="0" err="1"/>
              <a:t>n</a:t>
            </a:r>
            <a:r>
              <a:rPr lang="en-US" dirty="0"/>
              <a:t> </a:t>
            </a:r>
            <a:r>
              <a:rPr lang="en-US" dirty="0" smtClean="0"/>
              <a:t>can be approximated using </a:t>
            </a:r>
            <a:r>
              <a:rPr lang="en-US" dirty="0"/>
              <a:t>a </a:t>
            </a:r>
            <a:r>
              <a:rPr lang="en-US" i="1" dirty="0"/>
              <a:t>kernel density estimator</a:t>
            </a:r>
            <a:r>
              <a:rPr lang="en-US" dirty="0"/>
              <a:t>, which can be written in the following general form</a:t>
            </a:r>
            <a:r>
              <a:rPr lang="en-CA" dirty="0"/>
              <a:t> </a:t>
            </a:r>
            <a:endParaRPr lang="en-CA" dirty="0" smtClean="0"/>
          </a:p>
          <a:p>
            <a:endParaRPr lang="en-CA" dirty="0" smtClean="0"/>
          </a:p>
          <a:p>
            <a:endParaRPr lang="en-CA" dirty="0"/>
          </a:p>
          <a:p>
            <a:endParaRPr lang="en-CA" dirty="0" smtClean="0"/>
          </a:p>
          <a:p>
            <a:pPr marL="400050" lvl="1" indent="0">
              <a:buNone/>
            </a:pPr>
            <a:r>
              <a:rPr lang="en-US" sz="3200" dirty="0"/>
              <a:t>where K() is a non-negative kernel function that integrates to one. </a:t>
            </a:r>
            <a:endParaRPr lang="en-US" sz="3200" dirty="0" smtClean="0"/>
          </a:p>
          <a:p>
            <a:r>
              <a:rPr lang="en-US" dirty="0" smtClean="0"/>
              <a:t>The </a:t>
            </a:r>
            <a:r>
              <a:rPr lang="en-US" dirty="0"/>
              <a:t>parameter </a:t>
            </a:r>
            <a:r>
              <a:rPr lang="en-US" dirty="0">
                <a:sym typeface="Symbol"/>
              </a:rPr>
              <a:t></a:t>
            </a:r>
            <a:r>
              <a:rPr lang="en-US" dirty="0"/>
              <a:t> &gt; 0 is the </a:t>
            </a:r>
            <a:r>
              <a:rPr lang="en-US" i="1" dirty="0"/>
              <a:t>bandwidth</a:t>
            </a:r>
            <a:r>
              <a:rPr lang="en-US" dirty="0"/>
              <a:t> of the kernel, and serves as a form of smoothing parameter for the </a:t>
            </a:r>
            <a:r>
              <a:rPr lang="en-US" dirty="0" smtClean="0"/>
              <a:t>approximation </a:t>
            </a:r>
          </a:p>
          <a:p>
            <a:r>
              <a:rPr lang="en-US" dirty="0"/>
              <a:t>Estimating densities using kernels is also known as </a:t>
            </a:r>
            <a:r>
              <a:rPr lang="en-US" i="1" dirty="0" err="1"/>
              <a:t>Parzen</a:t>
            </a:r>
            <a:r>
              <a:rPr lang="en-US" i="1" dirty="0"/>
              <a:t> window density estimation</a:t>
            </a:r>
            <a:r>
              <a:rPr lang="en-US" dirty="0"/>
              <a:t>. </a:t>
            </a:r>
          </a:p>
        </p:txBody>
      </p:sp>
      <p:graphicFrame>
        <p:nvGraphicFramePr>
          <p:cNvPr id="4" name="Object 3"/>
          <p:cNvGraphicFramePr>
            <a:graphicFrameLocks noChangeAspect="1"/>
          </p:cNvGraphicFramePr>
          <p:nvPr>
            <p:extLst>
              <p:ext uri="{D42A27DB-BD31-4B8C-83A1-F6EECF244321}">
                <p14:modId xmlns:p14="http://schemas.microsoft.com/office/powerpoint/2010/main" val="2731758187"/>
              </p:ext>
            </p:extLst>
          </p:nvPr>
        </p:nvGraphicFramePr>
        <p:xfrm>
          <a:off x="1705311" y="2857871"/>
          <a:ext cx="5514975" cy="1028700"/>
        </p:xfrm>
        <a:graphic>
          <a:graphicData uri="http://schemas.openxmlformats.org/presentationml/2006/ole">
            <mc:AlternateContent xmlns:mc="http://schemas.openxmlformats.org/markup-compatibility/2006">
              <mc:Choice xmlns:v="urn:schemas-microsoft-com:vml" Requires="v">
                <p:oleObj spid="_x0000_s298171" name="Equation" r:id="rId3" imgW="2451100" imgH="457200" progId="Equation.3">
                  <p:embed/>
                </p:oleObj>
              </mc:Choice>
              <mc:Fallback>
                <p:oleObj name="Equation" r:id="rId3" imgW="2451100" imgH="457200" progId="Equation.3">
                  <p:embed/>
                  <p:pic>
                    <p:nvPicPr>
                      <p:cNvPr id="0" name=""/>
                      <p:cNvPicPr/>
                      <p:nvPr/>
                    </p:nvPicPr>
                    <p:blipFill>
                      <a:blip r:embed="rId4"/>
                      <a:stretch>
                        <a:fillRect/>
                      </a:stretch>
                    </p:blipFill>
                    <p:spPr>
                      <a:xfrm>
                        <a:off x="1705311" y="2857871"/>
                        <a:ext cx="5514975" cy="1028700"/>
                      </a:xfrm>
                      <a:prstGeom prst="rect">
                        <a:avLst/>
                      </a:prstGeom>
                    </p:spPr>
                  </p:pic>
                </p:oleObj>
              </mc:Fallback>
            </mc:AlternateContent>
          </a:graphicData>
        </a:graphic>
      </p:graphicFrame>
    </p:spTree>
    <p:extLst>
      <p:ext uri="{BB962C8B-B14F-4D97-AF65-F5344CB8AC3E}">
        <p14:creationId xmlns:p14="http://schemas.microsoft.com/office/powerpoint/2010/main" val="2095066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8"/>
            <a:ext cx="8686800" cy="1143000"/>
          </a:xfrm>
        </p:spPr>
        <p:txBody>
          <a:bodyPr>
            <a:normAutofit fontScale="90000"/>
          </a:bodyPr>
          <a:lstStyle/>
          <a:p>
            <a:r>
              <a:rPr lang="en-US" dirty="0" smtClean="0"/>
              <a:t>Comparing parametric, semi-parametric and nonparametric density models</a:t>
            </a:r>
            <a:endParaRPr lang="en-US" dirty="0"/>
          </a:p>
        </p:txBody>
      </p:sp>
      <p:sp>
        <p:nvSpPr>
          <p:cNvPr id="3" name="Content Placeholder 2"/>
          <p:cNvSpPr>
            <a:spLocks noGrp="1"/>
          </p:cNvSpPr>
          <p:nvPr>
            <p:ph idx="1"/>
          </p:nvPr>
        </p:nvSpPr>
        <p:spPr>
          <a:xfrm>
            <a:off x="146102" y="3236549"/>
            <a:ext cx="8912204" cy="3550896"/>
          </a:xfrm>
        </p:spPr>
        <p:txBody>
          <a:bodyPr>
            <a:normAutofit fontScale="85000" lnSpcReduction="10000"/>
          </a:bodyPr>
          <a:lstStyle/>
          <a:p>
            <a:r>
              <a:rPr lang="en-US" dirty="0" smtClean="0"/>
              <a:t>We can create a classifiers by modeling the density of each class above &amp; applying Bayes’ rule, ex. using:</a:t>
            </a:r>
            <a:br>
              <a:rPr lang="en-US" dirty="0" smtClean="0"/>
            </a:br>
            <a:r>
              <a:rPr lang="en-US" dirty="0" smtClean="0"/>
              <a:t>a) A one Gaussian per class parametric model</a:t>
            </a:r>
            <a:br>
              <a:rPr lang="en-US" dirty="0" smtClean="0"/>
            </a:br>
            <a:r>
              <a:rPr lang="en-US" dirty="0" smtClean="0"/>
              <a:t>b) A Gaussian mixture with 2 components per class  </a:t>
            </a:r>
            <a:br>
              <a:rPr lang="en-US" dirty="0" smtClean="0"/>
            </a:br>
            <a:r>
              <a:rPr lang="en-US" dirty="0" smtClean="0"/>
              <a:t>    – GMMs are sometimes called semi-parametric methods</a:t>
            </a:r>
            <a:br>
              <a:rPr lang="en-US" dirty="0" smtClean="0"/>
            </a:br>
            <a:r>
              <a:rPr lang="en-US" dirty="0" smtClean="0"/>
              <a:t>c) A kernel density estimate (KDE) for each class </a:t>
            </a:r>
            <a:br>
              <a:rPr lang="en-US" dirty="0" smtClean="0"/>
            </a:br>
            <a:r>
              <a:rPr lang="en-US" dirty="0" smtClean="0"/>
              <a:t>    – KDE is a classic form of nonparametric estimation </a:t>
            </a:r>
          </a:p>
          <a:p>
            <a:r>
              <a:rPr lang="en-US" dirty="0" smtClean="0"/>
              <a:t>Nonparametric methods still have parameters, </a:t>
            </a:r>
            <a:br>
              <a:rPr lang="en-US" dirty="0" smtClean="0"/>
            </a:br>
            <a:r>
              <a:rPr lang="en-US" dirty="0" smtClean="0"/>
              <a:t>they just grow in proportion to the volume of the data </a:t>
            </a:r>
            <a:endParaRPr lang="en-US" dirty="0"/>
          </a:p>
        </p:txBody>
      </p:sp>
      <p:sp>
        <p:nvSpPr>
          <p:cNvPr id="4" name="Oval 3"/>
          <p:cNvSpPr/>
          <p:nvPr/>
        </p:nvSpPr>
        <p:spPr>
          <a:xfrm>
            <a:off x="1794022" y="1511146"/>
            <a:ext cx="808841" cy="499073"/>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 name="Oval 4"/>
          <p:cNvSpPr/>
          <p:nvPr/>
        </p:nvSpPr>
        <p:spPr>
          <a:xfrm rot="19850935">
            <a:off x="2414137" y="1899320"/>
            <a:ext cx="669737" cy="395066"/>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 name="Oval 5"/>
          <p:cNvSpPr/>
          <p:nvPr/>
        </p:nvSpPr>
        <p:spPr>
          <a:xfrm>
            <a:off x="2090636" y="2501935"/>
            <a:ext cx="486827" cy="478472"/>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Oval 6"/>
          <p:cNvSpPr/>
          <p:nvPr/>
        </p:nvSpPr>
        <p:spPr>
          <a:xfrm>
            <a:off x="4716700" y="1809218"/>
            <a:ext cx="587799" cy="304200"/>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 name="Oval 7"/>
          <p:cNvSpPr/>
          <p:nvPr/>
        </p:nvSpPr>
        <p:spPr>
          <a:xfrm rot="19811290">
            <a:off x="4429383" y="2488736"/>
            <a:ext cx="227061" cy="395616"/>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 name="Oval 8"/>
          <p:cNvSpPr/>
          <p:nvPr/>
        </p:nvSpPr>
        <p:spPr>
          <a:xfrm rot="2510320">
            <a:off x="3940770" y="1487257"/>
            <a:ext cx="338509" cy="59886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 name="Oval 9"/>
          <p:cNvSpPr/>
          <p:nvPr/>
        </p:nvSpPr>
        <p:spPr>
          <a:xfrm rot="19811195">
            <a:off x="4519970" y="2116680"/>
            <a:ext cx="386764" cy="211773"/>
          </a:xfrm>
          <a:prstGeom prst="ellipse">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 name="Oval 10"/>
          <p:cNvSpPr/>
          <p:nvPr/>
        </p:nvSpPr>
        <p:spPr>
          <a:xfrm>
            <a:off x="4159664" y="2779313"/>
            <a:ext cx="227061" cy="243216"/>
          </a:xfrm>
          <a:prstGeom prst="ellipse">
            <a:avLst/>
          </a:prstGeom>
          <a:no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 name="Oval 11"/>
          <p:cNvSpPr/>
          <p:nvPr/>
        </p:nvSpPr>
        <p:spPr>
          <a:xfrm>
            <a:off x="4251394" y="1461839"/>
            <a:ext cx="490909" cy="45514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 name="5-Point Star 12"/>
          <p:cNvSpPr>
            <a:spLocks noChangeAspect="1"/>
          </p:cNvSpPr>
          <p:nvPr/>
        </p:nvSpPr>
        <p:spPr>
          <a:xfrm>
            <a:off x="6439124" y="14970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 name="5-Point Star 13"/>
          <p:cNvSpPr>
            <a:spLocks noChangeAspect="1"/>
          </p:cNvSpPr>
          <p:nvPr/>
        </p:nvSpPr>
        <p:spPr>
          <a:xfrm>
            <a:off x="6591524" y="16494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 name="5-Point Star 14"/>
          <p:cNvSpPr>
            <a:spLocks noChangeAspect="1"/>
          </p:cNvSpPr>
          <p:nvPr/>
        </p:nvSpPr>
        <p:spPr>
          <a:xfrm>
            <a:off x="6746461" y="1604820"/>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6" name="5-Point Star 15"/>
          <p:cNvSpPr>
            <a:spLocks noChangeAspect="1"/>
          </p:cNvSpPr>
          <p:nvPr/>
        </p:nvSpPr>
        <p:spPr>
          <a:xfrm>
            <a:off x="6990181" y="1586318"/>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7" name="5-Point Star 16"/>
          <p:cNvSpPr>
            <a:spLocks noChangeAspect="1"/>
          </p:cNvSpPr>
          <p:nvPr/>
        </p:nvSpPr>
        <p:spPr>
          <a:xfrm>
            <a:off x="6503898" y="1833968"/>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8" name="5-Point Star 17"/>
          <p:cNvSpPr>
            <a:spLocks noChangeAspect="1"/>
          </p:cNvSpPr>
          <p:nvPr/>
        </p:nvSpPr>
        <p:spPr>
          <a:xfrm>
            <a:off x="6636709" y="1452420"/>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9" name="5-Point Star 18"/>
          <p:cNvSpPr>
            <a:spLocks noChangeAspect="1"/>
          </p:cNvSpPr>
          <p:nvPr/>
        </p:nvSpPr>
        <p:spPr>
          <a:xfrm>
            <a:off x="6246811" y="18018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0" name="5-Point Star 19"/>
          <p:cNvSpPr>
            <a:spLocks noChangeAspect="1"/>
          </p:cNvSpPr>
          <p:nvPr/>
        </p:nvSpPr>
        <p:spPr>
          <a:xfrm>
            <a:off x="6399211" y="19542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1" name="5-Point Star 20"/>
          <p:cNvSpPr>
            <a:spLocks noChangeAspect="1"/>
          </p:cNvSpPr>
          <p:nvPr/>
        </p:nvSpPr>
        <p:spPr>
          <a:xfrm>
            <a:off x="6701276" y="1757220"/>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2" name="5-Point Star 21"/>
          <p:cNvSpPr>
            <a:spLocks noChangeAspect="1"/>
          </p:cNvSpPr>
          <p:nvPr/>
        </p:nvSpPr>
        <p:spPr>
          <a:xfrm>
            <a:off x="6548876" y="1560187"/>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3" name="5-Point Star 22"/>
          <p:cNvSpPr>
            <a:spLocks noChangeAspect="1"/>
          </p:cNvSpPr>
          <p:nvPr/>
        </p:nvSpPr>
        <p:spPr>
          <a:xfrm>
            <a:off x="6165389" y="1954252"/>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4" name="5-Point Star 23"/>
          <p:cNvSpPr>
            <a:spLocks noChangeAspect="1"/>
          </p:cNvSpPr>
          <p:nvPr/>
        </p:nvSpPr>
        <p:spPr>
          <a:xfrm>
            <a:off x="6444396" y="1757220"/>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5" name="Cross 24"/>
          <p:cNvSpPr/>
          <p:nvPr/>
        </p:nvSpPr>
        <p:spPr>
          <a:xfrm>
            <a:off x="7020196" y="17833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6" name="Cross 25"/>
          <p:cNvSpPr/>
          <p:nvPr/>
        </p:nvSpPr>
        <p:spPr>
          <a:xfrm>
            <a:off x="7172596" y="19357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7" name="Cross 26"/>
          <p:cNvSpPr/>
          <p:nvPr/>
        </p:nvSpPr>
        <p:spPr>
          <a:xfrm>
            <a:off x="7327533" y="1891118"/>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8" name="Cross 27"/>
          <p:cNvSpPr/>
          <p:nvPr/>
        </p:nvSpPr>
        <p:spPr>
          <a:xfrm>
            <a:off x="7439186" y="1980383"/>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9" name="Cross 28"/>
          <p:cNvSpPr/>
          <p:nvPr/>
        </p:nvSpPr>
        <p:spPr>
          <a:xfrm>
            <a:off x="7084970" y="2120266"/>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0" name="Cross 29"/>
          <p:cNvSpPr/>
          <p:nvPr/>
        </p:nvSpPr>
        <p:spPr>
          <a:xfrm>
            <a:off x="7217781" y="1738718"/>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1" name="Cross 30"/>
          <p:cNvSpPr/>
          <p:nvPr/>
        </p:nvSpPr>
        <p:spPr>
          <a:xfrm>
            <a:off x="6827883" y="20881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2" name="Cross 31"/>
          <p:cNvSpPr/>
          <p:nvPr/>
        </p:nvSpPr>
        <p:spPr>
          <a:xfrm>
            <a:off x="6980283" y="22405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3" name="Cross 32"/>
          <p:cNvSpPr/>
          <p:nvPr/>
        </p:nvSpPr>
        <p:spPr>
          <a:xfrm>
            <a:off x="7282348" y="2043518"/>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4" name="Cross 33"/>
          <p:cNvSpPr/>
          <p:nvPr/>
        </p:nvSpPr>
        <p:spPr>
          <a:xfrm>
            <a:off x="7129948" y="1846485"/>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5" name="Cross 34"/>
          <p:cNvSpPr/>
          <p:nvPr/>
        </p:nvSpPr>
        <p:spPr>
          <a:xfrm>
            <a:off x="6746461" y="2240550"/>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6" name="Cross 35"/>
          <p:cNvSpPr/>
          <p:nvPr/>
        </p:nvSpPr>
        <p:spPr>
          <a:xfrm>
            <a:off x="7025468" y="2043518"/>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7" name="Oval 36"/>
          <p:cNvSpPr>
            <a:spLocks noChangeAspect="1"/>
          </p:cNvSpPr>
          <p:nvPr/>
        </p:nvSpPr>
        <p:spPr>
          <a:xfrm rot="9550409">
            <a:off x="6935635" y="2728941"/>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8" name="Oval 37"/>
          <p:cNvSpPr>
            <a:spLocks noChangeAspect="1"/>
          </p:cNvSpPr>
          <p:nvPr/>
        </p:nvSpPr>
        <p:spPr>
          <a:xfrm rot="9550409">
            <a:off x="6739008" y="2640683"/>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9" name="Oval 38"/>
          <p:cNvSpPr>
            <a:spLocks noChangeAspect="1"/>
          </p:cNvSpPr>
          <p:nvPr/>
        </p:nvSpPr>
        <p:spPr>
          <a:xfrm rot="9550409">
            <a:off x="6610064" y="273748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0" name="Oval 39"/>
          <p:cNvSpPr>
            <a:spLocks noChangeAspect="1"/>
          </p:cNvSpPr>
          <p:nvPr/>
        </p:nvSpPr>
        <p:spPr>
          <a:xfrm rot="9550409">
            <a:off x="6388846" y="2841431"/>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1" name="Oval 40"/>
          <p:cNvSpPr>
            <a:spLocks noChangeAspect="1"/>
          </p:cNvSpPr>
          <p:nvPr/>
        </p:nvSpPr>
        <p:spPr>
          <a:xfrm rot="9550409">
            <a:off x="6810609" y="2498297"/>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2" name="Oval 41"/>
          <p:cNvSpPr>
            <a:spLocks noChangeAspect="1"/>
          </p:cNvSpPr>
          <p:nvPr/>
        </p:nvSpPr>
        <p:spPr>
          <a:xfrm rot="9550409">
            <a:off x="6766829" y="2840907"/>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3" name="Oval 42"/>
          <p:cNvSpPr>
            <a:spLocks noChangeAspect="1"/>
          </p:cNvSpPr>
          <p:nvPr/>
        </p:nvSpPr>
        <p:spPr>
          <a:xfrm rot="9550409">
            <a:off x="6598111" y="2902659"/>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4" name="Oval 43"/>
          <p:cNvSpPr>
            <a:spLocks noChangeAspect="1"/>
          </p:cNvSpPr>
          <p:nvPr/>
        </p:nvSpPr>
        <p:spPr>
          <a:xfrm rot="9550409">
            <a:off x="6638070" y="2430923"/>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5" name="Oval 44"/>
          <p:cNvSpPr>
            <a:spLocks noChangeAspect="1"/>
          </p:cNvSpPr>
          <p:nvPr/>
        </p:nvSpPr>
        <p:spPr>
          <a:xfrm rot="9550409">
            <a:off x="6598112" y="2578979"/>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6" name="Oval 45"/>
          <p:cNvSpPr>
            <a:spLocks noChangeAspect="1"/>
          </p:cNvSpPr>
          <p:nvPr/>
        </p:nvSpPr>
        <p:spPr>
          <a:xfrm rot="9550409">
            <a:off x="6810607" y="2708953"/>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7" name="Oval 46"/>
          <p:cNvSpPr>
            <a:spLocks noChangeAspect="1"/>
          </p:cNvSpPr>
          <p:nvPr/>
        </p:nvSpPr>
        <p:spPr>
          <a:xfrm rot="9550409">
            <a:off x="6940486" y="2586499"/>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8" name="Oval 47"/>
          <p:cNvSpPr>
            <a:spLocks noChangeAspect="1"/>
          </p:cNvSpPr>
          <p:nvPr/>
        </p:nvSpPr>
        <p:spPr>
          <a:xfrm rot="9550409">
            <a:off x="6570912" y="283140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49" name="5-Point Star 48"/>
          <p:cNvSpPr>
            <a:spLocks noChangeAspect="1"/>
          </p:cNvSpPr>
          <p:nvPr/>
        </p:nvSpPr>
        <p:spPr>
          <a:xfrm>
            <a:off x="4199576" y="1542586"/>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0" name="5-Point Star 49"/>
          <p:cNvSpPr>
            <a:spLocks noChangeAspect="1"/>
          </p:cNvSpPr>
          <p:nvPr/>
        </p:nvSpPr>
        <p:spPr>
          <a:xfrm>
            <a:off x="4351976" y="1694986"/>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1" name="5-Point Star 50"/>
          <p:cNvSpPr>
            <a:spLocks noChangeAspect="1"/>
          </p:cNvSpPr>
          <p:nvPr/>
        </p:nvSpPr>
        <p:spPr>
          <a:xfrm>
            <a:off x="4506913" y="16503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2" name="5-Point Star 51"/>
          <p:cNvSpPr>
            <a:spLocks noChangeAspect="1"/>
          </p:cNvSpPr>
          <p:nvPr/>
        </p:nvSpPr>
        <p:spPr>
          <a:xfrm>
            <a:off x="4750633" y="1631851"/>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3" name="5-Point Star 52"/>
          <p:cNvSpPr>
            <a:spLocks noChangeAspect="1"/>
          </p:cNvSpPr>
          <p:nvPr/>
        </p:nvSpPr>
        <p:spPr>
          <a:xfrm>
            <a:off x="4264350" y="1879501"/>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4" name="5-Point Star 53"/>
          <p:cNvSpPr>
            <a:spLocks noChangeAspect="1"/>
          </p:cNvSpPr>
          <p:nvPr/>
        </p:nvSpPr>
        <p:spPr>
          <a:xfrm>
            <a:off x="4397161" y="14979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5" name="5-Point Star 54"/>
          <p:cNvSpPr>
            <a:spLocks noChangeAspect="1"/>
          </p:cNvSpPr>
          <p:nvPr/>
        </p:nvSpPr>
        <p:spPr>
          <a:xfrm>
            <a:off x="4007263" y="1847386"/>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6" name="5-Point Star 55"/>
          <p:cNvSpPr>
            <a:spLocks noChangeAspect="1"/>
          </p:cNvSpPr>
          <p:nvPr/>
        </p:nvSpPr>
        <p:spPr>
          <a:xfrm>
            <a:off x="4159663" y="1999786"/>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7" name="5-Point Star 56"/>
          <p:cNvSpPr>
            <a:spLocks noChangeAspect="1"/>
          </p:cNvSpPr>
          <p:nvPr/>
        </p:nvSpPr>
        <p:spPr>
          <a:xfrm>
            <a:off x="4461728" y="18027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8" name="5-Point Star 57"/>
          <p:cNvSpPr>
            <a:spLocks noChangeAspect="1"/>
          </p:cNvSpPr>
          <p:nvPr/>
        </p:nvSpPr>
        <p:spPr>
          <a:xfrm>
            <a:off x="4309328" y="1605720"/>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9" name="5-Point Star 58"/>
          <p:cNvSpPr>
            <a:spLocks noChangeAspect="1"/>
          </p:cNvSpPr>
          <p:nvPr/>
        </p:nvSpPr>
        <p:spPr>
          <a:xfrm>
            <a:off x="3925841" y="1999785"/>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0" name="5-Point Star 59"/>
          <p:cNvSpPr>
            <a:spLocks noChangeAspect="1"/>
          </p:cNvSpPr>
          <p:nvPr/>
        </p:nvSpPr>
        <p:spPr>
          <a:xfrm>
            <a:off x="4204848" y="180275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1" name="Cross 60"/>
          <p:cNvSpPr/>
          <p:nvPr/>
        </p:nvSpPr>
        <p:spPr>
          <a:xfrm>
            <a:off x="4780648" y="1828884"/>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2" name="Cross 61"/>
          <p:cNvSpPr/>
          <p:nvPr/>
        </p:nvSpPr>
        <p:spPr>
          <a:xfrm>
            <a:off x="4933048" y="1981284"/>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3" name="Cross 62"/>
          <p:cNvSpPr/>
          <p:nvPr/>
        </p:nvSpPr>
        <p:spPr>
          <a:xfrm>
            <a:off x="5087985" y="19366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4" name="Cross 63"/>
          <p:cNvSpPr/>
          <p:nvPr/>
        </p:nvSpPr>
        <p:spPr>
          <a:xfrm>
            <a:off x="5199638" y="2025916"/>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5" name="Cross 64"/>
          <p:cNvSpPr/>
          <p:nvPr/>
        </p:nvSpPr>
        <p:spPr>
          <a:xfrm>
            <a:off x="4845422" y="2165799"/>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6" name="Cross 65"/>
          <p:cNvSpPr/>
          <p:nvPr/>
        </p:nvSpPr>
        <p:spPr>
          <a:xfrm>
            <a:off x="4978233" y="17842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7" name="Cross 66"/>
          <p:cNvSpPr/>
          <p:nvPr/>
        </p:nvSpPr>
        <p:spPr>
          <a:xfrm>
            <a:off x="4588335" y="2133684"/>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8" name="Cross 67"/>
          <p:cNvSpPr/>
          <p:nvPr/>
        </p:nvSpPr>
        <p:spPr>
          <a:xfrm>
            <a:off x="4740735" y="2286084"/>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9" name="Cross 68"/>
          <p:cNvSpPr/>
          <p:nvPr/>
        </p:nvSpPr>
        <p:spPr>
          <a:xfrm>
            <a:off x="5042800" y="20890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0" name="Cross 69"/>
          <p:cNvSpPr/>
          <p:nvPr/>
        </p:nvSpPr>
        <p:spPr>
          <a:xfrm>
            <a:off x="4890400" y="1892018"/>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1" name="Cross 70"/>
          <p:cNvSpPr/>
          <p:nvPr/>
        </p:nvSpPr>
        <p:spPr>
          <a:xfrm>
            <a:off x="4506913" y="2286083"/>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2" name="Cross 71"/>
          <p:cNvSpPr/>
          <p:nvPr/>
        </p:nvSpPr>
        <p:spPr>
          <a:xfrm>
            <a:off x="4785920" y="208905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3" name="Oval 72"/>
          <p:cNvSpPr>
            <a:spLocks noChangeAspect="1"/>
          </p:cNvSpPr>
          <p:nvPr/>
        </p:nvSpPr>
        <p:spPr>
          <a:xfrm rot="9550409">
            <a:off x="4696087" y="2774474"/>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4" name="Oval 73"/>
          <p:cNvSpPr>
            <a:spLocks noChangeAspect="1"/>
          </p:cNvSpPr>
          <p:nvPr/>
        </p:nvSpPr>
        <p:spPr>
          <a:xfrm rot="9550409">
            <a:off x="4499460" y="268621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5" name="Oval 74"/>
          <p:cNvSpPr>
            <a:spLocks noChangeAspect="1"/>
          </p:cNvSpPr>
          <p:nvPr/>
        </p:nvSpPr>
        <p:spPr>
          <a:xfrm rot="9550409">
            <a:off x="4370516" y="2783019"/>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6" name="Oval 75"/>
          <p:cNvSpPr>
            <a:spLocks noChangeAspect="1"/>
          </p:cNvSpPr>
          <p:nvPr/>
        </p:nvSpPr>
        <p:spPr>
          <a:xfrm rot="9550409">
            <a:off x="4149298" y="2886964"/>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7" name="Oval 76"/>
          <p:cNvSpPr>
            <a:spLocks noChangeAspect="1"/>
          </p:cNvSpPr>
          <p:nvPr/>
        </p:nvSpPr>
        <p:spPr>
          <a:xfrm rot="9550409">
            <a:off x="4571061" y="2543830"/>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8" name="Oval 77"/>
          <p:cNvSpPr>
            <a:spLocks noChangeAspect="1"/>
          </p:cNvSpPr>
          <p:nvPr/>
        </p:nvSpPr>
        <p:spPr>
          <a:xfrm rot="9550409">
            <a:off x="4527281" y="2886440"/>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9" name="Oval 78"/>
          <p:cNvSpPr>
            <a:spLocks noChangeAspect="1"/>
          </p:cNvSpPr>
          <p:nvPr/>
        </p:nvSpPr>
        <p:spPr>
          <a:xfrm rot="9550409">
            <a:off x="4358563" y="2948192"/>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0" name="Oval 79"/>
          <p:cNvSpPr>
            <a:spLocks noChangeAspect="1"/>
          </p:cNvSpPr>
          <p:nvPr/>
        </p:nvSpPr>
        <p:spPr>
          <a:xfrm rot="9550409">
            <a:off x="4398522" y="247645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1" name="Oval 80"/>
          <p:cNvSpPr>
            <a:spLocks noChangeAspect="1"/>
          </p:cNvSpPr>
          <p:nvPr/>
        </p:nvSpPr>
        <p:spPr>
          <a:xfrm rot="9550409">
            <a:off x="4358564" y="2624512"/>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2" name="Oval 81"/>
          <p:cNvSpPr>
            <a:spLocks noChangeAspect="1"/>
          </p:cNvSpPr>
          <p:nvPr/>
        </p:nvSpPr>
        <p:spPr>
          <a:xfrm rot="9550409">
            <a:off x="4571059" y="275448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3" name="Oval 82"/>
          <p:cNvSpPr>
            <a:spLocks noChangeAspect="1"/>
          </p:cNvSpPr>
          <p:nvPr/>
        </p:nvSpPr>
        <p:spPr>
          <a:xfrm rot="9550409">
            <a:off x="4700938" y="2632032"/>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4" name="Oval 83"/>
          <p:cNvSpPr>
            <a:spLocks noChangeAspect="1"/>
          </p:cNvSpPr>
          <p:nvPr/>
        </p:nvSpPr>
        <p:spPr>
          <a:xfrm rot="9550409">
            <a:off x="4331364" y="2876939"/>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5" name="5-Point Star 84"/>
          <p:cNvSpPr>
            <a:spLocks noChangeAspect="1"/>
          </p:cNvSpPr>
          <p:nvPr/>
        </p:nvSpPr>
        <p:spPr>
          <a:xfrm>
            <a:off x="2108963" y="1551218"/>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6" name="5-Point Star 85"/>
          <p:cNvSpPr>
            <a:spLocks noChangeAspect="1"/>
          </p:cNvSpPr>
          <p:nvPr/>
        </p:nvSpPr>
        <p:spPr>
          <a:xfrm>
            <a:off x="2261363" y="1703618"/>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7" name="5-Point Star 86"/>
          <p:cNvSpPr>
            <a:spLocks noChangeAspect="1"/>
          </p:cNvSpPr>
          <p:nvPr/>
        </p:nvSpPr>
        <p:spPr>
          <a:xfrm>
            <a:off x="2416300" y="1658985"/>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8" name="5-Point Star 87"/>
          <p:cNvSpPr>
            <a:spLocks noChangeAspect="1"/>
          </p:cNvSpPr>
          <p:nvPr/>
        </p:nvSpPr>
        <p:spPr>
          <a:xfrm>
            <a:off x="2660020" y="164048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9" name="5-Point Star 88"/>
          <p:cNvSpPr>
            <a:spLocks noChangeAspect="1"/>
          </p:cNvSpPr>
          <p:nvPr/>
        </p:nvSpPr>
        <p:spPr>
          <a:xfrm>
            <a:off x="2173737" y="1888133"/>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0" name="5-Point Star 89"/>
          <p:cNvSpPr>
            <a:spLocks noChangeAspect="1"/>
          </p:cNvSpPr>
          <p:nvPr/>
        </p:nvSpPr>
        <p:spPr>
          <a:xfrm>
            <a:off x="2306548" y="1506585"/>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1" name="5-Point Star 90"/>
          <p:cNvSpPr>
            <a:spLocks noChangeAspect="1"/>
          </p:cNvSpPr>
          <p:nvPr/>
        </p:nvSpPr>
        <p:spPr>
          <a:xfrm>
            <a:off x="1916650" y="1856018"/>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2" name="5-Point Star 91"/>
          <p:cNvSpPr>
            <a:spLocks noChangeAspect="1"/>
          </p:cNvSpPr>
          <p:nvPr/>
        </p:nvSpPr>
        <p:spPr>
          <a:xfrm>
            <a:off x="2069050" y="2008418"/>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3" name="5-Point Star 92"/>
          <p:cNvSpPr>
            <a:spLocks noChangeAspect="1"/>
          </p:cNvSpPr>
          <p:nvPr/>
        </p:nvSpPr>
        <p:spPr>
          <a:xfrm>
            <a:off x="2371115" y="1811385"/>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4" name="5-Point Star 93"/>
          <p:cNvSpPr>
            <a:spLocks noChangeAspect="1"/>
          </p:cNvSpPr>
          <p:nvPr/>
        </p:nvSpPr>
        <p:spPr>
          <a:xfrm>
            <a:off x="2218715" y="1614352"/>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5" name="5-Point Star 94"/>
          <p:cNvSpPr>
            <a:spLocks noChangeAspect="1"/>
          </p:cNvSpPr>
          <p:nvPr/>
        </p:nvSpPr>
        <p:spPr>
          <a:xfrm>
            <a:off x="1835228" y="2008417"/>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6" name="5-Point Star 95"/>
          <p:cNvSpPr>
            <a:spLocks noChangeAspect="1"/>
          </p:cNvSpPr>
          <p:nvPr/>
        </p:nvSpPr>
        <p:spPr>
          <a:xfrm>
            <a:off x="2114235" y="1811385"/>
            <a:ext cx="1800" cy="1800"/>
          </a:xfrm>
          <a:prstGeom prst="star5">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7" name="Cross 96"/>
          <p:cNvSpPr/>
          <p:nvPr/>
        </p:nvSpPr>
        <p:spPr>
          <a:xfrm>
            <a:off x="2690035" y="1837516"/>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8" name="Cross 97"/>
          <p:cNvSpPr/>
          <p:nvPr/>
        </p:nvSpPr>
        <p:spPr>
          <a:xfrm>
            <a:off x="2842435" y="1989916"/>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9" name="Cross 98"/>
          <p:cNvSpPr/>
          <p:nvPr/>
        </p:nvSpPr>
        <p:spPr>
          <a:xfrm>
            <a:off x="2997372" y="1945283"/>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0" name="Cross 99"/>
          <p:cNvSpPr/>
          <p:nvPr/>
        </p:nvSpPr>
        <p:spPr>
          <a:xfrm>
            <a:off x="3109025" y="2034548"/>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1" name="Cross 100"/>
          <p:cNvSpPr/>
          <p:nvPr/>
        </p:nvSpPr>
        <p:spPr>
          <a:xfrm>
            <a:off x="2754809" y="2174431"/>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2" name="Cross 101"/>
          <p:cNvSpPr/>
          <p:nvPr/>
        </p:nvSpPr>
        <p:spPr>
          <a:xfrm>
            <a:off x="2887620" y="1792883"/>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3" name="Cross 102"/>
          <p:cNvSpPr/>
          <p:nvPr/>
        </p:nvSpPr>
        <p:spPr>
          <a:xfrm>
            <a:off x="2497722" y="2142316"/>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4" name="Cross 103"/>
          <p:cNvSpPr/>
          <p:nvPr/>
        </p:nvSpPr>
        <p:spPr>
          <a:xfrm>
            <a:off x="2650122" y="2294716"/>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5" name="Cross 104"/>
          <p:cNvSpPr/>
          <p:nvPr/>
        </p:nvSpPr>
        <p:spPr>
          <a:xfrm>
            <a:off x="2952187" y="2097683"/>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6" name="Cross 105"/>
          <p:cNvSpPr/>
          <p:nvPr/>
        </p:nvSpPr>
        <p:spPr>
          <a:xfrm>
            <a:off x="2799787" y="1900650"/>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7" name="Cross 106"/>
          <p:cNvSpPr/>
          <p:nvPr/>
        </p:nvSpPr>
        <p:spPr>
          <a:xfrm>
            <a:off x="2416300" y="2294715"/>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8" name="Cross 107"/>
          <p:cNvSpPr/>
          <p:nvPr/>
        </p:nvSpPr>
        <p:spPr>
          <a:xfrm>
            <a:off x="2695307" y="2097683"/>
            <a:ext cx="36000" cy="36000"/>
          </a:xfrm>
          <a:prstGeom prst="plus">
            <a:avLst/>
          </a:prstGeom>
          <a:solidFill>
            <a:srgbClr val="008000"/>
          </a:solidFill>
          <a:ln w="31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09" name="Oval 108"/>
          <p:cNvSpPr>
            <a:spLocks noChangeAspect="1"/>
          </p:cNvSpPr>
          <p:nvPr/>
        </p:nvSpPr>
        <p:spPr>
          <a:xfrm rot="9550409">
            <a:off x="2605474" y="278310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0" name="Oval 109"/>
          <p:cNvSpPr>
            <a:spLocks noChangeAspect="1"/>
          </p:cNvSpPr>
          <p:nvPr/>
        </p:nvSpPr>
        <p:spPr>
          <a:xfrm rot="9550409">
            <a:off x="2408847" y="2694848"/>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1" name="Oval 110"/>
          <p:cNvSpPr>
            <a:spLocks noChangeAspect="1"/>
          </p:cNvSpPr>
          <p:nvPr/>
        </p:nvSpPr>
        <p:spPr>
          <a:xfrm rot="9550409">
            <a:off x="2279903" y="2791651"/>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2" name="Oval 111"/>
          <p:cNvSpPr>
            <a:spLocks noChangeAspect="1"/>
          </p:cNvSpPr>
          <p:nvPr/>
        </p:nvSpPr>
        <p:spPr>
          <a:xfrm rot="9550409">
            <a:off x="2058685" y="2895596"/>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3" name="Oval 112"/>
          <p:cNvSpPr>
            <a:spLocks noChangeAspect="1"/>
          </p:cNvSpPr>
          <p:nvPr/>
        </p:nvSpPr>
        <p:spPr>
          <a:xfrm rot="9550409">
            <a:off x="2480448" y="2552462"/>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4" name="Oval 113"/>
          <p:cNvSpPr>
            <a:spLocks noChangeAspect="1"/>
          </p:cNvSpPr>
          <p:nvPr/>
        </p:nvSpPr>
        <p:spPr>
          <a:xfrm rot="9550409">
            <a:off x="2436668" y="2895072"/>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5" name="Oval 114"/>
          <p:cNvSpPr>
            <a:spLocks noChangeAspect="1"/>
          </p:cNvSpPr>
          <p:nvPr/>
        </p:nvSpPr>
        <p:spPr>
          <a:xfrm rot="9550409">
            <a:off x="2267950" y="2956824"/>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6" name="Oval 115"/>
          <p:cNvSpPr>
            <a:spLocks noChangeAspect="1"/>
          </p:cNvSpPr>
          <p:nvPr/>
        </p:nvSpPr>
        <p:spPr>
          <a:xfrm rot="9550409">
            <a:off x="2307909" y="2485088"/>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7" name="Oval 116"/>
          <p:cNvSpPr>
            <a:spLocks noChangeAspect="1"/>
          </p:cNvSpPr>
          <p:nvPr/>
        </p:nvSpPr>
        <p:spPr>
          <a:xfrm rot="9550409">
            <a:off x="2267951" y="2633144"/>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8" name="Oval 117"/>
          <p:cNvSpPr>
            <a:spLocks noChangeAspect="1"/>
          </p:cNvSpPr>
          <p:nvPr/>
        </p:nvSpPr>
        <p:spPr>
          <a:xfrm rot="9550409">
            <a:off x="2480446" y="2763118"/>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19" name="Oval 118"/>
          <p:cNvSpPr>
            <a:spLocks noChangeAspect="1"/>
          </p:cNvSpPr>
          <p:nvPr/>
        </p:nvSpPr>
        <p:spPr>
          <a:xfrm rot="9550409">
            <a:off x="2610325" y="2640664"/>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0" name="Oval 119"/>
          <p:cNvSpPr>
            <a:spLocks noChangeAspect="1"/>
          </p:cNvSpPr>
          <p:nvPr/>
        </p:nvSpPr>
        <p:spPr>
          <a:xfrm rot="9550409">
            <a:off x="2240751" y="2885571"/>
            <a:ext cx="18000" cy="18000"/>
          </a:xfrm>
          <a:prstGeom prst="ellipse">
            <a:avLst/>
          </a:prstGeom>
          <a:solidFill>
            <a:srgbClr val="0000FF"/>
          </a:solid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nvGrpSpPr>
          <p:cNvPr id="121" name="Group 120"/>
          <p:cNvGrpSpPr/>
          <p:nvPr/>
        </p:nvGrpSpPr>
        <p:grpSpPr>
          <a:xfrm>
            <a:off x="6121525" y="1403585"/>
            <a:ext cx="921992" cy="599033"/>
            <a:chOff x="5761876" y="5141002"/>
            <a:chExt cx="921992" cy="599033"/>
          </a:xfrm>
        </p:grpSpPr>
        <p:sp>
          <p:nvSpPr>
            <p:cNvPr id="122" name="5-Point Star 159"/>
            <p:cNvSpPr>
              <a:spLocks noChangeAspect="1"/>
            </p:cNvSpPr>
            <p:nvPr/>
          </p:nvSpPr>
          <p:spPr>
            <a:xfrm>
              <a:off x="6035611" y="5185635"/>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3" name="5-Point Star 160"/>
            <p:cNvSpPr>
              <a:spLocks noChangeAspect="1"/>
            </p:cNvSpPr>
            <p:nvPr/>
          </p:nvSpPr>
          <p:spPr>
            <a:xfrm>
              <a:off x="6188011" y="5338035"/>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4" name="5-Point Star 161"/>
            <p:cNvSpPr>
              <a:spLocks noChangeAspect="1"/>
            </p:cNvSpPr>
            <p:nvPr/>
          </p:nvSpPr>
          <p:spPr>
            <a:xfrm>
              <a:off x="6342948" y="5293402"/>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5" name="5-Point Star 162"/>
            <p:cNvSpPr>
              <a:spLocks noChangeAspect="1"/>
            </p:cNvSpPr>
            <p:nvPr/>
          </p:nvSpPr>
          <p:spPr>
            <a:xfrm>
              <a:off x="6586668" y="5274900"/>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6" name="5-Point Star 163"/>
            <p:cNvSpPr>
              <a:spLocks noChangeAspect="1"/>
            </p:cNvSpPr>
            <p:nvPr/>
          </p:nvSpPr>
          <p:spPr>
            <a:xfrm>
              <a:off x="6100385" y="5522550"/>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7" name="5-Point Star 164"/>
            <p:cNvSpPr>
              <a:spLocks noChangeAspect="1"/>
            </p:cNvSpPr>
            <p:nvPr/>
          </p:nvSpPr>
          <p:spPr>
            <a:xfrm>
              <a:off x="6233196" y="5141002"/>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8" name="5-Point Star 165"/>
            <p:cNvSpPr>
              <a:spLocks noChangeAspect="1"/>
            </p:cNvSpPr>
            <p:nvPr/>
          </p:nvSpPr>
          <p:spPr>
            <a:xfrm>
              <a:off x="5843298" y="5490435"/>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29" name="5-Point Star 166"/>
            <p:cNvSpPr>
              <a:spLocks noChangeAspect="1"/>
            </p:cNvSpPr>
            <p:nvPr/>
          </p:nvSpPr>
          <p:spPr>
            <a:xfrm>
              <a:off x="5995698" y="5642835"/>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0" name="5-Point Star 167"/>
            <p:cNvSpPr>
              <a:spLocks noChangeAspect="1"/>
            </p:cNvSpPr>
            <p:nvPr/>
          </p:nvSpPr>
          <p:spPr>
            <a:xfrm>
              <a:off x="6297763" y="5445802"/>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1" name="5-Point Star 168"/>
            <p:cNvSpPr>
              <a:spLocks noChangeAspect="1"/>
            </p:cNvSpPr>
            <p:nvPr/>
          </p:nvSpPr>
          <p:spPr>
            <a:xfrm>
              <a:off x="6145363" y="5248769"/>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2" name="5-Point Star 169"/>
            <p:cNvSpPr>
              <a:spLocks noChangeAspect="1"/>
            </p:cNvSpPr>
            <p:nvPr/>
          </p:nvSpPr>
          <p:spPr>
            <a:xfrm>
              <a:off x="5761876" y="5642834"/>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3" name="5-Point Star 170"/>
            <p:cNvSpPr>
              <a:spLocks noChangeAspect="1"/>
            </p:cNvSpPr>
            <p:nvPr/>
          </p:nvSpPr>
          <p:spPr>
            <a:xfrm>
              <a:off x="6040883" y="5445802"/>
              <a:ext cx="97200" cy="9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grpSp>
        <p:nvGrpSpPr>
          <p:cNvPr id="134" name="Group 133"/>
          <p:cNvGrpSpPr/>
          <p:nvPr/>
        </p:nvGrpSpPr>
        <p:grpSpPr>
          <a:xfrm>
            <a:off x="6712648" y="1701220"/>
            <a:ext cx="800725" cy="609833"/>
            <a:chOff x="6342948" y="5427300"/>
            <a:chExt cx="800725" cy="609833"/>
          </a:xfrm>
        </p:grpSpPr>
        <p:sp>
          <p:nvSpPr>
            <p:cNvPr id="135" name="Cross 171"/>
            <p:cNvSpPr/>
            <p:nvPr/>
          </p:nvSpPr>
          <p:spPr>
            <a:xfrm>
              <a:off x="6616683" y="5471933"/>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6" name="Cross 172"/>
            <p:cNvSpPr/>
            <p:nvPr/>
          </p:nvSpPr>
          <p:spPr>
            <a:xfrm>
              <a:off x="6769083" y="5624333"/>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7" name="Cross 173"/>
            <p:cNvSpPr/>
            <p:nvPr/>
          </p:nvSpPr>
          <p:spPr>
            <a:xfrm>
              <a:off x="6924020" y="5579700"/>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8" name="Cross 174"/>
            <p:cNvSpPr/>
            <p:nvPr/>
          </p:nvSpPr>
          <p:spPr>
            <a:xfrm>
              <a:off x="7035673" y="5668965"/>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39" name="Cross 175"/>
            <p:cNvSpPr/>
            <p:nvPr/>
          </p:nvSpPr>
          <p:spPr>
            <a:xfrm>
              <a:off x="6681457" y="5808848"/>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0" name="Cross 176"/>
            <p:cNvSpPr/>
            <p:nvPr/>
          </p:nvSpPr>
          <p:spPr>
            <a:xfrm>
              <a:off x="6814268" y="5427300"/>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1" name="Cross 177"/>
            <p:cNvSpPr/>
            <p:nvPr/>
          </p:nvSpPr>
          <p:spPr>
            <a:xfrm>
              <a:off x="6424370" y="5776733"/>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2" name="Cross 178"/>
            <p:cNvSpPr/>
            <p:nvPr/>
          </p:nvSpPr>
          <p:spPr>
            <a:xfrm>
              <a:off x="6576770" y="5929133"/>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3" name="Cross 179"/>
            <p:cNvSpPr/>
            <p:nvPr/>
          </p:nvSpPr>
          <p:spPr>
            <a:xfrm>
              <a:off x="6878835" y="5732100"/>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4" name="Cross 180"/>
            <p:cNvSpPr/>
            <p:nvPr/>
          </p:nvSpPr>
          <p:spPr>
            <a:xfrm>
              <a:off x="6726435" y="5535067"/>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5" name="Cross 181"/>
            <p:cNvSpPr/>
            <p:nvPr/>
          </p:nvSpPr>
          <p:spPr>
            <a:xfrm>
              <a:off x="6342948" y="5929132"/>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6" name="Cross 182"/>
            <p:cNvSpPr/>
            <p:nvPr/>
          </p:nvSpPr>
          <p:spPr>
            <a:xfrm>
              <a:off x="6621955" y="5732100"/>
              <a:ext cx="108000" cy="108000"/>
            </a:xfrm>
            <a:prstGeom prst="ellipse">
              <a:avLst/>
            </a:prstGeom>
            <a:noFill/>
            <a:ln w="127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grpSp>
        <p:nvGrpSpPr>
          <p:cNvPr id="147" name="Group 146"/>
          <p:cNvGrpSpPr/>
          <p:nvPr/>
        </p:nvGrpSpPr>
        <p:grpSpPr>
          <a:xfrm>
            <a:off x="6346704" y="2385000"/>
            <a:ext cx="659640" cy="579736"/>
            <a:chOff x="5882274" y="6048445"/>
            <a:chExt cx="659640" cy="579736"/>
          </a:xfrm>
        </p:grpSpPr>
        <p:sp>
          <p:nvSpPr>
            <p:cNvPr id="148" name="Oval 147"/>
            <p:cNvSpPr>
              <a:spLocks noChangeAspect="1"/>
            </p:cNvSpPr>
            <p:nvPr/>
          </p:nvSpPr>
          <p:spPr>
            <a:xfrm rot="9550409">
              <a:off x="6429063" y="6346463"/>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9" name="Oval 148"/>
            <p:cNvSpPr>
              <a:spLocks noChangeAspect="1"/>
            </p:cNvSpPr>
            <p:nvPr/>
          </p:nvSpPr>
          <p:spPr>
            <a:xfrm rot="9550409">
              <a:off x="6232436" y="6258205"/>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0" name="Oval 149"/>
            <p:cNvSpPr>
              <a:spLocks noChangeAspect="1"/>
            </p:cNvSpPr>
            <p:nvPr/>
          </p:nvSpPr>
          <p:spPr>
            <a:xfrm rot="9550409">
              <a:off x="6103492" y="6355008"/>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1" name="Oval 150"/>
            <p:cNvSpPr>
              <a:spLocks noChangeAspect="1"/>
            </p:cNvSpPr>
            <p:nvPr/>
          </p:nvSpPr>
          <p:spPr>
            <a:xfrm rot="9550409">
              <a:off x="5882274" y="6458953"/>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2" name="Oval 151"/>
            <p:cNvSpPr>
              <a:spLocks noChangeAspect="1"/>
            </p:cNvSpPr>
            <p:nvPr/>
          </p:nvSpPr>
          <p:spPr>
            <a:xfrm rot="9550409">
              <a:off x="6304037" y="6115819"/>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3" name="Oval 152"/>
            <p:cNvSpPr>
              <a:spLocks noChangeAspect="1"/>
            </p:cNvSpPr>
            <p:nvPr/>
          </p:nvSpPr>
          <p:spPr>
            <a:xfrm rot="9550409">
              <a:off x="6260257" y="6458429"/>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4" name="Oval 153"/>
            <p:cNvSpPr>
              <a:spLocks noChangeAspect="1"/>
            </p:cNvSpPr>
            <p:nvPr/>
          </p:nvSpPr>
          <p:spPr>
            <a:xfrm rot="9550409">
              <a:off x="6091539" y="6520181"/>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5" name="Oval 154"/>
            <p:cNvSpPr>
              <a:spLocks noChangeAspect="1"/>
            </p:cNvSpPr>
            <p:nvPr/>
          </p:nvSpPr>
          <p:spPr>
            <a:xfrm rot="9550409">
              <a:off x="6131498" y="6048445"/>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6" name="Oval 155"/>
            <p:cNvSpPr>
              <a:spLocks noChangeAspect="1"/>
            </p:cNvSpPr>
            <p:nvPr/>
          </p:nvSpPr>
          <p:spPr>
            <a:xfrm rot="9550409">
              <a:off x="6091540" y="6196501"/>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7" name="Oval 156"/>
            <p:cNvSpPr>
              <a:spLocks noChangeAspect="1"/>
            </p:cNvSpPr>
            <p:nvPr/>
          </p:nvSpPr>
          <p:spPr>
            <a:xfrm rot="9550409">
              <a:off x="6304035" y="6326475"/>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8" name="Oval 157"/>
            <p:cNvSpPr>
              <a:spLocks noChangeAspect="1"/>
            </p:cNvSpPr>
            <p:nvPr/>
          </p:nvSpPr>
          <p:spPr>
            <a:xfrm rot="9550409">
              <a:off x="6433914" y="6204021"/>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59" name="Oval 158"/>
            <p:cNvSpPr>
              <a:spLocks noChangeAspect="1"/>
            </p:cNvSpPr>
            <p:nvPr/>
          </p:nvSpPr>
          <p:spPr>
            <a:xfrm rot="9550409">
              <a:off x="6064340" y="6448928"/>
              <a:ext cx="108000" cy="108000"/>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160" name="TextBox 159"/>
          <p:cNvSpPr txBox="1"/>
          <p:nvPr/>
        </p:nvSpPr>
        <p:spPr>
          <a:xfrm>
            <a:off x="1333613" y="2639257"/>
            <a:ext cx="440858" cy="369332"/>
          </a:xfrm>
          <a:prstGeom prst="rect">
            <a:avLst/>
          </a:prstGeom>
          <a:noFill/>
        </p:spPr>
        <p:txBody>
          <a:bodyPr wrap="none" rtlCol="0">
            <a:spAutoFit/>
          </a:bodyPr>
          <a:lstStyle/>
          <a:p>
            <a:r>
              <a:rPr lang="en-CA" dirty="0" smtClean="0">
                <a:latin typeface="Times New Roman"/>
                <a:cs typeface="Times New Roman"/>
              </a:rPr>
              <a:t>(a)</a:t>
            </a:r>
            <a:endParaRPr lang="en-CA" baseline="-25000" dirty="0">
              <a:latin typeface="Times New Roman"/>
              <a:cs typeface="Times New Roman"/>
            </a:endParaRPr>
          </a:p>
        </p:txBody>
      </p:sp>
      <p:sp>
        <p:nvSpPr>
          <p:cNvPr id="161" name="TextBox 160"/>
          <p:cNvSpPr txBox="1"/>
          <p:nvPr/>
        </p:nvSpPr>
        <p:spPr>
          <a:xfrm>
            <a:off x="3330373" y="2647028"/>
            <a:ext cx="453820" cy="369332"/>
          </a:xfrm>
          <a:prstGeom prst="rect">
            <a:avLst/>
          </a:prstGeom>
          <a:noFill/>
        </p:spPr>
        <p:txBody>
          <a:bodyPr wrap="none" rtlCol="0">
            <a:spAutoFit/>
          </a:bodyPr>
          <a:lstStyle/>
          <a:p>
            <a:r>
              <a:rPr lang="en-CA" dirty="0" smtClean="0">
                <a:latin typeface="Times New Roman"/>
                <a:cs typeface="Times New Roman"/>
              </a:rPr>
              <a:t>(</a:t>
            </a:r>
            <a:r>
              <a:rPr lang="en-CA" dirty="0" err="1" smtClean="0">
                <a:latin typeface="Times New Roman"/>
                <a:cs typeface="Times New Roman"/>
              </a:rPr>
              <a:t>b</a:t>
            </a:r>
            <a:r>
              <a:rPr lang="en-CA" dirty="0" smtClean="0">
                <a:latin typeface="Times New Roman"/>
                <a:cs typeface="Times New Roman"/>
              </a:rPr>
              <a:t>)</a:t>
            </a:r>
            <a:endParaRPr lang="en-CA" baseline="-25000" dirty="0">
              <a:latin typeface="Times New Roman"/>
              <a:cs typeface="Times New Roman"/>
            </a:endParaRPr>
          </a:p>
        </p:txBody>
      </p:sp>
      <p:sp>
        <p:nvSpPr>
          <p:cNvPr id="162" name="TextBox 161"/>
          <p:cNvSpPr txBox="1"/>
          <p:nvPr/>
        </p:nvSpPr>
        <p:spPr>
          <a:xfrm>
            <a:off x="5423229" y="2647028"/>
            <a:ext cx="440858" cy="369332"/>
          </a:xfrm>
          <a:prstGeom prst="rect">
            <a:avLst/>
          </a:prstGeom>
          <a:noFill/>
        </p:spPr>
        <p:txBody>
          <a:bodyPr wrap="none" rtlCol="0">
            <a:spAutoFit/>
          </a:bodyPr>
          <a:lstStyle/>
          <a:p>
            <a:r>
              <a:rPr lang="en-CA" dirty="0" smtClean="0">
                <a:latin typeface="Times New Roman"/>
                <a:cs typeface="Times New Roman"/>
              </a:rPr>
              <a:t>(</a:t>
            </a:r>
            <a:r>
              <a:rPr lang="en-CA" dirty="0" err="1" smtClean="0">
                <a:latin typeface="Times New Roman"/>
                <a:cs typeface="Times New Roman"/>
              </a:rPr>
              <a:t>c</a:t>
            </a:r>
            <a:r>
              <a:rPr lang="en-CA" dirty="0" smtClean="0">
                <a:latin typeface="Times New Roman"/>
                <a:cs typeface="Times New Roman"/>
              </a:rPr>
              <a:t>)</a:t>
            </a:r>
            <a:endParaRPr lang="en-CA" baseline="-25000" dirty="0">
              <a:latin typeface="Times New Roman"/>
              <a:cs typeface="Times New Roman"/>
            </a:endParaRPr>
          </a:p>
        </p:txBody>
      </p:sp>
    </p:spTree>
    <p:extLst>
      <p:ext uri="{BB962C8B-B14F-4D97-AF65-F5344CB8AC3E}">
        <p14:creationId xmlns:p14="http://schemas.microsoft.com/office/powerpoint/2010/main" val="3868747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Bibliographic Notes &amp; Further Reading</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Kernel Density Estimation (KDE)</a:t>
            </a:r>
            <a:br>
              <a:rPr lang="en-US" b="1" dirty="0" smtClean="0"/>
            </a:br>
            <a:endParaRPr lang="en-US" b="1" dirty="0" smtClean="0"/>
          </a:p>
          <a:p>
            <a:r>
              <a:rPr lang="en-US" dirty="0" err="1" smtClean="0"/>
              <a:t>Epanechnikov</a:t>
            </a:r>
            <a:r>
              <a:rPr lang="en-US" dirty="0" smtClean="0"/>
              <a:t> </a:t>
            </a:r>
            <a:r>
              <a:rPr lang="en-US" dirty="0"/>
              <a:t>(1969) showed the optimality of the </a:t>
            </a:r>
            <a:r>
              <a:rPr lang="en-US" dirty="0" err="1"/>
              <a:t>Epanechnikov</a:t>
            </a:r>
            <a:r>
              <a:rPr lang="en-US" dirty="0"/>
              <a:t> kernel </a:t>
            </a:r>
            <a:r>
              <a:rPr lang="en-US" dirty="0" smtClean="0"/>
              <a:t>for KDE under </a:t>
            </a:r>
            <a:r>
              <a:rPr lang="en-US" dirty="0"/>
              <a:t>the mean-squared error metric. </a:t>
            </a:r>
            <a:endParaRPr lang="en-US" dirty="0" smtClean="0"/>
          </a:p>
          <a:p>
            <a:r>
              <a:rPr lang="en-US" dirty="0" smtClean="0"/>
              <a:t>Jones </a:t>
            </a:r>
            <a:r>
              <a:rPr lang="en-US" dirty="0"/>
              <a:t>et al. (1996) recommends using a so-called “plug-in” estimate to select the kernel bandwidth. </a:t>
            </a:r>
            <a:endParaRPr lang="en-US" dirty="0" smtClean="0"/>
          </a:p>
          <a:p>
            <a:r>
              <a:rPr lang="en-US" dirty="0" err="1" smtClean="0"/>
              <a:t>Duda</a:t>
            </a:r>
            <a:r>
              <a:rPr lang="en-US" dirty="0" smtClean="0"/>
              <a:t> </a:t>
            </a:r>
            <a:r>
              <a:rPr lang="en-US" dirty="0"/>
              <a:t>and Hart (1973) and Bishop (2006) show theoretically that kernel density estimation converges to the true distribution as the amount of data grows.</a:t>
            </a:r>
            <a:endParaRPr lang="en-CA" dirty="0"/>
          </a:p>
          <a:p>
            <a:endParaRPr lang="en-CA" dirty="0"/>
          </a:p>
        </p:txBody>
      </p:sp>
    </p:spTree>
    <p:extLst>
      <p:ext uri="{BB962C8B-B14F-4D97-AF65-F5344CB8AC3E}">
        <p14:creationId xmlns:p14="http://schemas.microsoft.com/office/powerpoint/2010/main" val="517256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variable models</a:t>
            </a:r>
            <a:endParaRPr lang="en-US" dirty="0"/>
          </a:p>
        </p:txBody>
      </p:sp>
      <p:sp>
        <p:nvSpPr>
          <p:cNvPr id="3" name="Content Placeholder 2"/>
          <p:cNvSpPr>
            <a:spLocks noGrp="1"/>
          </p:cNvSpPr>
          <p:nvPr>
            <p:ph idx="1"/>
          </p:nvPr>
        </p:nvSpPr>
        <p:spPr>
          <a:xfrm>
            <a:off x="457199" y="1350931"/>
            <a:ext cx="8345565" cy="5320927"/>
          </a:xfrm>
        </p:spPr>
        <p:txBody>
          <a:bodyPr>
            <a:normAutofit fontScale="85000" lnSpcReduction="10000"/>
          </a:bodyPr>
          <a:lstStyle/>
          <a:p>
            <a:r>
              <a:rPr lang="en-US" dirty="0" smtClean="0"/>
              <a:t>Given a </a:t>
            </a:r>
            <a:r>
              <a:rPr lang="en-US" dirty="0"/>
              <a:t>model with observations given by </a:t>
            </a:r>
            <a:r>
              <a:rPr lang="en-US" dirty="0" smtClean="0"/>
              <a:t>    , a per observation hidden discrete random variable </a:t>
            </a:r>
            <a:r>
              <a:rPr lang="en-US" i="1" dirty="0" smtClean="0"/>
              <a:t>h</a:t>
            </a:r>
            <a:r>
              <a:rPr lang="en-US" i="1" baseline="-25000" dirty="0" smtClean="0"/>
              <a:t>i</a:t>
            </a:r>
            <a:r>
              <a:rPr lang="en-US" dirty="0" smtClean="0"/>
              <a:t> and  hidden continuous random variable</a:t>
            </a:r>
            <a:r>
              <a:rPr lang="en-US" dirty="0"/>
              <a:t> </a:t>
            </a:r>
            <a:r>
              <a:rPr lang="en-US" i="1" dirty="0" err="1"/>
              <a:t>z</a:t>
            </a:r>
            <a:r>
              <a:rPr lang="en-US" i="1" baseline="-25000" dirty="0" err="1"/>
              <a:t>i</a:t>
            </a:r>
            <a:r>
              <a:rPr lang="en-US" dirty="0"/>
              <a:t> </a:t>
            </a:r>
            <a:r>
              <a:rPr lang="en-US" dirty="0" smtClean="0"/>
              <a:t>the </a:t>
            </a:r>
            <a:r>
              <a:rPr lang="en-US" dirty="0"/>
              <a:t>marginal likelihood </a:t>
            </a:r>
            <a:r>
              <a:rPr lang="en-US" dirty="0" smtClean="0"/>
              <a:t>of such a model is given by </a:t>
            </a:r>
            <a:br>
              <a:rPr lang="en-US" dirty="0" smtClean="0"/>
            </a:br>
            <a:endParaRPr lang="en-CA" dirty="0"/>
          </a:p>
          <a:p>
            <a:endParaRPr lang="en-CA" dirty="0"/>
          </a:p>
          <a:p>
            <a:pPr marL="0" indent="0">
              <a:buNone/>
            </a:pPr>
            <a:r>
              <a:rPr lang="en-US" dirty="0"/>
              <a:t> </a:t>
            </a:r>
            <a:endParaRPr lang="en-CA" dirty="0"/>
          </a:p>
          <a:p>
            <a:pPr marL="400050" lvl="1" indent="0">
              <a:buNone/>
            </a:pPr>
            <a:r>
              <a:rPr lang="en-US" sz="3200" dirty="0"/>
              <a:t>where the sum is taken over all possible discrete values of </a:t>
            </a:r>
            <a:r>
              <a:rPr lang="en-US" sz="3200" i="1" dirty="0" smtClean="0"/>
              <a:t>h</a:t>
            </a:r>
            <a:r>
              <a:rPr lang="en-US" sz="3200" i="1" baseline="-25000" dirty="0" smtClean="0"/>
              <a:t>i</a:t>
            </a:r>
            <a:r>
              <a:rPr lang="en-US" sz="3200" dirty="0"/>
              <a:t> </a:t>
            </a:r>
            <a:r>
              <a:rPr lang="en-US" sz="3200" dirty="0" smtClean="0"/>
              <a:t>&amp; </a:t>
            </a:r>
            <a:r>
              <a:rPr lang="en-US" sz="3200" dirty="0"/>
              <a:t>the integral is taken over the entire domain of </a:t>
            </a:r>
            <a:r>
              <a:rPr lang="en-US" sz="3200" i="1" dirty="0" err="1" smtClean="0"/>
              <a:t>z</a:t>
            </a:r>
            <a:r>
              <a:rPr lang="en-US" sz="3200" i="1" baseline="-25000" dirty="0" err="1" smtClean="0"/>
              <a:t>i</a:t>
            </a:r>
            <a:r>
              <a:rPr lang="en-US" sz="3200" dirty="0" smtClean="0"/>
              <a:t> </a:t>
            </a:r>
          </a:p>
          <a:p>
            <a:r>
              <a:rPr lang="en-US" dirty="0"/>
              <a:t>T</a:t>
            </a:r>
            <a:r>
              <a:rPr lang="en-US" dirty="0" smtClean="0"/>
              <a:t>o be extra </a:t>
            </a:r>
            <a:r>
              <a:rPr lang="en-US" dirty="0"/>
              <a:t>clear about different quantities </a:t>
            </a:r>
            <a:r>
              <a:rPr lang="en-US" dirty="0" smtClean="0"/>
              <a:t>here we </a:t>
            </a:r>
            <a:r>
              <a:rPr lang="en-US" dirty="0"/>
              <a:t>use                  </a:t>
            </a:r>
            <a:r>
              <a:rPr lang="en-US" dirty="0" smtClean="0"/>
              <a:t>                          </a:t>
            </a:r>
            <a:br>
              <a:rPr lang="en-US" dirty="0" smtClean="0"/>
            </a:br>
            <a:r>
              <a:rPr lang="en-US" dirty="0" smtClean="0"/>
              <a:t>                                to </a:t>
            </a:r>
            <a:r>
              <a:rPr lang="en-US" dirty="0"/>
              <a:t>denote the probability of the random variable </a:t>
            </a:r>
            <a:r>
              <a:rPr lang="en-US" i="1" dirty="0" smtClean="0"/>
              <a:t>x</a:t>
            </a:r>
            <a:r>
              <a:rPr lang="en-US" i="1" baseline="-25000" dirty="0" smtClean="0"/>
              <a:t>i</a:t>
            </a:r>
            <a:r>
              <a:rPr lang="en-US" dirty="0" smtClean="0"/>
              <a:t> associated </a:t>
            </a:r>
            <a:r>
              <a:rPr lang="en-US" dirty="0"/>
              <a:t>with instance </a:t>
            </a:r>
            <a:r>
              <a:rPr lang="en-US" i="1" dirty="0" err="1"/>
              <a:t>i</a:t>
            </a:r>
            <a:r>
              <a:rPr lang="en-US" dirty="0"/>
              <a:t> taking the value represented by the </a:t>
            </a:r>
            <a:r>
              <a:rPr lang="en-US" dirty="0" smtClean="0"/>
              <a:t>observation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502590637"/>
              </p:ext>
            </p:extLst>
          </p:nvPr>
        </p:nvGraphicFramePr>
        <p:xfrm>
          <a:off x="866425" y="5387629"/>
          <a:ext cx="2400300" cy="485775"/>
        </p:xfrm>
        <a:graphic>
          <a:graphicData uri="http://schemas.openxmlformats.org/presentationml/2006/ole">
            <mc:AlternateContent xmlns:mc="http://schemas.openxmlformats.org/markup-compatibility/2006">
              <mc:Choice xmlns:v="urn:schemas-microsoft-com:vml" Requires="v">
                <p:oleObj spid="_x0000_s312004" name="Equation" r:id="rId3" imgW="1066800" imgH="215900" progId="Equation.3">
                  <p:embed/>
                </p:oleObj>
              </mc:Choice>
              <mc:Fallback>
                <p:oleObj name="Equation" r:id="rId3" imgW="1066800" imgH="215900" progId="Equation.3">
                  <p:embed/>
                  <p:pic>
                    <p:nvPicPr>
                      <p:cNvPr id="0" name=""/>
                      <p:cNvPicPr/>
                      <p:nvPr/>
                    </p:nvPicPr>
                    <p:blipFill>
                      <a:blip r:embed="rId4"/>
                      <a:stretch>
                        <a:fillRect/>
                      </a:stretch>
                    </p:blipFill>
                    <p:spPr>
                      <a:xfrm>
                        <a:off x="866425" y="5387629"/>
                        <a:ext cx="2400300" cy="4857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66138057"/>
              </p:ext>
            </p:extLst>
          </p:nvPr>
        </p:nvGraphicFramePr>
        <p:xfrm>
          <a:off x="6740409" y="1382570"/>
          <a:ext cx="342900" cy="485775"/>
        </p:xfrm>
        <a:graphic>
          <a:graphicData uri="http://schemas.openxmlformats.org/presentationml/2006/ole">
            <mc:AlternateContent xmlns:mc="http://schemas.openxmlformats.org/markup-compatibility/2006">
              <mc:Choice xmlns:v="urn:schemas-microsoft-com:vml" Requires="v">
                <p:oleObj spid="_x0000_s312005" name="Equation" r:id="rId5" imgW="152400" imgH="215900" progId="Equation.3">
                  <p:embed/>
                </p:oleObj>
              </mc:Choice>
              <mc:Fallback>
                <p:oleObj name="Equation" r:id="rId5" imgW="152400" imgH="215900" progId="Equation.3">
                  <p:embed/>
                  <p:pic>
                    <p:nvPicPr>
                      <p:cNvPr id="0" name=""/>
                      <p:cNvPicPr/>
                      <p:nvPr/>
                    </p:nvPicPr>
                    <p:blipFill>
                      <a:blip r:embed="rId6"/>
                      <a:stretch>
                        <a:fillRect/>
                      </a:stretch>
                    </p:blipFill>
                    <p:spPr>
                      <a:xfrm>
                        <a:off x="6740409" y="1382570"/>
                        <a:ext cx="342900" cy="4857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43776674"/>
              </p:ext>
            </p:extLst>
          </p:nvPr>
        </p:nvGraphicFramePr>
        <p:xfrm>
          <a:off x="866425" y="2980556"/>
          <a:ext cx="7543800" cy="1085850"/>
        </p:xfrm>
        <a:graphic>
          <a:graphicData uri="http://schemas.openxmlformats.org/presentationml/2006/ole">
            <mc:AlternateContent xmlns:mc="http://schemas.openxmlformats.org/markup-compatibility/2006">
              <mc:Choice xmlns:v="urn:schemas-microsoft-com:vml" Requires="v">
                <p:oleObj spid="_x0000_s312006" name="Equation" r:id="rId7" imgW="3352800" imgH="482600" progId="Equation.3">
                  <p:embed/>
                </p:oleObj>
              </mc:Choice>
              <mc:Fallback>
                <p:oleObj name="Equation" r:id="rId7" imgW="3352800" imgH="482600" progId="Equation.3">
                  <p:embed/>
                  <p:pic>
                    <p:nvPicPr>
                      <p:cNvPr id="0" name=""/>
                      <p:cNvPicPr/>
                      <p:nvPr/>
                    </p:nvPicPr>
                    <p:blipFill>
                      <a:blip r:embed="rId8"/>
                      <a:stretch>
                        <a:fillRect/>
                      </a:stretch>
                    </p:blipFill>
                    <p:spPr>
                      <a:xfrm>
                        <a:off x="866425" y="2980556"/>
                        <a:ext cx="7543800" cy="10858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24051916"/>
              </p:ext>
            </p:extLst>
          </p:nvPr>
        </p:nvGraphicFramePr>
        <p:xfrm>
          <a:off x="6119100" y="6148334"/>
          <a:ext cx="342900" cy="485775"/>
        </p:xfrm>
        <a:graphic>
          <a:graphicData uri="http://schemas.openxmlformats.org/presentationml/2006/ole">
            <mc:AlternateContent xmlns:mc="http://schemas.openxmlformats.org/markup-compatibility/2006">
              <mc:Choice xmlns:v="urn:schemas-microsoft-com:vml" Requires="v">
                <p:oleObj spid="_x0000_s312007" name="Equation" r:id="rId9" imgW="152400" imgH="215900" progId="Equation.3">
                  <p:embed/>
                </p:oleObj>
              </mc:Choice>
              <mc:Fallback>
                <p:oleObj name="Equation" r:id="rId9" imgW="152400" imgH="215900" progId="Equation.3">
                  <p:embed/>
                  <p:pic>
                    <p:nvPicPr>
                      <p:cNvPr id="0" name=""/>
                      <p:cNvPicPr/>
                      <p:nvPr/>
                    </p:nvPicPr>
                    <p:blipFill>
                      <a:blip r:embed="rId6"/>
                      <a:stretch>
                        <a:fillRect/>
                      </a:stretch>
                    </p:blipFill>
                    <p:spPr>
                      <a:xfrm>
                        <a:off x="6119100" y="6148334"/>
                        <a:ext cx="342900" cy="485775"/>
                      </a:xfrm>
                      <a:prstGeom prst="rect">
                        <a:avLst/>
                      </a:prstGeom>
                    </p:spPr>
                  </p:pic>
                </p:oleObj>
              </mc:Fallback>
            </mc:AlternateContent>
          </a:graphicData>
        </a:graphic>
      </p:graphicFrame>
    </p:spTree>
    <p:extLst>
      <p:ext uri="{BB962C8B-B14F-4D97-AF65-F5344CB8AC3E}">
        <p14:creationId xmlns:p14="http://schemas.microsoft.com/office/powerpoint/2010/main" val="390044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hidden variable models</a:t>
            </a:r>
            <a:endParaRPr lang="en-US" dirty="0"/>
          </a:p>
        </p:txBody>
      </p:sp>
      <p:sp>
        <p:nvSpPr>
          <p:cNvPr id="3" name="Content Placeholder 2"/>
          <p:cNvSpPr>
            <a:spLocks noGrp="1"/>
          </p:cNvSpPr>
          <p:nvPr>
            <p:ph idx="1"/>
          </p:nvPr>
        </p:nvSpPr>
        <p:spPr>
          <a:xfrm>
            <a:off x="457200" y="1234140"/>
            <a:ext cx="8229600" cy="1951068"/>
          </a:xfrm>
        </p:spPr>
        <p:txBody>
          <a:bodyPr>
            <a:normAutofit fontScale="85000" lnSpcReduction="10000"/>
          </a:bodyPr>
          <a:lstStyle/>
          <a:p>
            <a:r>
              <a:rPr lang="en-US" dirty="0" smtClean="0"/>
              <a:t>If a model has hidden variables we perform learning by integrating out the uncertainty of the hidden variables, i.e. we work with the </a:t>
            </a:r>
            <a:r>
              <a:rPr lang="en-US" i="1" dirty="0" smtClean="0"/>
              <a:t>marginal likelihood</a:t>
            </a:r>
          </a:p>
          <a:p>
            <a:r>
              <a:rPr lang="en-US" dirty="0" smtClean="0"/>
              <a:t>Taking the derivative of the marginal likelihood we see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390214389"/>
              </p:ext>
            </p:extLst>
          </p:nvPr>
        </p:nvGraphicFramePr>
        <p:xfrm>
          <a:off x="1086656" y="3004203"/>
          <a:ext cx="6934200" cy="3810000"/>
        </p:xfrm>
        <a:graphic>
          <a:graphicData uri="http://schemas.openxmlformats.org/presentationml/2006/ole">
            <mc:AlternateContent xmlns:mc="http://schemas.openxmlformats.org/markup-compatibility/2006">
              <mc:Choice xmlns:v="urn:schemas-microsoft-com:vml" Requires="v">
                <p:oleObj spid="_x0000_s312502" name="Equation" r:id="rId3" imgW="3467100" imgH="1905000" progId="Equation.3">
                  <p:embed/>
                </p:oleObj>
              </mc:Choice>
              <mc:Fallback>
                <p:oleObj name="Equation" r:id="rId3" imgW="3467100" imgH="1905000" progId="Equation.3">
                  <p:embed/>
                  <p:pic>
                    <p:nvPicPr>
                      <p:cNvPr id="0" name=""/>
                      <p:cNvPicPr/>
                      <p:nvPr/>
                    </p:nvPicPr>
                    <p:blipFill>
                      <a:blip r:embed="rId4"/>
                      <a:stretch>
                        <a:fillRect/>
                      </a:stretch>
                    </p:blipFill>
                    <p:spPr>
                      <a:xfrm>
                        <a:off x="1086656" y="3004203"/>
                        <a:ext cx="6934200" cy="3810000"/>
                      </a:xfrm>
                      <a:prstGeom prst="rect">
                        <a:avLst/>
                      </a:prstGeom>
                    </p:spPr>
                  </p:pic>
                </p:oleObj>
              </mc:Fallback>
            </mc:AlternateContent>
          </a:graphicData>
        </a:graphic>
      </p:graphicFrame>
    </p:spTree>
    <p:extLst>
      <p:ext uri="{BB962C8B-B14F-4D97-AF65-F5344CB8AC3E}">
        <p14:creationId xmlns:p14="http://schemas.microsoft.com/office/powerpoint/2010/main" val="3279134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48"/>
            <a:ext cx="9143999" cy="1143000"/>
          </a:xfrm>
        </p:spPr>
        <p:txBody>
          <a:bodyPr>
            <a:normAutofit fontScale="90000"/>
          </a:bodyPr>
          <a:lstStyle/>
          <a:p>
            <a:r>
              <a:rPr lang="en-US" dirty="0" smtClean="0"/>
              <a:t>Learning with </a:t>
            </a:r>
            <a:br>
              <a:rPr lang="en-US" dirty="0" smtClean="0"/>
            </a:br>
            <a:r>
              <a:rPr lang="en-US" dirty="0" smtClean="0"/>
              <a:t>expected gradient descent (EGD)</a:t>
            </a:r>
            <a:endParaRPr lang="en-US" dirty="0"/>
          </a:p>
        </p:txBody>
      </p:sp>
      <p:sp>
        <p:nvSpPr>
          <p:cNvPr id="3" name="Content Placeholder 2"/>
          <p:cNvSpPr>
            <a:spLocks noGrp="1"/>
          </p:cNvSpPr>
          <p:nvPr>
            <p:ph idx="1"/>
          </p:nvPr>
        </p:nvSpPr>
        <p:spPr>
          <a:xfrm>
            <a:off x="457200" y="1350932"/>
            <a:ext cx="8229600" cy="4900290"/>
          </a:xfrm>
        </p:spPr>
        <p:txBody>
          <a:bodyPr>
            <a:normAutofit fontScale="92500" lnSpcReduction="20000"/>
          </a:bodyPr>
          <a:lstStyle/>
          <a:p>
            <a:r>
              <a:rPr lang="en-US" dirty="0"/>
              <a:t>T</a:t>
            </a:r>
            <a:r>
              <a:rPr lang="en-US" dirty="0" smtClean="0"/>
              <a:t>he </a:t>
            </a:r>
            <a:r>
              <a:rPr lang="en-US" dirty="0"/>
              <a:t>marginal likelihood can be optimized using gradient ascent by </a:t>
            </a:r>
            <a:r>
              <a:rPr lang="en-US" dirty="0" smtClean="0"/>
              <a:t>computing </a:t>
            </a:r>
            <a:r>
              <a:rPr lang="en-US" dirty="0"/>
              <a:t>and </a:t>
            </a:r>
            <a:r>
              <a:rPr lang="en-US" dirty="0" smtClean="0"/>
              <a:t>following the expected gradient </a:t>
            </a:r>
            <a:r>
              <a:rPr lang="en-US" dirty="0"/>
              <a:t>of the </a:t>
            </a:r>
            <a:r>
              <a:rPr lang="en-US" dirty="0" smtClean="0"/>
              <a:t>log</a:t>
            </a:r>
            <a:r>
              <a:rPr lang="en-US" dirty="0"/>
              <a:t> </a:t>
            </a:r>
            <a:r>
              <a:rPr lang="en-US" dirty="0" smtClean="0"/>
              <a:t>joint likelihood</a:t>
            </a:r>
            <a:r>
              <a:rPr lang="en-CA" dirty="0" smtClean="0"/>
              <a:t> </a:t>
            </a:r>
          </a:p>
          <a:p>
            <a:r>
              <a:rPr lang="en-US" dirty="0"/>
              <a:t>This can be decomposed into three </a:t>
            </a:r>
            <a:r>
              <a:rPr lang="en-US" dirty="0" smtClean="0"/>
              <a:t>steps, a </a:t>
            </a:r>
          </a:p>
          <a:p>
            <a:pPr marL="400050" lvl="1" indent="0">
              <a:buNone/>
            </a:pPr>
            <a:r>
              <a:rPr lang="en-US" sz="3200" b="1" dirty="0" smtClean="0"/>
              <a:t>P</a:t>
            </a:r>
            <a:r>
              <a:rPr lang="en-US" sz="3200" b="1" dirty="0"/>
              <a:t>-</a:t>
            </a:r>
            <a:r>
              <a:rPr lang="en-US" sz="3200" b="1" dirty="0" smtClean="0"/>
              <a:t>step</a:t>
            </a:r>
            <a:r>
              <a:rPr lang="en-US" sz="3200" dirty="0" smtClean="0"/>
              <a:t> where we compute </a:t>
            </a:r>
            <a:r>
              <a:rPr lang="en-US" sz="3200" dirty="0"/>
              <a:t>the posterior over hidden variables</a:t>
            </a:r>
            <a:r>
              <a:rPr lang="en-US" sz="3200" dirty="0" smtClean="0"/>
              <a:t>; then an </a:t>
            </a:r>
          </a:p>
          <a:p>
            <a:pPr marL="400050" lvl="1" indent="0">
              <a:buNone/>
            </a:pPr>
            <a:r>
              <a:rPr lang="en-US" sz="3200" b="1" dirty="0" smtClean="0"/>
              <a:t>E</a:t>
            </a:r>
            <a:r>
              <a:rPr lang="en-US" sz="3200" b="1" dirty="0"/>
              <a:t>-</a:t>
            </a:r>
            <a:r>
              <a:rPr lang="en-US" sz="3200" b="1" dirty="0" smtClean="0"/>
              <a:t>step</a:t>
            </a:r>
            <a:r>
              <a:rPr lang="en-US" sz="3200" dirty="0" smtClean="0"/>
              <a:t> where we compute </a:t>
            </a:r>
            <a:r>
              <a:rPr lang="en-US" sz="3200" dirty="0"/>
              <a:t>the expectation of the gradient given the posterior; </a:t>
            </a:r>
            <a:r>
              <a:rPr lang="en-US" sz="3200" dirty="0" smtClean="0"/>
              <a:t>then a </a:t>
            </a:r>
          </a:p>
          <a:p>
            <a:pPr marL="400050" lvl="1" indent="0">
              <a:buNone/>
            </a:pPr>
            <a:r>
              <a:rPr lang="en-US" sz="3200" b="1" dirty="0" smtClean="0"/>
              <a:t>G</a:t>
            </a:r>
            <a:r>
              <a:rPr lang="en-US" sz="3200" b="1" dirty="0"/>
              <a:t>-step</a:t>
            </a:r>
            <a:r>
              <a:rPr lang="en-US" sz="3200" dirty="0"/>
              <a:t>, </a:t>
            </a:r>
            <a:r>
              <a:rPr lang="en-US" sz="3200" dirty="0" smtClean="0"/>
              <a:t>where we use gradient</a:t>
            </a:r>
            <a:r>
              <a:rPr lang="en-US" sz="3200" dirty="0"/>
              <a:t>-based optimization to maximize the </a:t>
            </a:r>
            <a:r>
              <a:rPr lang="en-US" sz="3200" dirty="0" smtClean="0"/>
              <a:t>(</a:t>
            </a:r>
            <a:r>
              <a:rPr lang="en-US" sz="3200" i="1" dirty="0" smtClean="0"/>
              <a:t>marginal likelihood</a:t>
            </a:r>
            <a:r>
              <a:rPr lang="en-US" sz="3200" dirty="0" smtClean="0"/>
              <a:t>) objective </a:t>
            </a:r>
            <a:r>
              <a:rPr lang="en-US" sz="3200" dirty="0"/>
              <a:t>function with respect to the </a:t>
            </a:r>
            <a:r>
              <a:rPr lang="en-US" sz="3200" dirty="0" smtClean="0"/>
              <a:t>model parameters</a:t>
            </a:r>
            <a:r>
              <a:rPr lang="en-US" sz="3200" dirty="0"/>
              <a:t>.</a:t>
            </a:r>
            <a:r>
              <a:rPr lang="en-CA" sz="3200" dirty="0"/>
              <a:t> </a:t>
            </a:r>
            <a:endParaRPr lang="en-US" sz="3200" dirty="0"/>
          </a:p>
        </p:txBody>
      </p:sp>
    </p:spTree>
    <p:extLst>
      <p:ext uri="{BB962C8B-B14F-4D97-AF65-F5344CB8AC3E}">
        <p14:creationId xmlns:p14="http://schemas.microsoft.com/office/powerpoint/2010/main" val="1230427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Expectation Maximization </a:t>
            </a:r>
            <a:br>
              <a:rPr lang="en-US" dirty="0" smtClean="0"/>
            </a:br>
            <a:r>
              <a:rPr lang="en-US" dirty="0" smtClean="0"/>
              <a:t>(EM) Algorithm</a:t>
            </a:r>
            <a:endParaRPr lang="en-US" dirty="0"/>
          </a:p>
        </p:txBody>
      </p:sp>
      <p:sp>
        <p:nvSpPr>
          <p:cNvPr id="3" name="Content Placeholder 2"/>
          <p:cNvSpPr>
            <a:spLocks noGrp="1"/>
          </p:cNvSpPr>
          <p:nvPr>
            <p:ph idx="1"/>
          </p:nvPr>
        </p:nvSpPr>
        <p:spPr>
          <a:xfrm>
            <a:off x="457200" y="1350932"/>
            <a:ext cx="8229600" cy="4095957"/>
          </a:xfrm>
        </p:spPr>
        <p:txBody>
          <a:bodyPr>
            <a:normAutofit fontScale="92500"/>
          </a:bodyPr>
          <a:lstStyle/>
          <a:p>
            <a:r>
              <a:rPr lang="en-US" dirty="0" smtClean="0"/>
              <a:t>A more well known method, similar to EGD</a:t>
            </a:r>
          </a:p>
          <a:p>
            <a:r>
              <a:rPr lang="en-US" dirty="0" smtClean="0"/>
              <a:t>The </a:t>
            </a:r>
            <a:r>
              <a:rPr lang="en-US" dirty="0"/>
              <a:t>EM algorithm consists of two </a:t>
            </a:r>
            <a:r>
              <a:rPr lang="en-US" dirty="0" smtClean="0"/>
              <a:t>steps, an</a:t>
            </a:r>
            <a:br>
              <a:rPr lang="en-US" dirty="0" smtClean="0"/>
            </a:br>
            <a:r>
              <a:rPr lang="en-US" b="1" dirty="0" smtClean="0"/>
              <a:t>E</a:t>
            </a:r>
            <a:r>
              <a:rPr lang="en-US" b="1" dirty="0"/>
              <a:t>-step </a:t>
            </a:r>
            <a:r>
              <a:rPr lang="en-US" dirty="0"/>
              <a:t>that computes the expectations used in the expected log-likelihood; and </a:t>
            </a:r>
            <a:r>
              <a:rPr lang="en-US" dirty="0" smtClean="0"/>
              <a:t>an </a:t>
            </a:r>
            <a:br>
              <a:rPr lang="en-US" dirty="0" smtClean="0"/>
            </a:br>
            <a:r>
              <a:rPr lang="en-US" b="1" dirty="0" smtClean="0"/>
              <a:t>M</a:t>
            </a:r>
            <a:r>
              <a:rPr lang="en-US" b="1" dirty="0"/>
              <a:t>-step</a:t>
            </a:r>
            <a:r>
              <a:rPr lang="en-US" dirty="0"/>
              <a:t> in which the objective is maximized – typically using a closed-form parameter update. </a:t>
            </a:r>
            <a:endParaRPr lang="en-US" dirty="0" smtClean="0"/>
          </a:p>
          <a:p>
            <a:r>
              <a:rPr lang="en-US" dirty="0" smtClean="0"/>
              <a:t>The expected log joint likelihood is related to the marginal likelihood in the following way</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09338036"/>
              </p:ext>
            </p:extLst>
          </p:nvPr>
        </p:nvGraphicFramePr>
        <p:xfrm>
          <a:off x="381000" y="5417691"/>
          <a:ext cx="8305800" cy="1016000"/>
        </p:xfrm>
        <a:graphic>
          <a:graphicData uri="http://schemas.openxmlformats.org/presentationml/2006/ole">
            <mc:AlternateContent xmlns:mc="http://schemas.openxmlformats.org/markup-compatibility/2006">
              <mc:Choice xmlns:v="urn:schemas-microsoft-com:vml" Requires="v">
                <p:oleObj spid="_x0000_s313523" name="Equation" r:id="rId3" imgW="4152900" imgH="508000" progId="Equation.3">
                  <p:embed/>
                </p:oleObj>
              </mc:Choice>
              <mc:Fallback>
                <p:oleObj name="Equation" r:id="rId3" imgW="4152900" imgH="508000" progId="Equation.3">
                  <p:embed/>
                  <p:pic>
                    <p:nvPicPr>
                      <p:cNvPr id="0" name=""/>
                      <p:cNvPicPr/>
                      <p:nvPr/>
                    </p:nvPicPr>
                    <p:blipFill>
                      <a:blip r:embed="rId4"/>
                      <a:stretch>
                        <a:fillRect/>
                      </a:stretch>
                    </p:blipFill>
                    <p:spPr>
                      <a:xfrm>
                        <a:off x="381000" y="5417691"/>
                        <a:ext cx="8305800" cy="1016000"/>
                      </a:xfrm>
                      <a:prstGeom prst="rect">
                        <a:avLst/>
                      </a:prstGeom>
                    </p:spPr>
                  </p:pic>
                </p:oleObj>
              </mc:Fallback>
            </mc:AlternateContent>
          </a:graphicData>
        </a:graphic>
      </p:graphicFrame>
    </p:spTree>
    <p:extLst>
      <p:ext uri="{BB962C8B-B14F-4D97-AF65-F5344CB8AC3E}">
        <p14:creationId xmlns:p14="http://schemas.microsoft.com/office/powerpoint/2010/main" val="3983027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 </a:t>
            </a:r>
            <a:r>
              <a:rPr lang="en-US" dirty="0"/>
              <a:t>a</a:t>
            </a:r>
            <a:r>
              <a:rPr lang="en-US" dirty="0" smtClean="0"/>
              <a:t>lgorithm in more detail</a:t>
            </a:r>
            <a:endParaRPr lang="en-US" dirty="0"/>
          </a:p>
        </p:txBody>
      </p:sp>
      <p:sp>
        <p:nvSpPr>
          <p:cNvPr id="3" name="Content Placeholder 2"/>
          <p:cNvSpPr>
            <a:spLocks noGrp="1"/>
          </p:cNvSpPr>
          <p:nvPr>
            <p:ph idx="1"/>
          </p:nvPr>
        </p:nvSpPr>
        <p:spPr>
          <a:xfrm>
            <a:off x="457200" y="1350931"/>
            <a:ext cx="8229600" cy="5247931"/>
          </a:xfrm>
        </p:spPr>
        <p:txBody>
          <a:bodyPr>
            <a:normAutofit fontScale="85000" lnSpcReduction="20000"/>
          </a:bodyPr>
          <a:lstStyle/>
          <a:p>
            <a:r>
              <a:rPr lang="en-US" dirty="0" smtClean="0"/>
              <a:t>In a joint probability model with </a:t>
            </a:r>
            <a:r>
              <a:rPr lang="en-US" dirty="0"/>
              <a:t>discrete hidden variables </a:t>
            </a:r>
            <a:r>
              <a:rPr lang="en-US" b="1" dirty="0" smtClean="0"/>
              <a:t>H</a:t>
            </a:r>
            <a:r>
              <a:rPr lang="en-US" dirty="0"/>
              <a:t> </a:t>
            </a:r>
            <a:r>
              <a:rPr lang="en-US" dirty="0" smtClean="0"/>
              <a:t>the </a:t>
            </a:r>
            <a:r>
              <a:rPr lang="en-US" dirty="0"/>
              <a:t>probability of the observed data </a:t>
            </a:r>
            <a:r>
              <a:rPr lang="en-US" dirty="0" smtClean="0"/>
              <a:t>can </a:t>
            </a:r>
            <a:r>
              <a:rPr lang="en-US" dirty="0"/>
              <a:t>be maximized </a:t>
            </a:r>
            <a:r>
              <a:rPr lang="fr-CA" dirty="0" smtClean="0"/>
              <a:t>by </a:t>
            </a:r>
            <a:r>
              <a:rPr lang="fr-CA" dirty="0" err="1" smtClean="0"/>
              <a:t>initializing</a:t>
            </a:r>
            <a:r>
              <a:rPr lang="fr-CA" dirty="0" smtClean="0"/>
              <a:t>         and </a:t>
            </a:r>
            <a:r>
              <a:rPr lang="fr-CA" dirty="0" err="1" smtClean="0"/>
              <a:t>repeating</a:t>
            </a:r>
            <a:r>
              <a:rPr lang="fr-CA" dirty="0" smtClean="0"/>
              <a:t> the </a:t>
            </a:r>
            <a:r>
              <a:rPr lang="fr-CA" dirty="0" err="1" smtClean="0"/>
              <a:t>steps</a:t>
            </a:r>
            <a:endParaRPr lang="en-CA" dirty="0"/>
          </a:p>
          <a:p>
            <a:pPr marL="514350" lvl="0" indent="-514350">
              <a:buFont typeface="+mj-lt"/>
              <a:buAutoNum type="arabicPeriod"/>
            </a:pPr>
            <a:r>
              <a:rPr lang="en-US" dirty="0" smtClean="0"/>
              <a:t> </a:t>
            </a:r>
            <a:r>
              <a:rPr lang="en-US" b="1" dirty="0" smtClean="0"/>
              <a:t>E</a:t>
            </a:r>
            <a:r>
              <a:rPr lang="en-US" b="1" dirty="0"/>
              <a:t>-step</a:t>
            </a:r>
            <a:r>
              <a:rPr lang="en-US" dirty="0"/>
              <a:t>: Compute </a:t>
            </a:r>
            <a:r>
              <a:rPr lang="en-US" dirty="0" smtClean="0"/>
              <a:t>expectations using</a:t>
            </a:r>
            <a:br>
              <a:rPr lang="en-US" dirty="0" smtClean="0"/>
            </a:br>
            <a:r>
              <a:rPr lang="en-US" dirty="0" smtClean="0"/>
              <a:t> </a:t>
            </a:r>
            <a:endParaRPr lang="en-CA" dirty="0"/>
          </a:p>
          <a:p>
            <a:pPr marL="514350" lvl="0" indent="-514350">
              <a:buFont typeface="+mj-lt"/>
              <a:buAutoNum type="arabicPeriod"/>
            </a:pPr>
            <a:r>
              <a:rPr lang="en-US" dirty="0" smtClean="0"/>
              <a:t> </a:t>
            </a:r>
            <a:r>
              <a:rPr lang="en-US" b="1" dirty="0" smtClean="0"/>
              <a:t>M</a:t>
            </a:r>
            <a:r>
              <a:rPr lang="en-US" b="1" dirty="0"/>
              <a:t>-step</a:t>
            </a:r>
            <a:r>
              <a:rPr lang="en-US" dirty="0"/>
              <a:t>: Find </a:t>
            </a:r>
            <a:r>
              <a:rPr lang="en-US" dirty="0" smtClean="0"/>
              <a:t/>
            </a:r>
            <a:br>
              <a:rPr lang="en-US" dirty="0" smtClean="0"/>
            </a:br>
            <a:endParaRPr lang="en-CA" dirty="0"/>
          </a:p>
          <a:p>
            <a:pPr marL="514350" lvl="0" indent="-514350">
              <a:buFont typeface="+mj-lt"/>
              <a:buAutoNum type="arabicPeriod"/>
            </a:pPr>
            <a:r>
              <a:rPr lang="en-US" dirty="0" smtClean="0"/>
              <a:t> If </a:t>
            </a:r>
            <a:r>
              <a:rPr lang="en-US" dirty="0"/>
              <a:t>the algorithm has not converged, set  </a:t>
            </a:r>
            <a:r>
              <a:rPr lang="en-US" dirty="0" smtClean="0"/>
              <a:t/>
            </a:r>
            <a:br>
              <a:rPr lang="en-US" dirty="0" smtClean="0"/>
            </a:br>
            <a:r>
              <a:rPr lang="en-US" dirty="0" smtClean="0"/>
              <a:t>and </a:t>
            </a:r>
            <a:r>
              <a:rPr lang="en-US" dirty="0"/>
              <a:t>return to step </a:t>
            </a:r>
            <a:r>
              <a:rPr lang="en-US" dirty="0" smtClean="0"/>
              <a:t>1 </a:t>
            </a:r>
            <a:endParaRPr lang="en-CA" dirty="0"/>
          </a:p>
          <a:p>
            <a:r>
              <a:rPr lang="en-US" dirty="0" smtClean="0"/>
              <a:t>The M </a:t>
            </a:r>
            <a:r>
              <a:rPr lang="en-US" dirty="0"/>
              <a:t>step corresponds to maximizing the expected log-</a:t>
            </a:r>
            <a:r>
              <a:rPr lang="en-US" dirty="0" smtClean="0"/>
              <a:t>likelihood, the overall procedure maximizes the marginal likelihood of the data </a:t>
            </a:r>
          </a:p>
          <a:p>
            <a:r>
              <a:rPr lang="en-US" dirty="0" smtClean="0"/>
              <a:t>Although </a:t>
            </a:r>
            <a:r>
              <a:rPr lang="en-US" dirty="0"/>
              <a:t>discrete hidden variables are used above, the approach generalizes to continuous ones</a:t>
            </a:r>
            <a:r>
              <a:rPr lang="en-CA" dirty="0"/>
              <a:t> </a:t>
            </a:r>
            <a:r>
              <a:rPr lang="en-CA" dirty="0" smtClean="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57646726"/>
              </p:ext>
            </p:extLst>
          </p:nvPr>
        </p:nvGraphicFramePr>
        <p:xfrm>
          <a:off x="6324846" y="2415211"/>
          <a:ext cx="1676400" cy="457200"/>
        </p:xfrm>
        <a:graphic>
          <a:graphicData uri="http://schemas.openxmlformats.org/presentationml/2006/ole">
            <mc:AlternateContent xmlns:mc="http://schemas.openxmlformats.org/markup-compatibility/2006">
              <mc:Choice xmlns:v="urn:schemas-microsoft-com:vml" Requires="v">
                <p:oleObj spid="_x0000_s315053" name="Equation" r:id="rId3" imgW="838200" imgH="228600" progId="Equation.3">
                  <p:embed/>
                </p:oleObj>
              </mc:Choice>
              <mc:Fallback>
                <p:oleObj name="Equation" r:id="rId3" imgW="838200" imgH="228600" progId="Equation.3">
                  <p:embed/>
                  <p:pic>
                    <p:nvPicPr>
                      <p:cNvPr id="0" name=""/>
                      <p:cNvPicPr/>
                      <p:nvPr/>
                    </p:nvPicPr>
                    <p:blipFill>
                      <a:blip r:embed="rId4"/>
                      <a:stretch>
                        <a:fillRect/>
                      </a:stretch>
                    </p:blipFill>
                    <p:spPr>
                      <a:xfrm>
                        <a:off x="6324846" y="2415211"/>
                        <a:ext cx="1676400"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97198063"/>
              </p:ext>
            </p:extLst>
          </p:nvPr>
        </p:nvGraphicFramePr>
        <p:xfrm>
          <a:off x="3162300" y="2894887"/>
          <a:ext cx="5638800" cy="965200"/>
        </p:xfrm>
        <a:graphic>
          <a:graphicData uri="http://schemas.openxmlformats.org/presentationml/2006/ole">
            <mc:AlternateContent xmlns:mc="http://schemas.openxmlformats.org/markup-compatibility/2006">
              <mc:Choice xmlns:v="urn:schemas-microsoft-com:vml" Requires="v">
                <p:oleObj spid="_x0000_s315054" name="Equation" r:id="rId5" imgW="2819400" imgH="482600" progId="Equation.3">
                  <p:embed/>
                </p:oleObj>
              </mc:Choice>
              <mc:Fallback>
                <p:oleObj name="Equation" r:id="rId5" imgW="2819400" imgH="482600" progId="Equation.3">
                  <p:embed/>
                  <p:pic>
                    <p:nvPicPr>
                      <p:cNvPr id="0" name=""/>
                      <p:cNvPicPr/>
                      <p:nvPr/>
                    </p:nvPicPr>
                    <p:blipFill>
                      <a:blip r:embed="rId6"/>
                      <a:stretch>
                        <a:fillRect/>
                      </a:stretch>
                    </p:blipFill>
                    <p:spPr>
                      <a:xfrm>
                        <a:off x="3162300" y="2894887"/>
                        <a:ext cx="5638800" cy="9652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04494374"/>
              </p:ext>
            </p:extLst>
          </p:nvPr>
        </p:nvGraphicFramePr>
        <p:xfrm>
          <a:off x="4445000" y="1984271"/>
          <a:ext cx="508000" cy="406400"/>
        </p:xfrm>
        <a:graphic>
          <a:graphicData uri="http://schemas.openxmlformats.org/presentationml/2006/ole">
            <mc:AlternateContent xmlns:mc="http://schemas.openxmlformats.org/markup-compatibility/2006">
              <mc:Choice xmlns:v="urn:schemas-microsoft-com:vml" Requires="v">
                <p:oleObj spid="_x0000_s315055" name="Equation" r:id="rId7" imgW="254000" imgH="203200" progId="Equation.3">
                  <p:embed/>
                </p:oleObj>
              </mc:Choice>
              <mc:Fallback>
                <p:oleObj name="Equation" r:id="rId7" imgW="254000" imgH="203200" progId="Equation.3">
                  <p:embed/>
                  <p:pic>
                    <p:nvPicPr>
                      <p:cNvPr id="0" name=""/>
                      <p:cNvPicPr/>
                      <p:nvPr/>
                    </p:nvPicPr>
                    <p:blipFill>
                      <a:blip r:embed="rId8"/>
                      <a:stretch>
                        <a:fillRect/>
                      </a:stretch>
                    </p:blipFill>
                    <p:spPr>
                      <a:xfrm>
                        <a:off x="4445000" y="1984271"/>
                        <a:ext cx="508000" cy="4064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78756779"/>
              </p:ext>
            </p:extLst>
          </p:nvPr>
        </p:nvGraphicFramePr>
        <p:xfrm>
          <a:off x="6649106" y="3874686"/>
          <a:ext cx="1270000" cy="406400"/>
        </p:xfrm>
        <a:graphic>
          <a:graphicData uri="http://schemas.openxmlformats.org/presentationml/2006/ole">
            <mc:AlternateContent xmlns:mc="http://schemas.openxmlformats.org/markup-compatibility/2006">
              <mc:Choice xmlns:v="urn:schemas-microsoft-com:vml" Requires="v">
                <p:oleObj spid="_x0000_s315056" name="Equation" r:id="rId9" imgW="635000" imgH="203200" progId="Equation.3">
                  <p:embed/>
                </p:oleObj>
              </mc:Choice>
              <mc:Fallback>
                <p:oleObj name="Equation" r:id="rId9" imgW="635000" imgH="203200" progId="Equation.3">
                  <p:embed/>
                  <p:pic>
                    <p:nvPicPr>
                      <p:cNvPr id="0" name=""/>
                      <p:cNvPicPr/>
                      <p:nvPr/>
                    </p:nvPicPr>
                    <p:blipFill>
                      <a:blip r:embed="rId10"/>
                      <a:stretch>
                        <a:fillRect/>
                      </a:stretch>
                    </p:blipFill>
                    <p:spPr>
                      <a:xfrm>
                        <a:off x="6649106" y="3874686"/>
                        <a:ext cx="1270000" cy="406400"/>
                      </a:xfrm>
                      <a:prstGeom prst="rect">
                        <a:avLst/>
                      </a:prstGeom>
                    </p:spPr>
                  </p:pic>
                </p:oleObj>
              </mc:Fallback>
            </mc:AlternateContent>
          </a:graphicData>
        </a:graphic>
      </p:graphicFrame>
    </p:spTree>
    <p:extLst>
      <p:ext uri="{BB962C8B-B14F-4D97-AF65-F5344CB8AC3E}">
        <p14:creationId xmlns:p14="http://schemas.microsoft.com/office/powerpoint/2010/main" val="21424557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for Bayesian networks</a:t>
            </a:r>
            <a:endParaRPr lang="en-US" dirty="0"/>
          </a:p>
        </p:txBody>
      </p:sp>
      <p:sp>
        <p:nvSpPr>
          <p:cNvPr id="3" name="Content Placeholder 2"/>
          <p:cNvSpPr>
            <a:spLocks noGrp="1"/>
          </p:cNvSpPr>
          <p:nvPr>
            <p:ph idx="1"/>
          </p:nvPr>
        </p:nvSpPr>
        <p:spPr>
          <a:xfrm>
            <a:off x="457200" y="1350932"/>
            <a:ext cx="8229600" cy="3656612"/>
          </a:xfrm>
        </p:spPr>
        <p:txBody>
          <a:bodyPr>
            <a:normAutofit fontScale="85000" lnSpcReduction="20000"/>
          </a:bodyPr>
          <a:lstStyle/>
          <a:p>
            <a:r>
              <a:rPr lang="en-US" dirty="0" smtClean="0"/>
              <a:t>Unconditional probability distributions are </a:t>
            </a:r>
            <a:r>
              <a:rPr lang="en-US" dirty="0"/>
              <a:t>estimated in the same way in which it would be computed if the variables </a:t>
            </a:r>
            <a:r>
              <a:rPr lang="en-US" i="1" dirty="0"/>
              <a:t>A</a:t>
            </a:r>
            <a:r>
              <a:rPr lang="en-US" i="1" baseline="-25000" dirty="0"/>
              <a:t>i</a:t>
            </a:r>
            <a:r>
              <a:rPr lang="en-US" dirty="0"/>
              <a:t> had been observed, but with each observation replaced by its </a:t>
            </a:r>
            <a:r>
              <a:rPr lang="en-US" dirty="0" smtClean="0"/>
              <a:t>posterior marginal probability</a:t>
            </a:r>
            <a:r>
              <a:rPr lang="en-US" dirty="0"/>
              <a:t> </a:t>
            </a:r>
            <a:r>
              <a:rPr lang="en-US" dirty="0" smtClean="0"/>
              <a:t>(i.e. marginalizing over the other variables) </a:t>
            </a:r>
          </a:p>
          <a:p>
            <a:endParaRPr lang="en-US" dirty="0"/>
          </a:p>
          <a:p>
            <a:endParaRPr lang="en-US" dirty="0" smtClean="0"/>
          </a:p>
          <a:p>
            <a:r>
              <a:rPr lang="en-US" dirty="0" smtClean="0"/>
              <a:t>Conditional distributions are updated using ratios of posterior </a:t>
            </a:r>
            <a:r>
              <a:rPr lang="en-US" dirty="0" err="1" smtClean="0"/>
              <a:t>marginals</a:t>
            </a:r>
            <a:r>
              <a:rPr lang="en-US" dirty="0" smtClean="0"/>
              <a:t>, ex.</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74808577"/>
              </p:ext>
            </p:extLst>
          </p:nvPr>
        </p:nvGraphicFramePr>
        <p:xfrm>
          <a:off x="1838307" y="2986764"/>
          <a:ext cx="5562600" cy="914400"/>
        </p:xfrm>
        <a:graphic>
          <a:graphicData uri="http://schemas.openxmlformats.org/presentationml/2006/ole">
            <mc:AlternateContent xmlns:mc="http://schemas.openxmlformats.org/markup-compatibility/2006">
              <mc:Choice xmlns:v="urn:schemas-microsoft-com:vml" Requires="v">
                <p:oleObj spid="_x0000_s315735" name="Equation" r:id="rId3" imgW="2781300" imgH="457200" progId="Equation.3">
                  <p:embed/>
                </p:oleObj>
              </mc:Choice>
              <mc:Fallback>
                <p:oleObj name="Equation" r:id="rId3" imgW="2781300" imgH="457200" progId="Equation.3">
                  <p:embed/>
                  <p:pic>
                    <p:nvPicPr>
                      <p:cNvPr id="0" name=""/>
                      <p:cNvPicPr/>
                      <p:nvPr/>
                    </p:nvPicPr>
                    <p:blipFill>
                      <a:blip r:embed="rId4"/>
                      <a:stretch>
                        <a:fillRect/>
                      </a:stretch>
                    </p:blipFill>
                    <p:spPr>
                      <a:xfrm>
                        <a:off x="1838307" y="2986764"/>
                        <a:ext cx="5562600"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89944008"/>
              </p:ext>
            </p:extLst>
          </p:nvPr>
        </p:nvGraphicFramePr>
        <p:xfrm>
          <a:off x="1664960" y="4809407"/>
          <a:ext cx="6197600" cy="1778000"/>
        </p:xfrm>
        <a:graphic>
          <a:graphicData uri="http://schemas.openxmlformats.org/presentationml/2006/ole">
            <mc:AlternateContent xmlns:mc="http://schemas.openxmlformats.org/markup-compatibility/2006">
              <mc:Choice xmlns:v="urn:schemas-microsoft-com:vml" Requires="v">
                <p:oleObj spid="_x0000_s315736" name="Equation" r:id="rId5" imgW="3098800" imgH="889000" progId="Equation.3">
                  <p:embed/>
                </p:oleObj>
              </mc:Choice>
              <mc:Fallback>
                <p:oleObj name="Equation" r:id="rId5" imgW="3098800" imgH="889000" progId="Equation.3">
                  <p:embed/>
                  <p:pic>
                    <p:nvPicPr>
                      <p:cNvPr id="0" name=""/>
                      <p:cNvPicPr/>
                      <p:nvPr/>
                    </p:nvPicPr>
                    <p:blipFill>
                      <a:blip r:embed="rId6"/>
                      <a:stretch>
                        <a:fillRect/>
                      </a:stretch>
                    </p:blipFill>
                    <p:spPr>
                      <a:xfrm>
                        <a:off x="1664960" y="4809407"/>
                        <a:ext cx="6197600" cy="1778000"/>
                      </a:xfrm>
                      <a:prstGeom prst="rect">
                        <a:avLst/>
                      </a:prstGeom>
                    </p:spPr>
                  </p:pic>
                </p:oleObj>
              </mc:Fallback>
            </mc:AlternateContent>
          </a:graphicData>
        </a:graphic>
      </p:graphicFrame>
    </p:spTree>
    <p:extLst>
      <p:ext uri="{BB962C8B-B14F-4D97-AF65-F5344CB8AC3E}">
        <p14:creationId xmlns:p14="http://schemas.microsoft.com/office/powerpoint/2010/main" val="69681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in practice</a:t>
            </a:r>
            <a:endParaRPr lang="en-US" dirty="0"/>
          </a:p>
        </p:txBody>
      </p:sp>
      <p:sp>
        <p:nvSpPr>
          <p:cNvPr id="3" name="Content Placeholder 2"/>
          <p:cNvSpPr>
            <a:spLocks noGrp="1"/>
          </p:cNvSpPr>
          <p:nvPr>
            <p:ph idx="1"/>
          </p:nvPr>
        </p:nvSpPr>
        <p:spPr>
          <a:xfrm>
            <a:off x="457200" y="1350931"/>
            <a:ext cx="8229600" cy="5320927"/>
          </a:xfrm>
        </p:spPr>
        <p:txBody>
          <a:bodyPr>
            <a:normAutofit fontScale="77500" lnSpcReduction="20000"/>
          </a:bodyPr>
          <a:lstStyle/>
          <a:p>
            <a:r>
              <a:rPr lang="en-US" dirty="0"/>
              <a:t>For many latent variable models – Gaussian mixture models, probabilistic principal component analysis, and hidden Markov models – the required posterior distributions can be computed exactly, which accounts for their popularity. </a:t>
            </a:r>
            <a:endParaRPr lang="en-US" dirty="0" smtClean="0"/>
          </a:p>
          <a:p>
            <a:r>
              <a:rPr lang="en-US" dirty="0" smtClean="0"/>
              <a:t>However</a:t>
            </a:r>
            <a:r>
              <a:rPr lang="en-US" dirty="0"/>
              <a:t>, for many probabilistic models it is simply not possible to compute an exact</a:t>
            </a:r>
            <a:r>
              <a:rPr lang="en-US" i="1" dirty="0"/>
              <a:t> </a:t>
            </a:r>
            <a:r>
              <a:rPr lang="en-US" dirty="0"/>
              <a:t>posterior </a:t>
            </a:r>
            <a:r>
              <a:rPr lang="en-US" dirty="0" smtClean="0"/>
              <a:t>distribution.</a:t>
            </a:r>
          </a:p>
          <a:p>
            <a:r>
              <a:rPr lang="en-US" dirty="0" smtClean="0"/>
              <a:t>This </a:t>
            </a:r>
            <a:r>
              <a:rPr lang="en-US" dirty="0"/>
              <a:t>can easily happen with multiple hidden random variables, because the posterior needed in the E-step is the joint posterior of the hidden variables. </a:t>
            </a:r>
            <a:endParaRPr lang="en-US" dirty="0" smtClean="0"/>
          </a:p>
          <a:p>
            <a:r>
              <a:rPr lang="en-US" dirty="0" smtClean="0"/>
              <a:t>There </a:t>
            </a:r>
            <a:r>
              <a:rPr lang="en-US" dirty="0"/>
              <a:t>is a vast literature on the subject of how to compute approximations to the true posterior distribution over hidden variables in more complex models. </a:t>
            </a:r>
            <a:endParaRPr lang="en-US" dirty="0" smtClean="0"/>
          </a:p>
          <a:p>
            <a:r>
              <a:rPr lang="en-US" dirty="0" smtClean="0"/>
              <a:t>Sampling methods and </a:t>
            </a:r>
            <a:r>
              <a:rPr lang="en-US" dirty="0" err="1" smtClean="0"/>
              <a:t>variational</a:t>
            </a:r>
            <a:r>
              <a:rPr lang="en-US" dirty="0" smtClean="0"/>
              <a:t> methods are popular in machine learning</a:t>
            </a:r>
            <a:endParaRPr lang="en-US" dirty="0"/>
          </a:p>
        </p:txBody>
      </p:sp>
    </p:spTree>
    <p:extLst>
      <p:ext uri="{BB962C8B-B14F-4D97-AF65-F5344CB8AC3E}">
        <p14:creationId xmlns:p14="http://schemas.microsoft.com/office/powerpoint/2010/main" val="1634440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ea typeface="Times New Roman"/>
                <a:cs typeface="Arial"/>
              </a:rPr>
              <a:t>The sum rule </a:t>
            </a:r>
            <a:endParaRPr lang="en-US" dirty="0"/>
          </a:p>
        </p:txBody>
      </p:sp>
      <p:sp>
        <p:nvSpPr>
          <p:cNvPr id="3" name="Content Placeholder 2"/>
          <p:cNvSpPr>
            <a:spLocks noGrp="1"/>
          </p:cNvSpPr>
          <p:nvPr>
            <p:ph idx="1"/>
          </p:nvPr>
        </p:nvSpPr>
        <p:spPr>
          <a:xfrm>
            <a:off x="457200" y="1149077"/>
            <a:ext cx="8229600" cy="4525963"/>
          </a:xfrm>
        </p:spPr>
        <p:txBody>
          <a:bodyPr/>
          <a:lstStyle/>
          <a:p>
            <a:r>
              <a:rPr lang="en-US" dirty="0">
                <a:solidFill>
                  <a:srgbClr val="000000"/>
                </a:solidFill>
                <a:ea typeface="Times New Roman"/>
                <a:cs typeface="Arial"/>
              </a:rPr>
              <a:t>The </a:t>
            </a:r>
            <a:r>
              <a:rPr lang="en-US" i="1" dirty="0">
                <a:solidFill>
                  <a:srgbClr val="000000"/>
                </a:solidFill>
                <a:ea typeface="Times New Roman"/>
                <a:cs typeface="Arial"/>
              </a:rPr>
              <a:t>sum rule</a:t>
            </a:r>
            <a:r>
              <a:rPr lang="en-US" dirty="0">
                <a:solidFill>
                  <a:srgbClr val="000000"/>
                </a:solidFill>
                <a:ea typeface="Times New Roman"/>
                <a:cs typeface="Arial"/>
              </a:rPr>
              <a:t> states that given the joint probability of variables </a:t>
            </a:r>
            <a:r>
              <a:rPr lang="en-US" i="1" dirty="0">
                <a:solidFill>
                  <a:srgbClr val="000000"/>
                </a:solidFill>
                <a:ea typeface="Times New Roman"/>
                <a:cs typeface="Arial"/>
              </a:rPr>
              <a:t>X</a:t>
            </a:r>
            <a:r>
              <a:rPr lang="en-US" i="1" baseline="-25000" dirty="0">
                <a:solidFill>
                  <a:srgbClr val="000000"/>
                </a:solidFill>
                <a:ea typeface="Times New Roman"/>
                <a:cs typeface="Arial"/>
              </a:rPr>
              <a:t>1</a:t>
            </a:r>
            <a:r>
              <a:rPr lang="en-US" dirty="0">
                <a:solidFill>
                  <a:srgbClr val="000000"/>
                </a:solidFill>
                <a:ea typeface="Times New Roman"/>
                <a:cs typeface="Arial"/>
              </a:rPr>
              <a:t>, </a:t>
            </a:r>
            <a:r>
              <a:rPr lang="en-US" i="1" dirty="0">
                <a:solidFill>
                  <a:srgbClr val="000000"/>
                </a:solidFill>
                <a:ea typeface="Times New Roman"/>
                <a:cs typeface="Arial"/>
              </a:rPr>
              <a:t>X</a:t>
            </a:r>
            <a:r>
              <a:rPr lang="en-US" i="1" baseline="-25000" dirty="0">
                <a:solidFill>
                  <a:srgbClr val="000000"/>
                </a:solidFill>
                <a:ea typeface="Times New Roman"/>
                <a:cs typeface="Arial"/>
              </a:rPr>
              <a:t>2</a:t>
            </a:r>
            <a:r>
              <a:rPr lang="en-US" dirty="0">
                <a:solidFill>
                  <a:srgbClr val="000000"/>
                </a:solidFill>
                <a:ea typeface="Times New Roman"/>
                <a:cs typeface="Arial"/>
              </a:rPr>
              <a:t>, …, </a:t>
            </a:r>
            <a:r>
              <a:rPr lang="en-US" i="1" dirty="0">
                <a:solidFill>
                  <a:srgbClr val="000000"/>
                </a:solidFill>
                <a:ea typeface="Times New Roman"/>
                <a:cs typeface="Arial"/>
              </a:rPr>
              <a:t>X</a:t>
            </a:r>
            <a:r>
              <a:rPr lang="en-US" i="1" baseline="-25000" dirty="0">
                <a:solidFill>
                  <a:srgbClr val="000000"/>
                </a:solidFill>
                <a:ea typeface="Times New Roman"/>
                <a:cs typeface="Arial"/>
              </a:rPr>
              <a:t>N</a:t>
            </a:r>
            <a:r>
              <a:rPr lang="en-US" dirty="0">
                <a:solidFill>
                  <a:srgbClr val="000000"/>
                </a:solidFill>
                <a:ea typeface="Times New Roman"/>
                <a:cs typeface="Arial"/>
              </a:rPr>
              <a:t>, the </a:t>
            </a:r>
            <a:r>
              <a:rPr lang="en-US" i="1" dirty="0">
                <a:solidFill>
                  <a:srgbClr val="000000"/>
                </a:solidFill>
                <a:ea typeface="Times New Roman"/>
                <a:cs typeface="Arial"/>
              </a:rPr>
              <a:t>marginal probability</a:t>
            </a:r>
            <a:r>
              <a:rPr lang="en-US" dirty="0">
                <a:solidFill>
                  <a:srgbClr val="000000"/>
                </a:solidFill>
                <a:ea typeface="Times New Roman"/>
                <a:cs typeface="Arial"/>
              </a:rPr>
              <a:t> for a given variable can be obtained by summing (or integrating) over all the other variables. </a:t>
            </a:r>
            <a:endParaRPr lang="en-US" dirty="0" smtClean="0">
              <a:solidFill>
                <a:srgbClr val="000000"/>
              </a:solidFill>
              <a:ea typeface="Times New Roman"/>
              <a:cs typeface="Arial"/>
            </a:endParaRPr>
          </a:p>
          <a:p>
            <a:r>
              <a:rPr lang="en-US" dirty="0" smtClean="0">
                <a:solidFill>
                  <a:srgbClr val="000000"/>
                </a:solidFill>
                <a:ea typeface="Times New Roman"/>
                <a:cs typeface="Arial"/>
              </a:rPr>
              <a:t>For </a:t>
            </a:r>
            <a:r>
              <a:rPr lang="en-US" dirty="0">
                <a:solidFill>
                  <a:srgbClr val="000000"/>
                </a:solidFill>
                <a:ea typeface="Times New Roman"/>
                <a:cs typeface="Arial"/>
              </a:rPr>
              <a:t>example, to obtain the marginal probability of </a:t>
            </a:r>
            <a:r>
              <a:rPr lang="en-US" i="1" dirty="0">
                <a:solidFill>
                  <a:srgbClr val="000000"/>
                </a:solidFill>
                <a:ea typeface="Times New Roman"/>
                <a:cs typeface="Arial"/>
              </a:rPr>
              <a:t>X</a:t>
            </a:r>
            <a:r>
              <a:rPr lang="en-US" i="1" baseline="-25000" dirty="0">
                <a:solidFill>
                  <a:srgbClr val="000000"/>
                </a:solidFill>
                <a:ea typeface="Times New Roman"/>
                <a:cs typeface="Arial"/>
              </a:rPr>
              <a:t>1</a:t>
            </a:r>
            <a:r>
              <a:rPr lang="en-US" dirty="0">
                <a:solidFill>
                  <a:srgbClr val="000000"/>
                </a:solidFill>
                <a:ea typeface="Times New Roman"/>
                <a:cs typeface="Arial"/>
              </a:rPr>
              <a:t>, sum over all the states of all the other variables:</a:t>
            </a:r>
            <a:endParaRPr lang="en-US" dirty="0">
              <a:cs typeface="Aria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13674249"/>
              </p:ext>
            </p:extLst>
          </p:nvPr>
        </p:nvGraphicFramePr>
        <p:xfrm>
          <a:off x="1403803" y="5482696"/>
          <a:ext cx="6743700" cy="914400"/>
        </p:xfrm>
        <a:graphic>
          <a:graphicData uri="http://schemas.openxmlformats.org/presentationml/2006/ole">
            <mc:AlternateContent xmlns:mc="http://schemas.openxmlformats.org/markup-compatibility/2006">
              <mc:Choice xmlns:v="urn:schemas-microsoft-com:vml" Requires="v">
                <p:oleObj spid="_x0000_s275667" name="Equation" r:id="rId3" imgW="2247900" imgH="304800" progId="Equation.3">
                  <p:embed/>
                </p:oleObj>
              </mc:Choice>
              <mc:Fallback>
                <p:oleObj name="Equation" r:id="rId3" imgW="2247900" imgH="304800" progId="Equation.3">
                  <p:embed/>
                  <p:pic>
                    <p:nvPicPr>
                      <p:cNvPr id="0" name=""/>
                      <p:cNvPicPr/>
                      <p:nvPr/>
                    </p:nvPicPr>
                    <p:blipFill>
                      <a:blip r:embed="rId4"/>
                      <a:stretch>
                        <a:fillRect/>
                      </a:stretch>
                    </p:blipFill>
                    <p:spPr>
                      <a:xfrm>
                        <a:off x="1403803" y="5482696"/>
                        <a:ext cx="6743700" cy="914400"/>
                      </a:xfrm>
                      <a:prstGeom prst="rect">
                        <a:avLst/>
                      </a:prstGeom>
                    </p:spPr>
                  </p:pic>
                </p:oleObj>
              </mc:Fallback>
            </mc:AlternateContent>
          </a:graphicData>
        </a:graphic>
      </p:graphicFrame>
    </p:spTree>
    <p:extLst>
      <p:ext uri="{BB962C8B-B14F-4D97-AF65-F5344CB8AC3E}">
        <p14:creationId xmlns:p14="http://schemas.microsoft.com/office/powerpoint/2010/main" val="1272817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Bayesian estimation and prediction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 a more Bayesian </a:t>
            </a:r>
            <a:r>
              <a:rPr lang="en-US" dirty="0" err="1" smtClean="0"/>
              <a:t>modelling</a:t>
            </a:r>
            <a:r>
              <a:rPr lang="en-US" dirty="0" smtClean="0"/>
              <a:t> setting </a:t>
            </a:r>
            <a:r>
              <a:rPr lang="en-US" dirty="0"/>
              <a:t>the joint distribution of data </a:t>
            </a:r>
            <a:r>
              <a:rPr lang="en-US" i="1" dirty="0"/>
              <a:t>and</a:t>
            </a:r>
            <a:r>
              <a:rPr lang="en-US" dirty="0"/>
              <a:t> parameters </a:t>
            </a:r>
            <a:r>
              <a:rPr lang="en-CA" dirty="0" smtClean="0"/>
              <a:t>under a model can be written as</a:t>
            </a:r>
            <a:br>
              <a:rPr lang="en-CA" dirty="0" smtClean="0"/>
            </a:br>
            <a:endParaRPr lang="en-CA" dirty="0" smtClean="0"/>
          </a:p>
          <a:p>
            <a:endParaRPr lang="en-CA" dirty="0"/>
          </a:p>
          <a:p>
            <a:r>
              <a:rPr lang="en-CA" dirty="0" smtClean="0"/>
              <a:t>W</a:t>
            </a:r>
            <a:r>
              <a:rPr lang="en-US" dirty="0" smtClean="0"/>
              <a:t>here </a:t>
            </a:r>
            <a:r>
              <a:rPr lang="en-US" dirty="0">
                <a:sym typeface="Symbol"/>
              </a:rPr>
              <a:t></a:t>
            </a:r>
            <a:r>
              <a:rPr lang="en-US" dirty="0"/>
              <a:t> </a:t>
            </a:r>
            <a:r>
              <a:rPr lang="en-US" dirty="0" smtClean="0"/>
              <a:t>is a </a:t>
            </a:r>
            <a:r>
              <a:rPr lang="en-US" dirty="0" err="1" smtClean="0"/>
              <a:t>hyperparameter</a:t>
            </a:r>
            <a:endParaRPr lang="en-US" dirty="0" smtClean="0"/>
          </a:p>
          <a:p>
            <a:r>
              <a:rPr lang="en-US" dirty="0" smtClean="0"/>
              <a:t>Bayesian</a:t>
            </a:r>
            <a:r>
              <a:rPr lang="en-US" dirty="0"/>
              <a:t> </a:t>
            </a:r>
            <a:r>
              <a:rPr lang="en-US" dirty="0" smtClean="0"/>
              <a:t>predictions </a:t>
            </a:r>
            <a:r>
              <a:rPr lang="en-US" dirty="0"/>
              <a:t>use a quantity known as the </a:t>
            </a:r>
            <a:r>
              <a:rPr lang="en-US" i="1" dirty="0"/>
              <a:t>posterior predictive </a:t>
            </a:r>
            <a:r>
              <a:rPr lang="en-US" i="1" dirty="0" smtClean="0"/>
              <a:t>distribution</a:t>
            </a:r>
            <a:r>
              <a:rPr lang="en-US" dirty="0"/>
              <a:t> </a:t>
            </a:r>
            <a:r>
              <a:rPr lang="en-US" dirty="0" smtClean="0"/>
              <a:t>- the </a:t>
            </a:r>
            <a:r>
              <a:rPr lang="en-US" dirty="0"/>
              <a:t>probability model for a new observation marginalized over the posterior probability inferred for the parameters given the observations so far. </a:t>
            </a:r>
          </a:p>
        </p:txBody>
      </p:sp>
      <p:graphicFrame>
        <p:nvGraphicFramePr>
          <p:cNvPr id="4" name="Object 3"/>
          <p:cNvGraphicFramePr>
            <a:graphicFrameLocks noChangeAspect="1"/>
          </p:cNvGraphicFramePr>
          <p:nvPr>
            <p:extLst>
              <p:ext uri="{D42A27DB-BD31-4B8C-83A1-F6EECF244321}">
                <p14:modId xmlns:p14="http://schemas.microsoft.com/office/powerpoint/2010/main" val="951134916"/>
              </p:ext>
            </p:extLst>
          </p:nvPr>
        </p:nvGraphicFramePr>
        <p:xfrm>
          <a:off x="2274426" y="2480412"/>
          <a:ext cx="4927600" cy="914400"/>
        </p:xfrm>
        <a:graphic>
          <a:graphicData uri="http://schemas.openxmlformats.org/presentationml/2006/ole">
            <mc:AlternateContent xmlns:mc="http://schemas.openxmlformats.org/markup-compatibility/2006">
              <mc:Choice xmlns:v="urn:schemas-microsoft-com:vml" Requires="v">
                <p:oleObj spid="_x0000_s316757" name="Equation" r:id="rId3" imgW="2463800" imgH="457200" progId="Equation.3">
                  <p:embed/>
                </p:oleObj>
              </mc:Choice>
              <mc:Fallback>
                <p:oleObj name="Equation" r:id="rId3" imgW="2463800" imgH="457200" progId="Equation.3">
                  <p:embed/>
                  <p:pic>
                    <p:nvPicPr>
                      <p:cNvPr id="0" name=""/>
                      <p:cNvPicPr/>
                      <p:nvPr/>
                    </p:nvPicPr>
                    <p:blipFill>
                      <a:blip r:embed="rId4"/>
                      <a:stretch>
                        <a:fillRect/>
                      </a:stretch>
                    </p:blipFill>
                    <p:spPr>
                      <a:xfrm>
                        <a:off x="2274426" y="2480412"/>
                        <a:ext cx="4927600"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66726658"/>
              </p:ext>
            </p:extLst>
          </p:nvPr>
        </p:nvGraphicFramePr>
        <p:xfrm>
          <a:off x="864472" y="5927696"/>
          <a:ext cx="7239000" cy="736600"/>
        </p:xfrm>
        <a:graphic>
          <a:graphicData uri="http://schemas.openxmlformats.org/presentationml/2006/ole">
            <mc:AlternateContent xmlns:mc="http://schemas.openxmlformats.org/markup-compatibility/2006">
              <mc:Choice xmlns:v="urn:schemas-microsoft-com:vml" Requires="v">
                <p:oleObj spid="_x0000_s316758" name="Equation" r:id="rId5" imgW="3619500" imgH="368300" progId="Equation.3">
                  <p:embed/>
                </p:oleObj>
              </mc:Choice>
              <mc:Fallback>
                <p:oleObj name="Equation" r:id="rId5" imgW="3619500" imgH="368300" progId="Equation.3">
                  <p:embed/>
                  <p:pic>
                    <p:nvPicPr>
                      <p:cNvPr id="0" name=""/>
                      <p:cNvPicPr/>
                      <p:nvPr/>
                    </p:nvPicPr>
                    <p:blipFill>
                      <a:blip r:embed="rId6"/>
                      <a:stretch>
                        <a:fillRect/>
                      </a:stretch>
                    </p:blipFill>
                    <p:spPr>
                      <a:xfrm>
                        <a:off x="864472" y="5927696"/>
                        <a:ext cx="7239000" cy="736600"/>
                      </a:xfrm>
                      <a:prstGeom prst="rect">
                        <a:avLst/>
                      </a:prstGeom>
                    </p:spPr>
                  </p:pic>
                </p:oleObj>
              </mc:Fallback>
            </mc:AlternateContent>
          </a:graphicData>
        </a:graphic>
      </p:graphicFrame>
    </p:spTree>
    <p:extLst>
      <p:ext uri="{BB962C8B-B14F-4D97-AF65-F5344CB8AC3E}">
        <p14:creationId xmlns:p14="http://schemas.microsoft.com/office/powerpoint/2010/main" val="247929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Bayesian methods</a:t>
            </a:r>
            <a:endParaRPr lang="en-US" dirty="0"/>
          </a:p>
        </p:txBody>
      </p:sp>
      <p:sp>
        <p:nvSpPr>
          <p:cNvPr id="3" name="Content Placeholder 2"/>
          <p:cNvSpPr>
            <a:spLocks noGrp="1"/>
          </p:cNvSpPr>
          <p:nvPr>
            <p:ph idx="1"/>
          </p:nvPr>
        </p:nvSpPr>
        <p:spPr/>
        <p:txBody>
          <a:bodyPr/>
          <a:lstStyle/>
          <a:p>
            <a:r>
              <a:rPr lang="en-US" dirty="0" smtClean="0"/>
              <a:t>One approach </a:t>
            </a:r>
            <a:r>
              <a:rPr lang="en-US" dirty="0"/>
              <a:t>is obtained by maximizing the marginal likelihood with respect to the model’s </a:t>
            </a:r>
            <a:r>
              <a:rPr lang="en-US" dirty="0" err="1" smtClean="0"/>
              <a:t>hyperparameters</a:t>
            </a:r>
            <a:r>
              <a:rPr lang="en-US" dirty="0" smtClean="0"/>
              <a:t>, ex.</a:t>
            </a:r>
            <a:r>
              <a:rPr lang="en-CA" dirty="0" smtClean="0"/>
              <a: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974657328"/>
              </p:ext>
            </p:extLst>
          </p:nvPr>
        </p:nvGraphicFramePr>
        <p:xfrm>
          <a:off x="1626339" y="3114704"/>
          <a:ext cx="6029325" cy="1085850"/>
        </p:xfrm>
        <a:graphic>
          <a:graphicData uri="http://schemas.openxmlformats.org/presentationml/2006/ole">
            <mc:AlternateContent xmlns:mc="http://schemas.openxmlformats.org/markup-compatibility/2006">
              <mc:Choice xmlns:v="urn:schemas-microsoft-com:vml" Requires="v">
                <p:oleObj spid="_x0000_s317615" name="Equation" r:id="rId3" imgW="2679700" imgH="482600" progId="Equation.3">
                  <p:embed/>
                </p:oleObj>
              </mc:Choice>
              <mc:Fallback>
                <p:oleObj name="Equation" r:id="rId3" imgW="2679700" imgH="482600" progId="Equation.3">
                  <p:embed/>
                  <p:pic>
                    <p:nvPicPr>
                      <p:cNvPr id="0" name=""/>
                      <p:cNvPicPr/>
                      <p:nvPr/>
                    </p:nvPicPr>
                    <p:blipFill>
                      <a:blip r:embed="rId4"/>
                      <a:stretch>
                        <a:fillRect/>
                      </a:stretch>
                    </p:blipFill>
                    <p:spPr>
                      <a:xfrm>
                        <a:off x="1626339" y="3114704"/>
                        <a:ext cx="6029325" cy="1085850"/>
                      </a:xfrm>
                      <a:prstGeom prst="rect">
                        <a:avLst/>
                      </a:prstGeom>
                    </p:spPr>
                  </p:pic>
                </p:oleObj>
              </mc:Fallback>
            </mc:AlternateContent>
          </a:graphicData>
        </a:graphic>
      </p:graphicFrame>
    </p:spTree>
    <p:extLst>
      <p:ext uri="{BB962C8B-B14F-4D97-AF65-F5344CB8AC3E}">
        <p14:creationId xmlns:p14="http://schemas.microsoft.com/office/powerpoint/2010/main" val="4146474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inference</a:t>
            </a:r>
            <a:endParaRPr lang="en-US" dirty="0"/>
          </a:p>
        </p:txBody>
      </p:sp>
      <p:sp>
        <p:nvSpPr>
          <p:cNvPr id="3" name="Content Placeholder 2"/>
          <p:cNvSpPr>
            <a:spLocks noGrp="1"/>
          </p:cNvSpPr>
          <p:nvPr>
            <p:ph idx="1"/>
          </p:nvPr>
        </p:nvSpPr>
        <p:spPr/>
        <p:txBody>
          <a:bodyPr/>
          <a:lstStyle/>
          <a:p>
            <a:r>
              <a:rPr lang="en-US" dirty="0"/>
              <a:t>With complex probability models – and even with some seemingly simple ones </a:t>
            </a:r>
            <a:r>
              <a:rPr lang="en-US" dirty="0" smtClean="0"/>
              <a:t>– computing </a:t>
            </a:r>
            <a:r>
              <a:rPr lang="en-US" dirty="0"/>
              <a:t>quantities such as posterior distributions, marginal distributions, and the maximum probability configuration, often require specialized methods to achieve results efficiently – even approximate ones. </a:t>
            </a:r>
            <a:endParaRPr lang="en-US" dirty="0" smtClean="0"/>
          </a:p>
          <a:p>
            <a:r>
              <a:rPr lang="en-US" dirty="0" smtClean="0"/>
              <a:t>This </a:t>
            </a:r>
            <a:r>
              <a:rPr lang="en-US" dirty="0"/>
              <a:t>is the field of </a:t>
            </a:r>
            <a:r>
              <a:rPr lang="en-US" i="1" dirty="0"/>
              <a:t>probabilistic</a:t>
            </a:r>
            <a:r>
              <a:rPr lang="en-US" dirty="0"/>
              <a:t> </a:t>
            </a:r>
            <a:r>
              <a:rPr lang="en-US" i="1" dirty="0" smtClean="0"/>
              <a:t>inference</a:t>
            </a:r>
            <a:r>
              <a:rPr lang="en-US" dirty="0" smtClean="0"/>
              <a:t> </a:t>
            </a:r>
            <a:endParaRPr lang="en-US" dirty="0"/>
          </a:p>
        </p:txBody>
      </p:sp>
    </p:spTree>
    <p:extLst>
      <p:ext uri="{BB962C8B-B14F-4D97-AF65-F5344CB8AC3E}">
        <p14:creationId xmlns:p14="http://schemas.microsoft.com/office/powerpoint/2010/main" val="3821268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a:t>
            </a:r>
            <a:endParaRPr lang="en-US" dirty="0"/>
          </a:p>
        </p:txBody>
      </p:sp>
      <p:sp>
        <p:nvSpPr>
          <p:cNvPr id="3" name="Content Placeholder 2"/>
          <p:cNvSpPr>
            <a:spLocks noGrp="1"/>
          </p:cNvSpPr>
          <p:nvPr>
            <p:ph idx="1"/>
          </p:nvPr>
        </p:nvSpPr>
        <p:spPr>
          <a:xfrm>
            <a:off x="457200" y="1350931"/>
            <a:ext cx="8229600" cy="5101939"/>
          </a:xfrm>
        </p:spPr>
        <p:txBody>
          <a:bodyPr>
            <a:normAutofit fontScale="92500" lnSpcReduction="10000"/>
          </a:bodyPr>
          <a:lstStyle/>
          <a:p>
            <a:r>
              <a:rPr lang="en-US" dirty="0"/>
              <a:t>S</a:t>
            </a:r>
            <a:r>
              <a:rPr lang="en-US" dirty="0" smtClean="0"/>
              <a:t>ampling </a:t>
            </a:r>
            <a:r>
              <a:rPr lang="en-US" dirty="0"/>
              <a:t>methods are popular in both statistics and machine learning</a:t>
            </a:r>
            <a:r>
              <a:rPr lang="en-CA" dirty="0"/>
              <a:t> </a:t>
            </a:r>
            <a:endParaRPr lang="en-CA" dirty="0" smtClean="0"/>
          </a:p>
          <a:p>
            <a:r>
              <a:rPr lang="en-US" dirty="0" smtClean="0"/>
              <a:t>Useful for implementing </a:t>
            </a:r>
            <a:r>
              <a:rPr lang="en-US" dirty="0"/>
              <a:t>fully Bayesian methods that use distributions on parameters, </a:t>
            </a:r>
            <a:r>
              <a:rPr lang="en-US" dirty="0" smtClean="0"/>
              <a:t>or for inference in graphical </a:t>
            </a:r>
            <a:r>
              <a:rPr lang="en-US" dirty="0"/>
              <a:t>models with cyclic </a:t>
            </a:r>
            <a:r>
              <a:rPr lang="en-US" dirty="0" smtClean="0"/>
              <a:t>structures </a:t>
            </a:r>
          </a:p>
          <a:p>
            <a:r>
              <a:rPr lang="en-US" i="1" dirty="0"/>
              <a:t>Gibbs sampling</a:t>
            </a:r>
            <a:r>
              <a:rPr lang="en-US" dirty="0"/>
              <a:t> is a popular special case of the more general Metropolis-Hastings </a:t>
            </a:r>
            <a:r>
              <a:rPr lang="en-US" dirty="0" smtClean="0"/>
              <a:t>algorithm</a:t>
            </a:r>
          </a:p>
          <a:p>
            <a:r>
              <a:rPr lang="en-US" dirty="0"/>
              <a:t>A</a:t>
            </a:r>
            <a:r>
              <a:rPr lang="en-US" dirty="0" smtClean="0"/>
              <a:t>llows </a:t>
            </a:r>
            <a:r>
              <a:rPr lang="en-US" dirty="0"/>
              <a:t>one to generate samples from a joint distribution even when the true distribution is a complex continuous function</a:t>
            </a:r>
            <a:r>
              <a:rPr lang="en-CA" dirty="0"/>
              <a:t> </a:t>
            </a:r>
            <a:endParaRPr lang="en-US" dirty="0" smtClean="0"/>
          </a:p>
          <a:p>
            <a:endParaRPr lang="en-US" dirty="0"/>
          </a:p>
        </p:txBody>
      </p:sp>
    </p:spTree>
    <p:extLst>
      <p:ext uri="{BB962C8B-B14F-4D97-AF65-F5344CB8AC3E}">
        <p14:creationId xmlns:p14="http://schemas.microsoft.com/office/powerpoint/2010/main" val="3377266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Gibbs sampling</a:t>
            </a:r>
            <a:endParaRPr lang="en-US" dirty="0"/>
          </a:p>
        </p:txBody>
      </p:sp>
      <p:sp>
        <p:nvSpPr>
          <p:cNvPr id="3" name="Content Placeholder 2"/>
          <p:cNvSpPr>
            <a:spLocks noGrp="1"/>
          </p:cNvSpPr>
          <p:nvPr>
            <p:ph idx="1"/>
          </p:nvPr>
        </p:nvSpPr>
        <p:spPr>
          <a:xfrm>
            <a:off x="457200" y="1212113"/>
            <a:ext cx="8506146" cy="4079991"/>
          </a:xfrm>
        </p:spPr>
        <p:txBody>
          <a:bodyPr>
            <a:normAutofit lnSpcReduction="10000"/>
          </a:bodyPr>
          <a:lstStyle/>
          <a:p>
            <a:r>
              <a:rPr lang="en-US" dirty="0"/>
              <a:t>Gibbs sampling is conceptually very </a:t>
            </a:r>
            <a:r>
              <a:rPr lang="en-US" dirty="0" smtClean="0"/>
              <a:t>simple.</a:t>
            </a:r>
          </a:p>
          <a:p>
            <a:r>
              <a:rPr lang="en-US" dirty="0" smtClean="0"/>
              <a:t>Assign </a:t>
            </a:r>
            <a:r>
              <a:rPr lang="en-US" dirty="0"/>
              <a:t>an initial set of states to the random variables of interest. </a:t>
            </a:r>
            <a:endParaRPr lang="en-US" dirty="0" smtClean="0"/>
          </a:p>
          <a:p>
            <a:r>
              <a:rPr lang="en-US" dirty="0" smtClean="0"/>
              <a:t>With </a:t>
            </a:r>
            <a:r>
              <a:rPr lang="en-US" i="1" dirty="0"/>
              <a:t>n</a:t>
            </a:r>
            <a:r>
              <a:rPr lang="en-US" dirty="0"/>
              <a:t> random variables, </a:t>
            </a:r>
            <a:r>
              <a:rPr lang="en-US" dirty="0" smtClean="0"/>
              <a:t>the </a:t>
            </a:r>
            <a:r>
              <a:rPr lang="en-US" dirty="0"/>
              <a:t>initial </a:t>
            </a:r>
            <a:r>
              <a:rPr lang="en-US" dirty="0" smtClean="0"/>
              <a:t>assignments </a:t>
            </a:r>
            <a:r>
              <a:rPr lang="en-US" dirty="0"/>
              <a:t>or </a:t>
            </a:r>
            <a:r>
              <a:rPr lang="en-US" dirty="0" smtClean="0"/>
              <a:t>samples </a:t>
            </a:r>
            <a:r>
              <a:rPr lang="en-US" dirty="0"/>
              <a:t>can be written as </a:t>
            </a:r>
            <a:endParaRPr lang="en-US" dirty="0" smtClean="0"/>
          </a:p>
          <a:p>
            <a:r>
              <a:rPr lang="en-US" dirty="0" smtClean="0"/>
              <a:t>Then iteratively cycling through updates to </a:t>
            </a:r>
            <a:r>
              <a:rPr lang="en-US" dirty="0"/>
              <a:t>each variable by </a:t>
            </a:r>
            <a:r>
              <a:rPr lang="en-US" i="1" dirty="0"/>
              <a:t>sampling</a:t>
            </a:r>
            <a:r>
              <a:rPr lang="en-US" dirty="0"/>
              <a:t> from its conditional distribution given the </a:t>
            </a:r>
            <a:r>
              <a:rPr lang="en-US" dirty="0" smtClean="0"/>
              <a:t>others:</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17499097"/>
              </p:ext>
            </p:extLst>
          </p:nvPr>
        </p:nvGraphicFramePr>
        <p:xfrm>
          <a:off x="5846419" y="3322951"/>
          <a:ext cx="2489200" cy="482600"/>
        </p:xfrm>
        <a:graphic>
          <a:graphicData uri="http://schemas.openxmlformats.org/presentationml/2006/ole">
            <mc:AlternateContent xmlns:mc="http://schemas.openxmlformats.org/markup-compatibility/2006">
              <mc:Choice xmlns:v="urn:schemas-microsoft-com:vml" Requires="v">
                <p:oleObj spid="_x0000_s318803" name="Equation" r:id="rId3" imgW="1244600" imgH="241300" progId="Equation.3">
                  <p:embed/>
                </p:oleObj>
              </mc:Choice>
              <mc:Fallback>
                <p:oleObj name="Equation" r:id="rId3" imgW="1244600" imgH="241300" progId="Equation.3">
                  <p:embed/>
                  <p:pic>
                    <p:nvPicPr>
                      <p:cNvPr id="0" name=""/>
                      <p:cNvPicPr/>
                      <p:nvPr/>
                    </p:nvPicPr>
                    <p:blipFill>
                      <a:blip r:embed="rId4"/>
                      <a:stretch>
                        <a:fillRect/>
                      </a:stretch>
                    </p:blipFill>
                    <p:spPr>
                      <a:xfrm>
                        <a:off x="5846419" y="3322951"/>
                        <a:ext cx="2489200" cy="482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85075381"/>
              </p:ext>
            </p:extLst>
          </p:nvPr>
        </p:nvGraphicFramePr>
        <p:xfrm>
          <a:off x="2504269" y="5159394"/>
          <a:ext cx="4241800" cy="1422400"/>
        </p:xfrm>
        <a:graphic>
          <a:graphicData uri="http://schemas.openxmlformats.org/presentationml/2006/ole">
            <mc:AlternateContent xmlns:mc="http://schemas.openxmlformats.org/markup-compatibility/2006">
              <mc:Choice xmlns:v="urn:schemas-microsoft-com:vml" Requires="v">
                <p:oleObj spid="_x0000_s318804" name="Equation" r:id="rId5" imgW="2120900" imgH="711200" progId="Equation.3">
                  <p:embed/>
                </p:oleObj>
              </mc:Choice>
              <mc:Fallback>
                <p:oleObj name="Equation" r:id="rId5" imgW="2120900" imgH="711200" progId="Equation.3">
                  <p:embed/>
                  <p:pic>
                    <p:nvPicPr>
                      <p:cNvPr id="0" name=""/>
                      <p:cNvPicPr/>
                      <p:nvPr/>
                    </p:nvPicPr>
                    <p:blipFill>
                      <a:blip r:embed="rId6"/>
                      <a:stretch>
                        <a:fillRect/>
                      </a:stretch>
                    </p:blipFill>
                    <p:spPr>
                      <a:xfrm>
                        <a:off x="2504269" y="5159394"/>
                        <a:ext cx="4241800" cy="1422400"/>
                      </a:xfrm>
                      <a:prstGeom prst="rect">
                        <a:avLst/>
                      </a:prstGeom>
                    </p:spPr>
                  </p:pic>
                </p:oleObj>
              </mc:Fallback>
            </mc:AlternateContent>
          </a:graphicData>
        </a:graphic>
      </p:graphicFrame>
    </p:spTree>
    <p:extLst>
      <p:ext uri="{BB962C8B-B14F-4D97-AF65-F5344CB8AC3E}">
        <p14:creationId xmlns:p14="http://schemas.microsoft.com/office/powerpoint/2010/main" val="32434133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annealing</a:t>
            </a:r>
            <a:endParaRPr lang="en-US" dirty="0"/>
          </a:p>
        </p:txBody>
      </p:sp>
      <p:sp>
        <p:nvSpPr>
          <p:cNvPr id="3" name="Content Placeholder 2"/>
          <p:cNvSpPr>
            <a:spLocks noGrp="1"/>
          </p:cNvSpPr>
          <p:nvPr>
            <p:ph idx="1"/>
          </p:nvPr>
        </p:nvSpPr>
        <p:spPr/>
        <p:txBody>
          <a:bodyPr/>
          <a:lstStyle/>
          <a:p>
            <a:r>
              <a:rPr lang="en-US" sz="3000" dirty="0"/>
              <a:t>A</a:t>
            </a:r>
            <a:r>
              <a:rPr lang="en-US" sz="3000" dirty="0" smtClean="0"/>
              <a:t> </a:t>
            </a:r>
            <a:r>
              <a:rPr lang="en-US" sz="3000" dirty="0"/>
              <a:t>procedure that seeks an approximate most probable </a:t>
            </a:r>
            <a:r>
              <a:rPr lang="en-US" sz="3000" dirty="0" smtClean="0"/>
              <a:t>explanation (MPE) or configuration</a:t>
            </a:r>
            <a:endParaRPr lang="en-US" sz="3000" dirty="0"/>
          </a:p>
          <a:p>
            <a:r>
              <a:rPr lang="en-US" sz="3000" dirty="0" smtClean="0"/>
              <a:t>We can obtain it by adapting Gibbs </a:t>
            </a:r>
            <a:r>
              <a:rPr lang="en-US" sz="3000" dirty="0"/>
              <a:t>sampling </a:t>
            </a:r>
            <a:r>
              <a:rPr lang="en-US" sz="3000" dirty="0" smtClean="0"/>
              <a:t>to </a:t>
            </a:r>
            <a:r>
              <a:rPr lang="en-US" sz="3000" dirty="0"/>
              <a:t>include an iteration-dependent “temperature” term </a:t>
            </a:r>
            <a:r>
              <a:rPr lang="en-US" sz="3000" i="1" dirty="0" err="1" smtClean="0"/>
              <a:t>t</a:t>
            </a:r>
            <a:r>
              <a:rPr lang="en-US" sz="3000" i="1" baseline="-25000" dirty="0" err="1" smtClean="0"/>
              <a:t>i</a:t>
            </a:r>
            <a:r>
              <a:rPr lang="en-US" sz="3000" dirty="0" smtClean="0"/>
              <a:t>, that decreases (usually slowly) over time</a:t>
            </a:r>
          </a:p>
          <a:p>
            <a:r>
              <a:rPr lang="en-US" sz="3000" dirty="0" smtClean="0"/>
              <a:t>Starting </a:t>
            </a:r>
            <a:r>
              <a:rPr lang="en-US" sz="3000" dirty="0"/>
              <a:t>with an initial </a:t>
            </a:r>
            <a:r>
              <a:rPr lang="en-US" sz="3000" dirty="0" smtClean="0"/>
              <a:t>assignment, </a:t>
            </a:r>
            <a:br>
              <a:rPr lang="en-US" sz="3000" dirty="0" smtClean="0"/>
            </a:br>
            <a:r>
              <a:rPr lang="en-US" sz="3000" dirty="0" smtClean="0"/>
              <a:t>subsequent </a:t>
            </a:r>
            <a:r>
              <a:rPr lang="en-US" sz="3000" dirty="0"/>
              <a:t>samples take the form</a:t>
            </a:r>
            <a:endParaRPr lang="en-CA" sz="3000"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96449717"/>
              </p:ext>
            </p:extLst>
          </p:nvPr>
        </p:nvGraphicFramePr>
        <p:xfrm>
          <a:off x="6344356" y="3881260"/>
          <a:ext cx="2489200" cy="482600"/>
        </p:xfrm>
        <a:graphic>
          <a:graphicData uri="http://schemas.openxmlformats.org/presentationml/2006/ole">
            <mc:AlternateContent xmlns:mc="http://schemas.openxmlformats.org/markup-compatibility/2006">
              <mc:Choice xmlns:v="urn:schemas-microsoft-com:vml" Requires="v">
                <p:oleObj spid="_x0000_s319825" name="Equation" r:id="rId3" imgW="1244600" imgH="241300" progId="Equation.3">
                  <p:embed/>
                </p:oleObj>
              </mc:Choice>
              <mc:Fallback>
                <p:oleObj name="Equation" r:id="rId3" imgW="1244600" imgH="241300" progId="Equation.3">
                  <p:embed/>
                  <p:pic>
                    <p:nvPicPr>
                      <p:cNvPr id="0" name=""/>
                      <p:cNvPicPr/>
                      <p:nvPr/>
                    </p:nvPicPr>
                    <p:blipFill>
                      <a:blip r:embed="rId4"/>
                      <a:stretch>
                        <a:fillRect/>
                      </a:stretch>
                    </p:blipFill>
                    <p:spPr>
                      <a:xfrm>
                        <a:off x="6344356" y="3881260"/>
                        <a:ext cx="2489200" cy="4826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74982823"/>
              </p:ext>
            </p:extLst>
          </p:nvPr>
        </p:nvGraphicFramePr>
        <p:xfrm>
          <a:off x="2415117" y="4763912"/>
          <a:ext cx="4394200" cy="1930400"/>
        </p:xfrm>
        <a:graphic>
          <a:graphicData uri="http://schemas.openxmlformats.org/presentationml/2006/ole">
            <mc:AlternateContent xmlns:mc="http://schemas.openxmlformats.org/markup-compatibility/2006">
              <mc:Choice xmlns:v="urn:schemas-microsoft-com:vml" Requires="v">
                <p:oleObj spid="_x0000_s319826" name="Equation" r:id="rId5" imgW="2197100" imgH="965200" progId="Equation.3">
                  <p:embed/>
                </p:oleObj>
              </mc:Choice>
              <mc:Fallback>
                <p:oleObj name="Equation" r:id="rId5" imgW="2197100" imgH="965200" progId="Equation.3">
                  <p:embed/>
                  <p:pic>
                    <p:nvPicPr>
                      <p:cNvPr id="0" name=""/>
                      <p:cNvPicPr/>
                      <p:nvPr/>
                    </p:nvPicPr>
                    <p:blipFill>
                      <a:blip r:embed="rId6"/>
                      <a:stretch>
                        <a:fillRect/>
                      </a:stretch>
                    </p:blipFill>
                    <p:spPr>
                      <a:xfrm>
                        <a:off x="2415117" y="4763912"/>
                        <a:ext cx="4394200" cy="1930400"/>
                      </a:xfrm>
                      <a:prstGeom prst="rect">
                        <a:avLst/>
                      </a:prstGeom>
                    </p:spPr>
                  </p:pic>
                </p:oleObj>
              </mc:Fallback>
            </mc:AlternateContent>
          </a:graphicData>
        </a:graphic>
      </p:graphicFrame>
    </p:spTree>
    <p:extLst>
      <p:ext uri="{BB962C8B-B14F-4D97-AF65-F5344CB8AC3E}">
        <p14:creationId xmlns:p14="http://schemas.microsoft.com/office/powerpoint/2010/main" val="2683880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Iterated conditional modes</a:t>
            </a:r>
            <a:endParaRPr lang="en-US" dirty="0"/>
          </a:p>
        </p:txBody>
      </p:sp>
      <p:sp>
        <p:nvSpPr>
          <p:cNvPr id="3" name="Content Placeholder 2"/>
          <p:cNvSpPr>
            <a:spLocks noGrp="1"/>
          </p:cNvSpPr>
          <p:nvPr>
            <p:ph idx="1"/>
          </p:nvPr>
        </p:nvSpPr>
        <p:spPr>
          <a:xfrm>
            <a:off x="457200" y="1086556"/>
            <a:ext cx="8229600" cy="5771444"/>
          </a:xfrm>
        </p:spPr>
        <p:txBody>
          <a:bodyPr>
            <a:normAutofit fontScale="92500" lnSpcReduction="10000"/>
          </a:bodyPr>
          <a:lstStyle/>
          <a:p>
            <a:r>
              <a:rPr lang="en-US" dirty="0" smtClean="0"/>
              <a:t>Consists of iterations of the form</a:t>
            </a:r>
          </a:p>
          <a:p>
            <a:endParaRPr lang="en-US" dirty="0"/>
          </a:p>
          <a:p>
            <a:endParaRPr lang="en-US" dirty="0" smtClean="0"/>
          </a:p>
          <a:p>
            <a:endParaRPr lang="en-US" dirty="0"/>
          </a:p>
          <a:p>
            <a:r>
              <a:rPr lang="en-US" dirty="0" smtClean="0"/>
              <a:t>Often converges quickly to an approximate MPE, but is prone to local minima</a:t>
            </a:r>
          </a:p>
          <a:p>
            <a:r>
              <a:rPr lang="en-US" dirty="0"/>
              <a:t>Z</a:t>
            </a:r>
            <a:r>
              <a:rPr lang="en-US" dirty="0" smtClean="0"/>
              <a:t>ero temperature limit of a simulated </a:t>
            </a:r>
            <a:r>
              <a:rPr lang="en-US" dirty="0" err="1" smtClean="0"/>
              <a:t>annealer</a:t>
            </a:r>
            <a:r>
              <a:rPr lang="en-US" dirty="0" smtClean="0"/>
              <a:t> </a:t>
            </a:r>
          </a:p>
          <a:p>
            <a:r>
              <a:rPr lang="en-US" dirty="0"/>
              <a:t>Gibbs sampling is a popular special case of the more general Metropolis Hastings </a:t>
            </a:r>
            <a:r>
              <a:rPr lang="en-US" dirty="0" smtClean="0"/>
              <a:t>algorithm</a:t>
            </a:r>
          </a:p>
          <a:p>
            <a:r>
              <a:rPr lang="en-US" dirty="0" smtClean="0"/>
              <a:t>Gibbs sampling and simulated annealing are special cases of the broader class of Markov Chain Monte Carlo (MCMC) methods</a:t>
            </a:r>
          </a:p>
        </p:txBody>
      </p:sp>
      <p:graphicFrame>
        <p:nvGraphicFramePr>
          <p:cNvPr id="5" name="Object 4"/>
          <p:cNvGraphicFramePr>
            <a:graphicFrameLocks noChangeAspect="1"/>
          </p:cNvGraphicFramePr>
          <p:nvPr>
            <p:extLst>
              <p:ext uri="{D42A27DB-BD31-4B8C-83A1-F6EECF244321}">
                <p14:modId xmlns:p14="http://schemas.microsoft.com/office/powerpoint/2010/main" val="2341219222"/>
              </p:ext>
            </p:extLst>
          </p:nvPr>
        </p:nvGraphicFramePr>
        <p:xfrm>
          <a:off x="2175933" y="1574799"/>
          <a:ext cx="4663440" cy="1645920"/>
        </p:xfrm>
        <a:graphic>
          <a:graphicData uri="http://schemas.openxmlformats.org/presentationml/2006/ole">
            <mc:AlternateContent xmlns:mc="http://schemas.openxmlformats.org/markup-compatibility/2006">
              <mc:Choice xmlns:v="urn:schemas-microsoft-com:vml" Requires="v">
                <p:oleObj spid="_x0000_s320685" name="Equation" r:id="rId3" imgW="2590800" imgH="914400" progId="Equation.3">
                  <p:embed/>
                </p:oleObj>
              </mc:Choice>
              <mc:Fallback>
                <p:oleObj name="Equation" r:id="rId3" imgW="2590800" imgH="914400" progId="Equation.3">
                  <p:embed/>
                  <p:pic>
                    <p:nvPicPr>
                      <p:cNvPr id="0" name=""/>
                      <p:cNvPicPr/>
                      <p:nvPr/>
                    </p:nvPicPr>
                    <p:blipFill>
                      <a:blip r:embed="rId4"/>
                      <a:stretch>
                        <a:fillRect/>
                      </a:stretch>
                    </p:blipFill>
                    <p:spPr>
                      <a:xfrm>
                        <a:off x="2175933" y="1574799"/>
                        <a:ext cx="4663440" cy="1645920"/>
                      </a:xfrm>
                      <a:prstGeom prst="rect">
                        <a:avLst/>
                      </a:prstGeom>
                    </p:spPr>
                  </p:pic>
                </p:oleObj>
              </mc:Fallback>
            </mc:AlternateContent>
          </a:graphicData>
        </a:graphic>
      </p:graphicFrame>
    </p:spTree>
    <p:extLst>
      <p:ext uri="{BB962C8B-B14F-4D97-AF65-F5344CB8AC3E}">
        <p14:creationId xmlns:p14="http://schemas.microsoft.com/office/powerpoint/2010/main" val="3378290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Variational</a:t>
            </a:r>
            <a:r>
              <a:rPr lang="en-US" dirty="0" smtClean="0"/>
              <a:t> methods</a:t>
            </a:r>
            <a:endParaRPr lang="en-US" dirty="0"/>
          </a:p>
        </p:txBody>
      </p:sp>
      <p:sp>
        <p:nvSpPr>
          <p:cNvPr id="3" name="Content Placeholder 2"/>
          <p:cNvSpPr>
            <a:spLocks noGrp="1"/>
          </p:cNvSpPr>
          <p:nvPr>
            <p:ph idx="1"/>
          </p:nvPr>
        </p:nvSpPr>
        <p:spPr>
          <a:xfrm>
            <a:off x="457200" y="1350932"/>
            <a:ext cx="8432800" cy="5507068"/>
          </a:xfrm>
        </p:spPr>
        <p:txBody>
          <a:bodyPr>
            <a:normAutofit fontScale="92500"/>
          </a:bodyPr>
          <a:lstStyle/>
          <a:p>
            <a:r>
              <a:rPr lang="en-US" dirty="0"/>
              <a:t>Rather than sampling from a </a:t>
            </a:r>
            <a:r>
              <a:rPr lang="en-US" dirty="0" smtClean="0"/>
              <a:t>complex distribution the distribution </a:t>
            </a:r>
            <a:r>
              <a:rPr lang="en-US" dirty="0"/>
              <a:t>can be approximated by a simpler, more tractable, </a:t>
            </a:r>
            <a:r>
              <a:rPr lang="en-US" dirty="0" smtClean="0"/>
              <a:t>function </a:t>
            </a:r>
          </a:p>
          <a:p>
            <a:r>
              <a:rPr lang="en-US" dirty="0" smtClean="0"/>
              <a:t>Suppose </a:t>
            </a:r>
            <a:r>
              <a:rPr lang="en-US" dirty="0"/>
              <a:t>we have a probability model </a:t>
            </a:r>
            <a:r>
              <a:rPr lang="en-US" dirty="0" smtClean="0"/>
              <a:t>with a set of hidden variables </a:t>
            </a:r>
            <a:r>
              <a:rPr lang="en-US" i="1" dirty="0" smtClean="0"/>
              <a:t>H</a:t>
            </a:r>
            <a:r>
              <a:rPr lang="en-US" dirty="0" smtClean="0"/>
              <a:t> </a:t>
            </a:r>
            <a:r>
              <a:rPr lang="en-US" dirty="0"/>
              <a:t>and </a:t>
            </a:r>
            <a:r>
              <a:rPr lang="en-US" dirty="0" smtClean="0"/>
              <a:t>observed variables </a:t>
            </a:r>
            <a:r>
              <a:rPr lang="en-US" i="1" dirty="0" smtClean="0"/>
              <a:t>X</a:t>
            </a:r>
            <a:r>
              <a:rPr lang="en-US" dirty="0" smtClean="0"/>
              <a:t> </a:t>
            </a:r>
          </a:p>
          <a:p>
            <a:r>
              <a:rPr lang="en-US" dirty="0" smtClean="0"/>
              <a:t>Let                       be </a:t>
            </a:r>
            <a:r>
              <a:rPr lang="en-US" dirty="0"/>
              <a:t>the exact posterior </a:t>
            </a:r>
            <a:endParaRPr lang="en-US" dirty="0" smtClean="0"/>
          </a:p>
          <a:p>
            <a:r>
              <a:rPr lang="en-US" dirty="0" smtClean="0"/>
              <a:t>Define                       as the </a:t>
            </a:r>
            <a:r>
              <a:rPr lang="en-US" dirty="0" err="1" smtClean="0"/>
              <a:t>variational</a:t>
            </a:r>
            <a:r>
              <a:rPr lang="en-US" dirty="0" smtClean="0"/>
              <a:t> approx. having its own </a:t>
            </a:r>
            <a:r>
              <a:rPr lang="en-US" dirty="0" err="1" smtClean="0"/>
              <a:t>variational</a:t>
            </a:r>
            <a:r>
              <a:rPr lang="en-US" dirty="0" smtClean="0"/>
              <a:t> parameters,</a:t>
            </a:r>
          </a:p>
          <a:p>
            <a:r>
              <a:rPr lang="en-US" dirty="0" err="1" smtClean="0"/>
              <a:t>Variational</a:t>
            </a:r>
            <a:r>
              <a:rPr lang="en-US" dirty="0" smtClean="0"/>
              <a:t> methods make q close to p, yielding principled EM algorithms with approx. posteriors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34513155"/>
              </p:ext>
            </p:extLst>
          </p:nvPr>
        </p:nvGraphicFramePr>
        <p:xfrm>
          <a:off x="1422468" y="3894772"/>
          <a:ext cx="1854200" cy="457200"/>
        </p:xfrm>
        <a:graphic>
          <a:graphicData uri="http://schemas.openxmlformats.org/presentationml/2006/ole">
            <mc:AlternateContent xmlns:mc="http://schemas.openxmlformats.org/markup-compatibility/2006">
              <mc:Choice xmlns:v="urn:schemas-microsoft-com:vml" Requires="v">
                <p:oleObj spid="_x0000_s323064" name="Equation" r:id="rId3" imgW="927100" imgH="228600" progId="Equation.3">
                  <p:embed/>
                </p:oleObj>
              </mc:Choice>
              <mc:Fallback>
                <p:oleObj name="Equation" r:id="rId3" imgW="927100" imgH="228600" progId="Equation.3">
                  <p:embed/>
                  <p:pic>
                    <p:nvPicPr>
                      <p:cNvPr id="0" name=""/>
                      <p:cNvPicPr/>
                      <p:nvPr/>
                    </p:nvPicPr>
                    <p:blipFill>
                      <a:blip r:embed="rId4"/>
                      <a:stretch>
                        <a:fillRect/>
                      </a:stretch>
                    </p:blipFill>
                    <p:spPr>
                      <a:xfrm>
                        <a:off x="1422468" y="3894772"/>
                        <a:ext cx="1854200"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51421900"/>
              </p:ext>
            </p:extLst>
          </p:nvPr>
        </p:nvGraphicFramePr>
        <p:xfrm>
          <a:off x="1936111" y="4442177"/>
          <a:ext cx="1879600" cy="457200"/>
        </p:xfrm>
        <a:graphic>
          <a:graphicData uri="http://schemas.openxmlformats.org/presentationml/2006/ole">
            <mc:AlternateContent xmlns:mc="http://schemas.openxmlformats.org/markup-compatibility/2006">
              <mc:Choice xmlns:v="urn:schemas-microsoft-com:vml" Requires="v">
                <p:oleObj spid="_x0000_s323065" name="Equation" r:id="rId5" imgW="939800" imgH="228600" progId="Equation.3">
                  <p:embed/>
                </p:oleObj>
              </mc:Choice>
              <mc:Fallback>
                <p:oleObj name="Equation" r:id="rId5" imgW="939800" imgH="228600" progId="Equation.3">
                  <p:embed/>
                  <p:pic>
                    <p:nvPicPr>
                      <p:cNvPr id="0" name=""/>
                      <p:cNvPicPr/>
                      <p:nvPr/>
                    </p:nvPicPr>
                    <p:blipFill>
                      <a:blip r:embed="rId6"/>
                      <a:stretch>
                        <a:fillRect/>
                      </a:stretch>
                    </p:blipFill>
                    <p:spPr>
                      <a:xfrm>
                        <a:off x="1936111" y="4442177"/>
                        <a:ext cx="1879600" cy="4572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66635711"/>
              </p:ext>
            </p:extLst>
          </p:nvPr>
        </p:nvGraphicFramePr>
        <p:xfrm>
          <a:off x="6849534" y="4955821"/>
          <a:ext cx="304800" cy="304800"/>
        </p:xfrm>
        <a:graphic>
          <a:graphicData uri="http://schemas.openxmlformats.org/presentationml/2006/ole">
            <mc:AlternateContent xmlns:mc="http://schemas.openxmlformats.org/markup-compatibility/2006">
              <mc:Choice xmlns:v="urn:schemas-microsoft-com:vml" Requires="v">
                <p:oleObj spid="_x0000_s323066" name="Equation" r:id="rId7" imgW="152400" imgH="152400" progId="Equation.3">
                  <p:embed/>
                </p:oleObj>
              </mc:Choice>
              <mc:Fallback>
                <p:oleObj name="Equation" r:id="rId7" imgW="152400" imgH="152400" progId="Equation.3">
                  <p:embed/>
                  <p:pic>
                    <p:nvPicPr>
                      <p:cNvPr id="0" name=""/>
                      <p:cNvPicPr/>
                      <p:nvPr/>
                    </p:nvPicPr>
                    <p:blipFill>
                      <a:blip r:embed="rId8"/>
                      <a:stretch>
                        <a:fillRect/>
                      </a:stretch>
                    </p:blipFill>
                    <p:spPr>
                      <a:xfrm>
                        <a:off x="6849534" y="4955821"/>
                        <a:ext cx="304800" cy="304800"/>
                      </a:xfrm>
                      <a:prstGeom prst="rect">
                        <a:avLst/>
                      </a:prstGeom>
                    </p:spPr>
                  </p:pic>
                </p:oleObj>
              </mc:Fallback>
            </mc:AlternateContent>
          </a:graphicData>
        </a:graphic>
      </p:graphicFrame>
    </p:spTree>
    <p:extLst>
      <p:ext uri="{BB962C8B-B14F-4D97-AF65-F5344CB8AC3E}">
        <p14:creationId xmlns:p14="http://schemas.microsoft.com/office/powerpoint/2010/main" val="1661531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408072"/>
          </a:xfrm>
        </p:spPr>
        <p:txBody>
          <a:bodyPr>
            <a:normAutofit fontScale="77500" lnSpcReduction="20000"/>
          </a:bodyPr>
          <a:lstStyle/>
          <a:p>
            <a:pPr marL="0" indent="0">
              <a:buNone/>
            </a:pPr>
            <a:r>
              <a:rPr lang="en-US" b="1" dirty="0" smtClean="0"/>
              <a:t>Sampling and MCMC</a:t>
            </a:r>
            <a:br>
              <a:rPr lang="en-US" b="1" dirty="0" smtClean="0"/>
            </a:br>
            <a:endParaRPr lang="en-US" b="1" dirty="0" smtClean="0"/>
          </a:p>
          <a:p>
            <a:r>
              <a:rPr lang="en-US" dirty="0"/>
              <a:t>Markov chain Monte </a:t>
            </a:r>
            <a:r>
              <a:rPr lang="en-US" dirty="0" smtClean="0"/>
              <a:t>Carlo (MCMC) </a:t>
            </a:r>
            <a:r>
              <a:rPr lang="en-US" dirty="0"/>
              <a:t>methods are popular in Bayesian statistical modeling; see for example </a:t>
            </a:r>
            <a:r>
              <a:rPr lang="en-US" dirty="0" err="1"/>
              <a:t>Gilks</a:t>
            </a:r>
            <a:r>
              <a:rPr lang="en-US" dirty="0"/>
              <a:t> (</a:t>
            </a:r>
            <a:r>
              <a:rPr lang="en-US" dirty="0" smtClean="0"/>
              <a:t>2005)</a:t>
            </a:r>
          </a:p>
          <a:p>
            <a:r>
              <a:rPr lang="en-US" dirty="0" err="1" smtClean="0"/>
              <a:t>Geman</a:t>
            </a:r>
            <a:r>
              <a:rPr lang="en-US" dirty="0" smtClean="0"/>
              <a:t> </a:t>
            </a:r>
            <a:r>
              <a:rPr lang="en-US" dirty="0"/>
              <a:t>and </a:t>
            </a:r>
            <a:r>
              <a:rPr lang="en-US" dirty="0" err="1"/>
              <a:t>Geman</a:t>
            </a:r>
            <a:r>
              <a:rPr lang="en-US" dirty="0"/>
              <a:t> (1984) first described the Gibbs sampling procedure, naming it after the physicist Josiah Gibbs because of the analogy between sampling, the underlying functional forms of random fields and statistical </a:t>
            </a:r>
            <a:r>
              <a:rPr lang="en-US" dirty="0" smtClean="0"/>
              <a:t>physics</a:t>
            </a:r>
          </a:p>
          <a:p>
            <a:r>
              <a:rPr lang="en-US" dirty="0" smtClean="0"/>
              <a:t>Hastings</a:t>
            </a:r>
            <a:r>
              <a:rPr lang="en-US" dirty="0"/>
              <a:t>’ (1970) generalization of the Metropolis et al. (1953) </a:t>
            </a:r>
            <a:r>
              <a:rPr lang="en-US" dirty="0" smtClean="0"/>
              <a:t>simulated annealing algorithm </a:t>
            </a:r>
            <a:r>
              <a:rPr lang="en-US" dirty="0"/>
              <a:t>has been influential in laying the foundation for present-day </a:t>
            </a:r>
            <a:r>
              <a:rPr lang="en-US" dirty="0" smtClean="0"/>
              <a:t>methods </a:t>
            </a:r>
          </a:p>
          <a:p>
            <a:r>
              <a:rPr lang="en-US" dirty="0" smtClean="0"/>
              <a:t>The </a:t>
            </a:r>
            <a:r>
              <a:rPr lang="en-US" i="1" dirty="0"/>
              <a:t>iterated conditional modes </a:t>
            </a:r>
            <a:r>
              <a:rPr lang="en-US" dirty="0"/>
              <a:t>approach for finding an approximate most probable explanation was proposed by </a:t>
            </a:r>
            <a:r>
              <a:rPr lang="en-US" dirty="0" err="1"/>
              <a:t>Besag</a:t>
            </a:r>
            <a:r>
              <a:rPr lang="en-US" dirty="0"/>
              <a:t> (1986</a:t>
            </a:r>
            <a:r>
              <a:rPr lang="en-US" dirty="0" smtClean="0"/>
              <a:t>)</a:t>
            </a:r>
            <a:endParaRPr lang="en-CA" dirty="0"/>
          </a:p>
        </p:txBody>
      </p:sp>
    </p:spTree>
    <p:extLst>
      <p:ext uri="{BB962C8B-B14F-4D97-AF65-F5344CB8AC3E}">
        <p14:creationId xmlns:p14="http://schemas.microsoft.com/office/powerpoint/2010/main" val="1775064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Plate notation</a:t>
            </a:r>
            <a:endParaRPr lang="en-US" dirty="0"/>
          </a:p>
        </p:txBody>
      </p:sp>
      <p:sp>
        <p:nvSpPr>
          <p:cNvPr id="3" name="Content Placeholder 2"/>
          <p:cNvSpPr>
            <a:spLocks noGrp="1"/>
          </p:cNvSpPr>
          <p:nvPr>
            <p:ph idx="1"/>
          </p:nvPr>
        </p:nvSpPr>
        <p:spPr>
          <a:xfrm>
            <a:off x="457199" y="990070"/>
            <a:ext cx="8517467" cy="3235179"/>
          </a:xfrm>
        </p:spPr>
        <p:txBody>
          <a:bodyPr>
            <a:normAutofit fontScale="92500" lnSpcReduction="10000"/>
          </a:bodyPr>
          <a:lstStyle/>
          <a:p>
            <a:r>
              <a:rPr lang="en-US" dirty="0"/>
              <a:t>A “plate” is simply a box around a Bayesian network that denotes a certain number of replications of </a:t>
            </a:r>
            <a:r>
              <a:rPr lang="en-US" dirty="0" smtClean="0"/>
              <a:t>it, one for each data instance </a:t>
            </a:r>
          </a:p>
          <a:p>
            <a:r>
              <a:rPr lang="en-US" dirty="0" smtClean="0"/>
              <a:t>The </a:t>
            </a:r>
            <a:r>
              <a:rPr lang="en-US" dirty="0"/>
              <a:t>plate </a:t>
            </a:r>
            <a:r>
              <a:rPr lang="en-US" dirty="0" smtClean="0"/>
              <a:t>below indicates </a:t>
            </a:r>
            <a:r>
              <a:rPr lang="en-US" i="1" dirty="0" err="1"/>
              <a:t>i</a:t>
            </a:r>
            <a:r>
              <a:rPr lang="en-US" dirty="0"/>
              <a:t>=1…</a:t>
            </a:r>
            <a:r>
              <a:rPr lang="en-US" i="1" dirty="0"/>
              <a:t>N</a:t>
            </a:r>
            <a:r>
              <a:rPr lang="en-US" dirty="0"/>
              <a:t> networks, each with an observed value for </a:t>
            </a:r>
            <a:r>
              <a:rPr lang="en-US" i="1" dirty="0" smtClean="0"/>
              <a:t>x</a:t>
            </a:r>
            <a:r>
              <a:rPr lang="en-US" baseline="-25000" dirty="0" smtClean="0"/>
              <a:t>i</a:t>
            </a:r>
            <a:r>
              <a:rPr lang="en-US" dirty="0" smtClean="0"/>
              <a:t> and hidden variable </a:t>
            </a:r>
            <a:r>
              <a:rPr lang="en-US" i="1" dirty="0" err="1" smtClean="0"/>
              <a:t>C</a:t>
            </a:r>
            <a:r>
              <a:rPr lang="en-US" i="1" baseline="-25000" dirty="0" err="1" smtClean="0"/>
              <a:t>i</a:t>
            </a:r>
            <a:endParaRPr lang="en-US" i="1" baseline="-25000" dirty="0" smtClean="0"/>
          </a:p>
          <a:p>
            <a:r>
              <a:rPr lang="en-US" dirty="0" smtClean="0"/>
              <a:t>Plate </a:t>
            </a:r>
            <a:r>
              <a:rPr lang="en-US" dirty="0"/>
              <a:t>notation captures a model for the joint probability of the entire data with a simple picture. </a:t>
            </a:r>
            <a:endParaRPr lang="en-CA" dirty="0"/>
          </a:p>
          <a:p>
            <a:endParaRPr lang="en-US" dirty="0"/>
          </a:p>
        </p:txBody>
      </p:sp>
      <p:pic>
        <p:nvPicPr>
          <p:cNvPr id="36" name="Picture 35"/>
          <p:cNvPicPr>
            <a:picLocks noChangeAspect="1"/>
          </p:cNvPicPr>
          <p:nvPr/>
        </p:nvPicPr>
        <p:blipFill>
          <a:blip r:embed="rId2"/>
          <a:stretch>
            <a:fillRect/>
          </a:stretch>
        </p:blipFill>
        <p:spPr>
          <a:xfrm>
            <a:off x="1801831" y="4197027"/>
            <a:ext cx="5736324" cy="2632751"/>
          </a:xfrm>
          <a:prstGeom prst="rect">
            <a:avLst/>
          </a:prstGeom>
        </p:spPr>
      </p:pic>
    </p:spTree>
    <p:extLst>
      <p:ext uri="{BB962C8B-B14F-4D97-AF65-F5344CB8AC3E}">
        <p14:creationId xmlns:p14="http://schemas.microsoft.com/office/powerpoint/2010/main" val="1046460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43000"/>
          </a:xfrm>
        </p:spPr>
        <p:txBody>
          <a:bodyPr/>
          <a:lstStyle/>
          <a:p>
            <a:r>
              <a:rPr lang="en-US" dirty="0" smtClean="0"/>
              <a:t>Marginalization</a:t>
            </a:r>
            <a:endParaRPr lang="en-US" dirty="0"/>
          </a:p>
        </p:txBody>
      </p:sp>
      <p:sp>
        <p:nvSpPr>
          <p:cNvPr id="3" name="Content Placeholder 2"/>
          <p:cNvSpPr>
            <a:spLocks noGrp="1"/>
          </p:cNvSpPr>
          <p:nvPr>
            <p:ph idx="1"/>
          </p:nvPr>
        </p:nvSpPr>
        <p:spPr>
          <a:xfrm>
            <a:off x="457200" y="1213556"/>
            <a:ext cx="8229600" cy="5489222"/>
          </a:xfrm>
        </p:spPr>
        <p:txBody>
          <a:bodyPr>
            <a:normAutofit fontScale="92500"/>
          </a:bodyPr>
          <a:lstStyle/>
          <a:p>
            <a:r>
              <a:rPr lang="en-US" dirty="0" smtClean="0"/>
              <a:t>The previous notation can be simplified to</a:t>
            </a:r>
          </a:p>
          <a:p>
            <a:endParaRPr lang="en-US" dirty="0"/>
          </a:p>
          <a:p>
            <a:endParaRPr lang="en-US" dirty="0" smtClean="0"/>
          </a:p>
          <a:p>
            <a:r>
              <a:rPr lang="en-US" dirty="0" smtClean="0"/>
              <a:t>The sum rule generalizes to continuous random variables, ex. for </a:t>
            </a:r>
            <a:r>
              <a:rPr lang="en-US" i="1" dirty="0" smtClean="0"/>
              <a:t>x</a:t>
            </a:r>
            <a:r>
              <a:rPr lang="en-US" i="1" baseline="-25000" dirty="0" smtClean="0"/>
              <a:t>1</a:t>
            </a:r>
            <a:r>
              <a:rPr lang="en-US" dirty="0" smtClean="0"/>
              <a:t>,</a:t>
            </a:r>
            <a:r>
              <a:rPr lang="en-US" i="1" dirty="0" smtClean="0"/>
              <a:t>x</a:t>
            </a:r>
            <a:r>
              <a:rPr lang="en-US" i="1" baseline="-25000" dirty="0" smtClean="0"/>
              <a:t>2</a:t>
            </a:r>
            <a:r>
              <a:rPr lang="en-US" dirty="0" smtClean="0"/>
              <a:t>,</a:t>
            </a:r>
            <a:r>
              <a:rPr lang="is-IS" dirty="0" smtClean="0"/>
              <a:t>…,</a:t>
            </a:r>
            <a:r>
              <a:rPr lang="is-IS" i="1" dirty="0" smtClean="0"/>
              <a:t>x</a:t>
            </a:r>
            <a:r>
              <a:rPr lang="is-IS" i="1" baseline="-25000" dirty="0" smtClean="0"/>
              <a:t>N</a:t>
            </a:r>
            <a:r>
              <a:rPr lang="is-IS" dirty="0" smtClean="0"/>
              <a:t> we have</a:t>
            </a:r>
          </a:p>
          <a:p>
            <a:endParaRPr lang="is-IS" dirty="0"/>
          </a:p>
          <a:p>
            <a:endParaRPr lang="is-IS" dirty="0" smtClean="0"/>
          </a:p>
          <a:p>
            <a:r>
              <a:rPr lang="en-US" dirty="0" smtClean="0"/>
              <a:t>These procedures are known as </a:t>
            </a:r>
            <a:r>
              <a:rPr lang="en-US" i="1" dirty="0" smtClean="0"/>
              <a:t>marginalization</a:t>
            </a:r>
          </a:p>
          <a:p>
            <a:r>
              <a:rPr lang="en-US" dirty="0" smtClean="0"/>
              <a:t>They give us </a:t>
            </a:r>
            <a:r>
              <a:rPr lang="en-US" i="1" dirty="0" smtClean="0"/>
              <a:t>marginal distributions </a:t>
            </a:r>
            <a:r>
              <a:rPr lang="en-US" dirty="0" smtClean="0"/>
              <a:t>of the variables not included in the sums or integrals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36947001"/>
              </p:ext>
            </p:extLst>
          </p:nvPr>
        </p:nvGraphicFramePr>
        <p:xfrm>
          <a:off x="1965858" y="1908840"/>
          <a:ext cx="4914900" cy="914400"/>
        </p:xfrm>
        <a:graphic>
          <a:graphicData uri="http://schemas.openxmlformats.org/presentationml/2006/ole">
            <mc:AlternateContent xmlns:mc="http://schemas.openxmlformats.org/markup-compatibility/2006">
              <mc:Choice xmlns:v="urn:schemas-microsoft-com:vml" Requires="v">
                <p:oleObj spid="_x0000_s276888" name="Equation" r:id="rId3" imgW="1638300" imgH="304800" progId="Equation.3">
                  <p:embed/>
                </p:oleObj>
              </mc:Choice>
              <mc:Fallback>
                <p:oleObj name="Equation" r:id="rId3" imgW="1638300" imgH="304800" progId="Equation.3">
                  <p:embed/>
                  <p:pic>
                    <p:nvPicPr>
                      <p:cNvPr id="0" name=""/>
                      <p:cNvPicPr/>
                      <p:nvPr/>
                    </p:nvPicPr>
                    <p:blipFill>
                      <a:blip r:embed="rId4"/>
                      <a:stretch>
                        <a:fillRect/>
                      </a:stretch>
                    </p:blipFill>
                    <p:spPr>
                      <a:xfrm>
                        <a:off x="1965858" y="1908840"/>
                        <a:ext cx="4914900"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84831572"/>
              </p:ext>
            </p:extLst>
          </p:nvPr>
        </p:nvGraphicFramePr>
        <p:xfrm>
          <a:off x="1253215" y="4027313"/>
          <a:ext cx="6096000" cy="914400"/>
        </p:xfrm>
        <a:graphic>
          <a:graphicData uri="http://schemas.openxmlformats.org/presentationml/2006/ole">
            <mc:AlternateContent xmlns:mc="http://schemas.openxmlformats.org/markup-compatibility/2006">
              <mc:Choice xmlns:v="urn:schemas-microsoft-com:vml" Requires="v">
                <p:oleObj spid="_x0000_s276889" name="Equation" r:id="rId5" imgW="2032000" imgH="304800" progId="Equation.3">
                  <p:embed/>
                </p:oleObj>
              </mc:Choice>
              <mc:Fallback>
                <p:oleObj name="Equation" r:id="rId5" imgW="2032000" imgH="304800" progId="Equation.3">
                  <p:embed/>
                  <p:pic>
                    <p:nvPicPr>
                      <p:cNvPr id="0" name=""/>
                      <p:cNvPicPr/>
                      <p:nvPr/>
                    </p:nvPicPr>
                    <p:blipFill>
                      <a:blip r:embed="rId6"/>
                      <a:stretch>
                        <a:fillRect/>
                      </a:stretch>
                    </p:blipFill>
                    <p:spPr>
                      <a:xfrm>
                        <a:off x="1253215" y="4027313"/>
                        <a:ext cx="6096000" cy="914400"/>
                      </a:xfrm>
                      <a:prstGeom prst="rect">
                        <a:avLst/>
                      </a:prstGeom>
                    </p:spPr>
                  </p:pic>
                </p:oleObj>
              </mc:Fallback>
            </mc:AlternateContent>
          </a:graphicData>
        </a:graphic>
      </p:graphicFrame>
    </p:spTree>
    <p:extLst>
      <p:ext uri="{BB962C8B-B14F-4D97-AF65-F5344CB8AC3E}">
        <p14:creationId xmlns:p14="http://schemas.microsoft.com/office/powerpoint/2010/main" val="4070391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3"/>
            <a:ext cx="8229600" cy="1143000"/>
          </a:xfrm>
        </p:spPr>
        <p:txBody>
          <a:bodyPr/>
          <a:lstStyle/>
          <a:p>
            <a:r>
              <a:rPr lang="en-US" dirty="0" smtClean="0"/>
              <a:t>Probabilistic PCA</a:t>
            </a:r>
            <a:endParaRPr lang="en-US" dirty="0"/>
          </a:p>
        </p:txBody>
      </p:sp>
      <p:sp>
        <p:nvSpPr>
          <p:cNvPr id="3" name="Content Placeholder 2"/>
          <p:cNvSpPr>
            <a:spLocks noGrp="1"/>
          </p:cNvSpPr>
          <p:nvPr>
            <p:ph idx="1"/>
          </p:nvPr>
        </p:nvSpPr>
        <p:spPr>
          <a:xfrm>
            <a:off x="457200" y="1100667"/>
            <a:ext cx="8229600" cy="5700888"/>
          </a:xfrm>
        </p:spPr>
        <p:txBody>
          <a:bodyPr>
            <a:noAutofit/>
          </a:bodyPr>
          <a:lstStyle/>
          <a:p>
            <a:r>
              <a:rPr lang="en-US" sz="2400" dirty="0" smtClean="0"/>
              <a:t>Probabilistic PCA, (PPCA) can be written as a Bayes net </a:t>
            </a:r>
          </a:p>
          <a:p>
            <a:r>
              <a:rPr lang="en-US" sz="2400" dirty="0" smtClean="0"/>
              <a:t>Let </a:t>
            </a:r>
            <a:r>
              <a:rPr lang="en-US" sz="2400" b="1" dirty="0"/>
              <a:t>x </a:t>
            </a:r>
            <a:r>
              <a:rPr lang="en-US" sz="2400" dirty="0" smtClean="0"/>
              <a:t>be a </a:t>
            </a:r>
            <a:r>
              <a:rPr lang="en-US" sz="2400" i="1" dirty="0" smtClean="0"/>
              <a:t>d</a:t>
            </a:r>
            <a:r>
              <a:rPr lang="en-US" sz="2400" dirty="0"/>
              <a:t>-dimensional </a:t>
            </a:r>
            <a:r>
              <a:rPr lang="en-US" sz="2400" dirty="0" smtClean="0"/>
              <a:t>random vector </a:t>
            </a:r>
            <a:r>
              <a:rPr lang="en-US" sz="2400" dirty="0"/>
              <a:t>of observed data, and </a:t>
            </a:r>
            <a:r>
              <a:rPr lang="en-US" sz="2400" b="1" dirty="0"/>
              <a:t>h</a:t>
            </a:r>
            <a:r>
              <a:rPr lang="en-US" sz="2400" dirty="0"/>
              <a:t> be a </a:t>
            </a:r>
            <a:r>
              <a:rPr lang="en-US" sz="2400" i="1" dirty="0"/>
              <a:t>k</a:t>
            </a:r>
            <a:r>
              <a:rPr lang="en-US" sz="2400" dirty="0"/>
              <a:t>-dimensional vector of </a:t>
            </a:r>
            <a:r>
              <a:rPr lang="en-US" sz="2400" dirty="0" smtClean="0"/>
              <a:t>hidden, </a:t>
            </a:r>
            <a:r>
              <a:rPr lang="en-US" sz="2400" i="1" dirty="0" smtClean="0"/>
              <a:t>k</a:t>
            </a:r>
            <a:r>
              <a:rPr lang="en-US" sz="2400" dirty="0" smtClean="0"/>
              <a:t> &lt; </a:t>
            </a:r>
            <a:r>
              <a:rPr lang="en-US" sz="2400" i="1" dirty="0" smtClean="0"/>
              <a:t>d</a:t>
            </a:r>
            <a:r>
              <a:rPr lang="en-US" sz="2400" dirty="0" smtClean="0"/>
              <a:t> typically</a:t>
            </a:r>
          </a:p>
          <a:p>
            <a:r>
              <a:rPr lang="en-US" sz="2400" dirty="0" smtClean="0"/>
              <a:t>The joint </a:t>
            </a:r>
            <a:r>
              <a:rPr lang="en-US" sz="2400" dirty="0"/>
              <a:t>probability model has this linear Gaussian form</a:t>
            </a:r>
            <a:r>
              <a:rPr lang="en-CA" sz="2400" dirty="0"/>
              <a:t> </a:t>
            </a:r>
            <a:endParaRPr lang="en-CA" sz="2400" dirty="0" smtClean="0"/>
          </a:p>
          <a:p>
            <a:endParaRPr lang="en-CA" sz="2400" dirty="0"/>
          </a:p>
          <a:p>
            <a:pPr marL="0" indent="0">
              <a:buNone/>
            </a:pPr>
            <a:endParaRPr lang="en-CA" sz="2400" dirty="0" smtClean="0"/>
          </a:p>
          <a:p>
            <a:endParaRPr lang="en-CA" sz="2400" dirty="0"/>
          </a:p>
          <a:p>
            <a:endParaRPr lang="en-US" sz="2400" i="1" dirty="0" smtClean="0"/>
          </a:p>
          <a:p>
            <a:r>
              <a:rPr lang="en-US" sz="2400" dirty="0"/>
              <a:t>w</a:t>
            </a:r>
            <a:r>
              <a:rPr lang="en-US" sz="2400" dirty="0" smtClean="0"/>
              <a:t>here </a:t>
            </a:r>
            <a:r>
              <a:rPr lang="en-US" sz="2400" i="1" dirty="0" smtClean="0"/>
              <a:t>p</a:t>
            </a:r>
            <a:r>
              <a:rPr lang="en-US" sz="2400" dirty="0"/>
              <a:t>(</a:t>
            </a:r>
            <a:r>
              <a:rPr lang="en-US" sz="2400" b="1" dirty="0"/>
              <a:t>h</a:t>
            </a:r>
            <a:r>
              <a:rPr lang="en-US" sz="2400" dirty="0" smtClean="0"/>
              <a:t>) is a </a:t>
            </a:r>
            <a:r>
              <a:rPr lang="en-US" sz="2400" dirty="0"/>
              <a:t>Gaussian distributed random </a:t>
            </a:r>
            <a:r>
              <a:rPr lang="en-US" sz="2400" dirty="0" smtClean="0"/>
              <a:t>variable </a:t>
            </a:r>
            <a:r>
              <a:rPr lang="en-US" sz="2400" dirty="0"/>
              <a:t>having a zero </a:t>
            </a:r>
            <a:r>
              <a:rPr lang="en-US" sz="2400" dirty="0" smtClean="0"/>
              <a:t>mean and identity covariance, while </a:t>
            </a:r>
            <a:r>
              <a:rPr lang="en-US" sz="2400" i="1" dirty="0"/>
              <a:t>p</a:t>
            </a:r>
            <a:r>
              <a:rPr lang="en-US" sz="2400" dirty="0"/>
              <a:t>(</a:t>
            </a:r>
            <a:r>
              <a:rPr lang="en-US" sz="2400" b="1" dirty="0" err="1"/>
              <a:t>x</a:t>
            </a:r>
            <a:r>
              <a:rPr lang="en-US" sz="2400" dirty="0" err="1"/>
              <a:t>|</a:t>
            </a:r>
            <a:r>
              <a:rPr lang="en-US" sz="2400" b="1" dirty="0" err="1"/>
              <a:t>h</a:t>
            </a:r>
            <a:r>
              <a:rPr lang="en-US" sz="2400" dirty="0"/>
              <a:t>) is Gaussian with mean </a:t>
            </a:r>
            <a:r>
              <a:rPr lang="en-US" sz="2400" b="1" dirty="0" err="1"/>
              <a:t>Wh</a:t>
            </a:r>
            <a:r>
              <a:rPr lang="en-US" sz="2400" dirty="0"/>
              <a:t>+</a:t>
            </a:r>
            <a:r>
              <a:rPr lang="en-US" sz="2400" b="1" dirty="0" smtClean="0">
                <a:sym typeface="Symbol"/>
              </a:rPr>
              <a:t></a:t>
            </a:r>
            <a:r>
              <a:rPr lang="en-US" sz="2400" dirty="0" smtClean="0">
                <a:sym typeface="Symbol"/>
              </a:rPr>
              <a:t>,</a:t>
            </a:r>
            <a:r>
              <a:rPr lang="en-US" sz="2400" dirty="0" smtClean="0"/>
              <a:t> </a:t>
            </a:r>
            <a:r>
              <a:rPr lang="en-US" sz="2400" dirty="0"/>
              <a:t>and a diagonal covariance matrix </a:t>
            </a:r>
            <a:r>
              <a:rPr lang="en-US" sz="2400" b="1" dirty="0" smtClean="0"/>
              <a:t>D=σ</a:t>
            </a:r>
            <a:r>
              <a:rPr lang="en-US" sz="2400" baseline="30000" dirty="0" smtClean="0"/>
              <a:t>2</a:t>
            </a:r>
            <a:r>
              <a:rPr lang="en-US" sz="2400" b="1" dirty="0" smtClean="0"/>
              <a:t>I</a:t>
            </a:r>
            <a:r>
              <a:rPr lang="en-US" sz="2400" dirty="0" smtClean="0"/>
              <a:t> </a:t>
            </a:r>
          </a:p>
          <a:p>
            <a:r>
              <a:rPr lang="en-US" sz="2400" dirty="0" smtClean="0"/>
              <a:t>The </a:t>
            </a:r>
            <a:r>
              <a:rPr lang="en-US" sz="2400" dirty="0"/>
              <a:t>mean </a:t>
            </a:r>
            <a:r>
              <a:rPr lang="en-US" sz="2400" b="1" dirty="0">
                <a:sym typeface="Symbol"/>
              </a:rPr>
              <a:t></a:t>
            </a:r>
            <a:r>
              <a:rPr lang="en-US" sz="2400" dirty="0"/>
              <a:t> is included as a parameter, but it would be zero if we first mean-centered the </a:t>
            </a:r>
            <a:r>
              <a:rPr lang="en-US" sz="2400" dirty="0" smtClean="0"/>
              <a:t>data, mixtures of PPCA use these means to model more complex distributions</a:t>
            </a:r>
            <a:endParaRPr lang="en-US" sz="2400" dirty="0"/>
          </a:p>
        </p:txBody>
      </p:sp>
      <p:graphicFrame>
        <p:nvGraphicFramePr>
          <p:cNvPr id="116" name="Object 115"/>
          <p:cNvGraphicFramePr>
            <a:graphicFrameLocks noChangeAspect="1"/>
          </p:cNvGraphicFramePr>
          <p:nvPr>
            <p:extLst>
              <p:ext uri="{D42A27DB-BD31-4B8C-83A1-F6EECF244321}">
                <p14:modId xmlns:p14="http://schemas.microsoft.com/office/powerpoint/2010/main" val="357868840"/>
              </p:ext>
            </p:extLst>
          </p:nvPr>
        </p:nvGraphicFramePr>
        <p:xfrm>
          <a:off x="711197" y="3163360"/>
          <a:ext cx="4886325" cy="971550"/>
        </p:xfrm>
        <a:graphic>
          <a:graphicData uri="http://schemas.openxmlformats.org/presentationml/2006/ole">
            <mc:AlternateContent xmlns:mc="http://schemas.openxmlformats.org/markup-compatibility/2006">
              <mc:Choice xmlns:v="urn:schemas-microsoft-com:vml" Requires="v">
                <p:oleObj spid="_x0000_s323758" name="Equation" r:id="rId3" imgW="2171700" imgH="431800" progId="Equation.3">
                  <p:embed/>
                </p:oleObj>
              </mc:Choice>
              <mc:Fallback>
                <p:oleObj name="Equation" r:id="rId3" imgW="2171700" imgH="431800" progId="Equation.3">
                  <p:embed/>
                  <p:pic>
                    <p:nvPicPr>
                      <p:cNvPr id="0" name=""/>
                      <p:cNvPicPr/>
                      <p:nvPr/>
                    </p:nvPicPr>
                    <p:blipFill>
                      <a:blip r:embed="rId4"/>
                      <a:stretch>
                        <a:fillRect/>
                      </a:stretch>
                    </p:blipFill>
                    <p:spPr>
                      <a:xfrm>
                        <a:off x="711197" y="3163360"/>
                        <a:ext cx="4886325" cy="971550"/>
                      </a:xfrm>
                      <a:prstGeom prst="rect">
                        <a:avLst/>
                      </a:prstGeom>
                    </p:spPr>
                  </p:pic>
                </p:oleObj>
              </mc:Fallback>
            </mc:AlternateContent>
          </a:graphicData>
        </a:graphic>
      </p:graphicFrame>
      <p:pic>
        <p:nvPicPr>
          <p:cNvPr id="140" name="Picture 139"/>
          <p:cNvPicPr>
            <a:picLocks noChangeAspect="1"/>
          </p:cNvPicPr>
          <p:nvPr/>
        </p:nvPicPr>
        <p:blipFill>
          <a:blip r:embed="rId5"/>
          <a:stretch>
            <a:fillRect/>
          </a:stretch>
        </p:blipFill>
        <p:spPr>
          <a:xfrm>
            <a:off x="5852610" y="2878666"/>
            <a:ext cx="2163911" cy="1601965"/>
          </a:xfrm>
          <a:prstGeom prst="rect">
            <a:avLst/>
          </a:prstGeom>
        </p:spPr>
      </p:pic>
    </p:spTree>
    <p:extLst>
      <p:ext uri="{BB962C8B-B14F-4D97-AF65-F5344CB8AC3E}">
        <p14:creationId xmlns:p14="http://schemas.microsoft.com/office/powerpoint/2010/main" val="3586440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90" y="72848"/>
            <a:ext cx="6766509" cy="1143000"/>
          </a:xfrm>
        </p:spPr>
        <p:txBody>
          <a:bodyPr/>
          <a:lstStyle/>
          <a:p>
            <a:r>
              <a:rPr lang="en-US" dirty="0" smtClean="0"/>
              <a:t>PPCA and Factor Analysis</a:t>
            </a:r>
            <a:endParaRPr lang="en-US" dirty="0"/>
          </a:p>
        </p:txBody>
      </p:sp>
      <p:sp>
        <p:nvSpPr>
          <p:cNvPr id="3" name="Content Placeholder 2"/>
          <p:cNvSpPr>
            <a:spLocks noGrp="1"/>
          </p:cNvSpPr>
          <p:nvPr>
            <p:ph idx="1"/>
          </p:nvPr>
        </p:nvSpPr>
        <p:spPr>
          <a:xfrm>
            <a:off x="457199" y="1350932"/>
            <a:ext cx="8785579" cy="4880916"/>
          </a:xfrm>
        </p:spPr>
        <p:txBody>
          <a:bodyPr>
            <a:normAutofit/>
          </a:bodyPr>
          <a:lstStyle/>
          <a:p>
            <a:r>
              <a:rPr lang="en-US" dirty="0"/>
              <a:t>Restricting the covariance matrix </a:t>
            </a:r>
            <a:r>
              <a:rPr lang="en-US" b="1" dirty="0"/>
              <a:t>D</a:t>
            </a:r>
            <a:r>
              <a:rPr lang="en-US" dirty="0"/>
              <a:t> to be diagonal produces a model known as </a:t>
            </a:r>
            <a:r>
              <a:rPr lang="en-US" i="1" dirty="0"/>
              <a:t>factor analysis</a:t>
            </a:r>
            <a:r>
              <a:rPr lang="en-CA" dirty="0"/>
              <a:t> </a:t>
            </a:r>
            <a:endParaRPr lang="en-CA" dirty="0" smtClean="0"/>
          </a:p>
          <a:p>
            <a:r>
              <a:rPr lang="en-US" dirty="0" smtClean="0"/>
              <a:t>Because </a:t>
            </a:r>
            <a:r>
              <a:rPr lang="en-US" dirty="0"/>
              <a:t>of the nice properties of Gaussian distributions, </a:t>
            </a:r>
            <a:r>
              <a:rPr lang="en-US" i="1" dirty="0"/>
              <a:t>the marginal </a:t>
            </a:r>
            <a:r>
              <a:rPr lang="en-US" i="1" dirty="0" smtClean="0"/>
              <a:t>distribution </a:t>
            </a:r>
            <a:r>
              <a:rPr lang="en-US" dirty="0"/>
              <a:t>of </a:t>
            </a:r>
            <a:r>
              <a:rPr lang="en-US" b="1" dirty="0"/>
              <a:t>x </a:t>
            </a:r>
            <a:r>
              <a:rPr lang="en-US" dirty="0"/>
              <a:t>in these models</a:t>
            </a:r>
            <a:r>
              <a:rPr lang="en-US" b="1" dirty="0"/>
              <a:t> </a:t>
            </a:r>
            <a:r>
              <a:rPr lang="en-US" dirty="0"/>
              <a:t>are also </a:t>
            </a:r>
            <a:r>
              <a:rPr lang="en-US" dirty="0" smtClean="0"/>
              <a:t>Gaussian </a:t>
            </a:r>
            <a:br>
              <a:rPr lang="en-US" dirty="0" smtClean="0"/>
            </a:br>
            <a:r>
              <a:rPr lang="en-US" sz="5400" dirty="0" smtClean="0"/>
              <a:t> </a:t>
            </a:r>
            <a:endParaRPr lang="en-CA" dirty="0" smtClean="0"/>
          </a:p>
          <a:p>
            <a:r>
              <a:rPr lang="en-US" dirty="0"/>
              <a:t>T</a:t>
            </a:r>
            <a:r>
              <a:rPr lang="en-US" dirty="0" smtClean="0"/>
              <a:t>he </a:t>
            </a:r>
            <a:r>
              <a:rPr lang="en-US" i="1" dirty="0"/>
              <a:t>posterior distribution </a:t>
            </a:r>
            <a:r>
              <a:rPr lang="en-US" dirty="0"/>
              <a:t>for </a:t>
            </a:r>
            <a:r>
              <a:rPr lang="en-US" b="1" dirty="0"/>
              <a:t>h</a:t>
            </a:r>
            <a:r>
              <a:rPr lang="en-US" dirty="0"/>
              <a:t> can be obtained from Bayes’ rule, </a:t>
            </a:r>
            <a:r>
              <a:rPr lang="en-US" dirty="0" smtClean="0"/>
              <a:t>and some </a:t>
            </a:r>
            <a:r>
              <a:rPr lang="en-US" dirty="0"/>
              <a:t>Gaussian identities </a:t>
            </a:r>
          </a:p>
        </p:txBody>
      </p:sp>
      <p:graphicFrame>
        <p:nvGraphicFramePr>
          <p:cNvPr id="5" name="Object 4"/>
          <p:cNvGraphicFramePr>
            <a:graphicFrameLocks noChangeAspect="1"/>
          </p:cNvGraphicFramePr>
          <p:nvPr>
            <p:extLst>
              <p:ext uri="{D42A27DB-BD31-4B8C-83A1-F6EECF244321}">
                <p14:modId xmlns:p14="http://schemas.microsoft.com/office/powerpoint/2010/main" val="4253208422"/>
              </p:ext>
            </p:extLst>
          </p:nvPr>
        </p:nvGraphicFramePr>
        <p:xfrm>
          <a:off x="2204157" y="6017006"/>
          <a:ext cx="5257800" cy="514350"/>
        </p:xfrm>
        <a:graphic>
          <a:graphicData uri="http://schemas.openxmlformats.org/presentationml/2006/ole">
            <mc:AlternateContent xmlns:mc="http://schemas.openxmlformats.org/markup-compatibility/2006">
              <mc:Choice xmlns:v="urn:schemas-microsoft-com:vml" Requires="v">
                <p:oleObj spid="_x0000_s324943" name="Equation" r:id="rId3" imgW="2336800" imgH="228600" progId="Equation.3">
                  <p:embed/>
                </p:oleObj>
              </mc:Choice>
              <mc:Fallback>
                <p:oleObj name="Equation" r:id="rId3" imgW="2336800" imgH="228600" progId="Equation.3">
                  <p:embed/>
                  <p:pic>
                    <p:nvPicPr>
                      <p:cNvPr id="0" name=""/>
                      <p:cNvPicPr/>
                      <p:nvPr/>
                    </p:nvPicPr>
                    <p:blipFill>
                      <a:blip r:embed="rId4"/>
                      <a:stretch>
                        <a:fillRect/>
                      </a:stretch>
                    </p:blipFill>
                    <p:spPr>
                      <a:xfrm>
                        <a:off x="2204157" y="6017006"/>
                        <a:ext cx="5257800" cy="5143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328934"/>
              </p:ext>
            </p:extLst>
          </p:nvPr>
        </p:nvGraphicFramePr>
        <p:xfrm>
          <a:off x="2171700" y="4232275"/>
          <a:ext cx="4457700" cy="514350"/>
        </p:xfrm>
        <a:graphic>
          <a:graphicData uri="http://schemas.openxmlformats.org/presentationml/2006/ole">
            <mc:AlternateContent xmlns:mc="http://schemas.openxmlformats.org/markup-compatibility/2006">
              <mc:Choice xmlns:v="urn:schemas-microsoft-com:vml" Requires="v">
                <p:oleObj spid="_x0000_s324944" name="Equation" r:id="rId5" imgW="1981200" imgH="228600" progId="Equation.3">
                  <p:embed/>
                </p:oleObj>
              </mc:Choice>
              <mc:Fallback>
                <p:oleObj name="Equation" r:id="rId5" imgW="1981200" imgH="228600" progId="Equation.3">
                  <p:embed/>
                  <p:pic>
                    <p:nvPicPr>
                      <p:cNvPr id="0" name=""/>
                      <p:cNvPicPr/>
                      <p:nvPr/>
                    </p:nvPicPr>
                    <p:blipFill>
                      <a:blip r:embed="rId6"/>
                      <a:stretch>
                        <a:fillRect/>
                      </a:stretch>
                    </p:blipFill>
                    <p:spPr>
                      <a:xfrm>
                        <a:off x="2171700" y="4232275"/>
                        <a:ext cx="4457700" cy="514350"/>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7387574" y="27311"/>
            <a:ext cx="1710902" cy="1266598"/>
          </a:xfrm>
          <a:prstGeom prst="rect">
            <a:avLst/>
          </a:prstGeom>
        </p:spPr>
      </p:pic>
    </p:spTree>
    <p:extLst>
      <p:ext uri="{BB962C8B-B14F-4D97-AF65-F5344CB8AC3E}">
        <p14:creationId xmlns:p14="http://schemas.microsoft.com/office/powerpoint/2010/main" val="325553120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PPCA, learning and </a:t>
            </a:r>
            <a:br>
              <a:rPr lang="en-US" dirty="0" smtClean="0"/>
            </a:br>
            <a:r>
              <a:rPr lang="en-US" dirty="0" smtClean="0"/>
              <a:t>the marginal likelihood</a:t>
            </a:r>
            <a:endParaRPr lang="en-US" dirty="0"/>
          </a:p>
        </p:txBody>
      </p:sp>
      <p:sp>
        <p:nvSpPr>
          <p:cNvPr id="3" name="Content Placeholder 2"/>
          <p:cNvSpPr>
            <a:spLocks noGrp="1"/>
          </p:cNvSpPr>
          <p:nvPr>
            <p:ph idx="1"/>
          </p:nvPr>
        </p:nvSpPr>
        <p:spPr/>
        <p:txBody>
          <a:bodyPr/>
          <a:lstStyle/>
          <a:p>
            <a:r>
              <a:rPr lang="en-US" dirty="0"/>
              <a:t>The </a:t>
            </a:r>
            <a:r>
              <a:rPr lang="en-US" i="1" dirty="0"/>
              <a:t>log </a:t>
            </a:r>
            <a:r>
              <a:rPr lang="en-US" i="1" dirty="0" smtClean="0"/>
              <a:t>marginal </a:t>
            </a:r>
            <a:r>
              <a:rPr lang="en-US" i="1" dirty="0"/>
              <a:t>likelihood </a:t>
            </a:r>
            <a:r>
              <a:rPr lang="en-US" dirty="0"/>
              <a:t>of the parameters given all the observed data  can be maximized using this objective function</a:t>
            </a:r>
            <a:r>
              <a:rPr lang="en-CA" dirty="0"/>
              <a:t> </a:t>
            </a:r>
            <a:endParaRPr lang="en-CA" dirty="0" smtClean="0"/>
          </a:p>
          <a:p>
            <a:endParaRPr lang="en-CA" dirty="0"/>
          </a:p>
          <a:p>
            <a:pPr marL="0" indent="0">
              <a:buNone/>
            </a:pPr>
            <a:endParaRPr lang="en-CA" dirty="0"/>
          </a:p>
          <a:p>
            <a:pPr marL="400050" lvl="1" indent="0">
              <a:buNone/>
            </a:pPr>
            <a:r>
              <a:rPr lang="en-CA" sz="3200" dirty="0"/>
              <a:t>w</a:t>
            </a:r>
            <a:r>
              <a:rPr lang="en-CA" sz="3200" dirty="0" smtClean="0"/>
              <a:t>here the model parameters are</a:t>
            </a:r>
          </a:p>
          <a:p>
            <a:r>
              <a:rPr lang="en-CA" dirty="0" smtClean="0"/>
              <a:t>Compare this to the joint probability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64453214"/>
              </p:ext>
            </p:extLst>
          </p:nvPr>
        </p:nvGraphicFramePr>
        <p:xfrm>
          <a:off x="740466" y="2997913"/>
          <a:ext cx="7829550" cy="1085850"/>
        </p:xfrm>
        <a:graphic>
          <a:graphicData uri="http://schemas.openxmlformats.org/presentationml/2006/ole">
            <mc:AlternateContent xmlns:mc="http://schemas.openxmlformats.org/markup-compatibility/2006">
              <mc:Choice xmlns:v="urn:schemas-microsoft-com:vml" Requires="v">
                <p:oleObj spid="_x0000_s326128" name="Equation" r:id="rId3" imgW="3479800" imgH="482600" progId="Equation.3">
                  <p:embed/>
                </p:oleObj>
              </mc:Choice>
              <mc:Fallback>
                <p:oleObj name="Equation" r:id="rId3" imgW="3479800" imgH="482600" progId="Equation.3">
                  <p:embed/>
                  <p:pic>
                    <p:nvPicPr>
                      <p:cNvPr id="0" name=""/>
                      <p:cNvPicPr/>
                      <p:nvPr/>
                    </p:nvPicPr>
                    <p:blipFill>
                      <a:blip r:embed="rId4"/>
                      <a:stretch>
                        <a:fillRect/>
                      </a:stretch>
                    </p:blipFill>
                    <p:spPr>
                      <a:xfrm>
                        <a:off x="740466" y="2997913"/>
                        <a:ext cx="7829550" cy="10858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48167487"/>
              </p:ext>
            </p:extLst>
          </p:nvPr>
        </p:nvGraphicFramePr>
        <p:xfrm>
          <a:off x="6541812" y="4156758"/>
          <a:ext cx="2057400" cy="514350"/>
        </p:xfrm>
        <a:graphic>
          <a:graphicData uri="http://schemas.openxmlformats.org/presentationml/2006/ole">
            <mc:AlternateContent xmlns:mc="http://schemas.openxmlformats.org/markup-compatibility/2006">
              <mc:Choice xmlns:v="urn:schemas-microsoft-com:vml" Requires="v">
                <p:oleObj spid="_x0000_s326129" name="Equation" r:id="rId5" imgW="914400" imgH="228600" progId="Equation.3">
                  <p:embed/>
                </p:oleObj>
              </mc:Choice>
              <mc:Fallback>
                <p:oleObj name="Equation" r:id="rId5" imgW="914400" imgH="228600" progId="Equation.3">
                  <p:embed/>
                  <p:pic>
                    <p:nvPicPr>
                      <p:cNvPr id="0" name=""/>
                      <p:cNvPicPr/>
                      <p:nvPr/>
                    </p:nvPicPr>
                    <p:blipFill>
                      <a:blip r:embed="rId6"/>
                      <a:stretch>
                        <a:fillRect/>
                      </a:stretch>
                    </p:blipFill>
                    <p:spPr>
                      <a:xfrm>
                        <a:off x="6541812" y="4156758"/>
                        <a:ext cx="2057400" cy="5143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60811548"/>
              </p:ext>
            </p:extLst>
          </p:nvPr>
        </p:nvGraphicFramePr>
        <p:xfrm>
          <a:off x="287849" y="5465183"/>
          <a:ext cx="8686800" cy="1085850"/>
        </p:xfrm>
        <a:graphic>
          <a:graphicData uri="http://schemas.openxmlformats.org/presentationml/2006/ole">
            <mc:AlternateContent xmlns:mc="http://schemas.openxmlformats.org/markup-compatibility/2006">
              <mc:Choice xmlns:v="urn:schemas-microsoft-com:vml" Requires="v">
                <p:oleObj spid="_x0000_s326130" name="Equation" r:id="rId7" imgW="3860800" imgH="482600" progId="Equation.3">
                  <p:embed/>
                </p:oleObj>
              </mc:Choice>
              <mc:Fallback>
                <p:oleObj name="Equation" r:id="rId7" imgW="3860800" imgH="482600" progId="Equation.3">
                  <p:embed/>
                  <p:pic>
                    <p:nvPicPr>
                      <p:cNvPr id="0" name=""/>
                      <p:cNvPicPr/>
                      <p:nvPr/>
                    </p:nvPicPr>
                    <p:blipFill>
                      <a:blip r:embed="rId8"/>
                      <a:stretch>
                        <a:fillRect/>
                      </a:stretch>
                    </p:blipFill>
                    <p:spPr>
                      <a:xfrm>
                        <a:off x="287849" y="5465183"/>
                        <a:ext cx="8686800" cy="1085850"/>
                      </a:xfrm>
                      <a:prstGeom prst="rect">
                        <a:avLst/>
                      </a:prstGeom>
                    </p:spPr>
                  </p:pic>
                </p:oleObj>
              </mc:Fallback>
            </mc:AlternateContent>
          </a:graphicData>
        </a:graphic>
      </p:graphicFrame>
      <p:pic>
        <p:nvPicPr>
          <p:cNvPr id="7" name="Picture 6"/>
          <p:cNvPicPr>
            <a:picLocks noChangeAspect="1"/>
          </p:cNvPicPr>
          <p:nvPr/>
        </p:nvPicPr>
        <p:blipFill>
          <a:blip r:embed="rId9"/>
          <a:stretch>
            <a:fillRect/>
          </a:stretch>
        </p:blipFill>
        <p:spPr>
          <a:xfrm>
            <a:off x="7387574" y="27311"/>
            <a:ext cx="1710902" cy="1266598"/>
          </a:xfrm>
          <a:prstGeom prst="rect">
            <a:avLst/>
          </a:prstGeom>
        </p:spPr>
      </p:pic>
    </p:spTree>
    <p:extLst>
      <p:ext uri="{BB962C8B-B14F-4D97-AF65-F5344CB8AC3E}">
        <p14:creationId xmlns:p14="http://schemas.microsoft.com/office/powerpoint/2010/main" val="18995287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00" y="72848"/>
            <a:ext cx="6916718" cy="1143000"/>
          </a:xfrm>
        </p:spPr>
        <p:txBody>
          <a:bodyPr>
            <a:normAutofit/>
          </a:bodyPr>
          <a:lstStyle/>
          <a:p>
            <a:r>
              <a:rPr lang="en-US" dirty="0"/>
              <a:t>G</a:t>
            </a:r>
            <a:r>
              <a:rPr lang="en-US" dirty="0" smtClean="0"/>
              <a:t>radient ascent for PPCA</a:t>
            </a:r>
            <a:endParaRPr lang="en-US" dirty="0"/>
          </a:p>
        </p:txBody>
      </p:sp>
      <p:sp>
        <p:nvSpPr>
          <p:cNvPr id="3" name="Content Placeholder 2"/>
          <p:cNvSpPr>
            <a:spLocks noGrp="1"/>
          </p:cNvSpPr>
          <p:nvPr>
            <p:ph idx="1"/>
          </p:nvPr>
        </p:nvSpPr>
        <p:spPr>
          <a:xfrm>
            <a:off x="457200" y="1350932"/>
            <a:ext cx="8533674" cy="5408290"/>
          </a:xfrm>
        </p:spPr>
        <p:txBody>
          <a:bodyPr>
            <a:normAutofit fontScale="85000" lnSpcReduction="20000"/>
          </a:bodyPr>
          <a:lstStyle/>
          <a:p>
            <a:r>
              <a:rPr lang="en-US" dirty="0"/>
              <a:t>T</a:t>
            </a:r>
            <a:r>
              <a:rPr lang="en-US" dirty="0" smtClean="0"/>
              <a:t>he </a:t>
            </a:r>
            <a:r>
              <a:rPr lang="en-US" dirty="0"/>
              <a:t>expected log-</a:t>
            </a:r>
            <a:r>
              <a:rPr lang="en-US" dirty="0" smtClean="0"/>
              <a:t>likelihood (ELL) </a:t>
            </a:r>
            <a:r>
              <a:rPr lang="en-US" dirty="0"/>
              <a:t>of the </a:t>
            </a:r>
            <a:r>
              <a:rPr lang="en-US" dirty="0" smtClean="0"/>
              <a:t>data is </a:t>
            </a:r>
          </a:p>
          <a:p>
            <a:endParaRPr lang="en-US" dirty="0"/>
          </a:p>
          <a:p>
            <a:endParaRPr lang="en-US" dirty="0" smtClean="0"/>
          </a:p>
          <a:p>
            <a:endParaRPr lang="en-US" dirty="0" smtClean="0"/>
          </a:p>
          <a:p>
            <a:r>
              <a:rPr lang="en-US" dirty="0" smtClean="0"/>
              <a:t>The gradient of the ELL under               is</a:t>
            </a:r>
          </a:p>
          <a:p>
            <a:endParaRPr lang="en-US" dirty="0"/>
          </a:p>
          <a:p>
            <a:endParaRPr lang="en-US" dirty="0" smtClean="0"/>
          </a:p>
          <a:p>
            <a:endParaRPr lang="en-US" dirty="0" smtClean="0"/>
          </a:p>
          <a:p>
            <a:endParaRPr lang="en-US" dirty="0"/>
          </a:p>
          <a:p>
            <a:r>
              <a:rPr lang="en-US" dirty="0" smtClean="0"/>
              <a:t>This has </a:t>
            </a:r>
            <a:r>
              <a:rPr lang="en-US" dirty="0"/>
              <a:t>a natural interpretation as a difference between two </a:t>
            </a:r>
            <a:r>
              <a:rPr lang="en-US" dirty="0" smtClean="0"/>
              <a:t>expectations</a:t>
            </a:r>
            <a:r>
              <a:rPr lang="en-CA" dirty="0" smtClean="0"/>
              <a:t>, the first is akin to the models prediction or reconstruction of the input forming a matrix with the models explanation of the input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67669692"/>
              </p:ext>
            </p:extLst>
          </p:nvPr>
        </p:nvGraphicFramePr>
        <p:xfrm>
          <a:off x="1060450" y="1887538"/>
          <a:ext cx="5842000" cy="914400"/>
        </p:xfrm>
        <a:graphic>
          <a:graphicData uri="http://schemas.openxmlformats.org/presentationml/2006/ole">
            <mc:AlternateContent xmlns:mc="http://schemas.openxmlformats.org/markup-compatibility/2006">
              <mc:Choice xmlns:v="urn:schemas-microsoft-com:vml" Requires="v">
                <p:oleObj spid="_x0000_s327158" name="Equation" r:id="rId3" imgW="2921000" imgH="457200" progId="Equation.3">
                  <p:embed/>
                </p:oleObj>
              </mc:Choice>
              <mc:Fallback>
                <p:oleObj name="Equation" r:id="rId3" imgW="2921000" imgH="457200" progId="Equation.3">
                  <p:embed/>
                  <p:pic>
                    <p:nvPicPr>
                      <p:cNvPr id="0" name=""/>
                      <p:cNvPicPr/>
                      <p:nvPr/>
                    </p:nvPicPr>
                    <p:blipFill>
                      <a:blip r:embed="rId4"/>
                      <a:stretch>
                        <a:fillRect/>
                      </a:stretch>
                    </p:blipFill>
                    <p:spPr>
                      <a:xfrm>
                        <a:off x="1060450" y="1887538"/>
                        <a:ext cx="5842000" cy="914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12719804"/>
              </p:ext>
            </p:extLst>
          </p:nvPr>
        </p:nvGraphicFramePr>
        <p:xfrm>
          <a:off x="1927225" y="3553246"/>
          <a:ext cx="4495800" cy="1244600"/>
        </p:xfrm>
        <a:graphic>
          <a:graphicData uri="http://schemas.openxmlformats.org/presentationml/2006/ole">
            <mc:AlternateContent xmlns:mc="http://schemas.openxmlformats.org/markup-compatibility/2006">
              <mc:Choice xmlns:v="urn:schemas-microsoft-com:vml" Requires="v">
                <p:oleObj spid="_x0000_s327159" name="Equation" r:id="rId5" imgW="2247900" imgH="622300" progId="Equation.3">
                  <p:embed/>
                </p:oleObj>
              </mc:Choice>
              <mc:Fallback>
                <p:oleObj name="Equation" r:id="rId5" imgW="2247900" imgH="622300" progId="Equation.3">
                  <p:embed/>
                  <p:pic>
                    <p:nvPicPr>
                      <p:cNvPr id="0" name=""/>
                      <p:cNvPicPr/>
                      <p:nvPr/>
                    </p:nvPicPr>
                    <p:blipFill>
                      <a:blip r:embed="rId6"/>
                      <a:stretch>
                        <a:fillRect/>
                      </a:stretch>
                    </p:blipFill>
                    <p:spPr>
                      <a:xfrm>
                        <a:off x="1927225" y="3553246"/>
                        <a:ext cx="4495800" cy="1244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16058523"/>
              </p:ext>
            </p:extLst>
          </p:nvPr>
        </p:nvGraphicFramePr>
        <p:xfrm>
          <a:off x="4975754" y="2992559"/>
          <a:ext cx="1114425" cy="457200"/>
        </p:xfrm>
        <a:graphic>
          <a:graphicData uri="http://schemas.openxmlformats.org/presentationml/2006/ole">
            <mc:AlternateContent xmlns:mc="http://schemas.openxmlformats.org/markup-compatibility/2006">
              <mc:Choice xmlns:v="urn:schemas-microsoft-com:vml" Requires="v">
                <p:oleObj spid="_x0000_s327160" name="Equation" r:id="rId7" imgW="495300" imgH="203200" progId="Equation.3">
                  <p:embed/>
                </p:oleObj>
              </mc:Choice>
              <mc:Fallback>
                <p:oleObj name="Equation" r:id="rId7" imgW="495300" imgH="203200" progId="Equation.3">
                  <p:embed/>
                  <p:pic>
                    <p:nvPicPr>
                      <p:cNvPr id="0" name=""/>
                      <p:cNvPicPr/>
                      <p:nvPr/>
                    </p:nvPicPr>
                    <p:blipFill>
                      <a:blip r:embed="rId8"/>
                      <a:stretch>
                        <a:fillRect/>
                      </a:stretch>
                    </p:blipFill>
                    <p:spPr>
                      <a:xfrm>
                        <a:off x="4975754" y="2992559"/>
                        <a:ext cx="1114425" cy="457200"/>
                      </a:xfrm>
                      <a:prstGeom prst="rect">
                        <a:avLst/>
                      </a:prstGeom>
                    </p:spPr>
                  </p:pic>
                </p:oleObj>
              </mc:Fallback>
            </mc:AlternateContent>
          </a:graphicData>
        </a:graphic>
      </p:graphicFrame>
      <p:pic>
        <p:nvPicPr>
          <p:cNvPr id="7" name="Picture 6"/>
          <p:cNvPicPr>
            <a:picLocks noChangeAspect="1"/>
          </p:cNvPicPr>
          <p:nvPr/>
        </p:nvPicPr>
        <p:blipFill>
          <a:blip r:embed="rId9"/>
          <a:stretch>
            <a:fillRect/>
          </a:stretch>
        </p:blipFill>
        <p:spPr>
          <a:xfrm>
            <a:off x="7387574" y="27311"/>
            <a:ext cx="1710902" cy="1266598"/>
          </a:xfrm>
          <a:prstGeom prst="rect">
            <a:avLst/>
          </a:prstGeom>
        </p:spPr>
      </p:pic>
    </p:spTree>
    <p:extLst>
      <p:ext uri="{BB962C8B-B14F-4D97-AF65-F5344CB8AC3E}">
        <p14:creationId xmlns:p14="http://schemas.microsoft.com/office/powerpoint/2010/main" val="47965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for PPCA</a:t>
            </a:r>
            <a:endParaRPr lang="en-US" dirty="0"/>
          </a:p>
        </p:txBody>
      </p:sp>
      <p:sp>
        <p:nvSpPr>
          <p:cNvPr id="3" name="Content Placeholder 2"/>
          <p:cNvSpPr>
            <a:spLocks noGrp="1"/>
          </p:cNvSpPr>
          <p:nvPr>
            <p:ph idx="1"/>
          </p:nvPr>
        </p:nvSpPr>
        <p:spPr>
          <a:xfrm>
            <a:off x="457200" y="1350931"/>
            <a:ext cx="8229600" cy="5337735"/>
          </a:xfrm>
        </p:spPr>
        <p:txBody>
          <a:bodyPr>
            <a:normAutofit/>
          </a:bodyPr>
          <a:lstStyle/>
          <a:p>
            <a:r>
              <a:rPr lang="en-US" dirty="0" smtClean="0"/>
              <a:t>The E </a:t>
            </a:r>
            <a:r>
              <a:rPr lang="en-US" dirty="0"/>
              <a:t>and M steps of the PPCA EM algorithm can be </a:t>
            </a:r>
            <a:r>
              <a:rPr lang="en-US" dirty="0" smtClean="0"/>
              <a:t>written </a:t>
            </a:r>
            <a:r>
              <a:rPr lang="en-US" dirty="0"/>
              <a:t>as</a:t>
            </a:r>
            <a:r>
              <a:rPr lang="en-CA" dirty="0"/>
              <a:t> </a:t>
            </a:r>
            <a:endParaRPr lang="en-CA" dirty="0" smtClean="0"/>
          </a:p>
          <a:p>
            <a:endParaRPr lang="en-CA" dirty="0"/>
          </a:p>
          <a:p>
            <a:endParaRPr lang="en-CA" dirty="0" smtClean="0"/>
          </a:p>
          <a:p>
            <a:endParaRPr lang="en-CA" dirty="0"/>
          </a:p>
          <a:p>
            <a:pPr marL="400050" lvl="1" indent="0">
              <a:buNone/>
            </a:pPr>
            <a:r>
              <a:rPr lang="en-US" sz="3200" dirty="0"/>
              <a:t>where all expectations are taken with respect to each example’s posterior </a:t>
            </a:r>
            <a:r>
              <a:rPr lang="en-US" sz="3200" dirty="0" smtClean="0"/>
              <a:t>distribution</a:t>
            </a:r>
          </a:p>
          <a:p>
            <a:r>
              <a:rPr lang="en-US" dirty="0" smtClean="0"/>
              <a:t>In the zero input noise limit these equations can be written even more compactly</a:t>
            </a:r>
            <a:endParaRPr lang="en-CA" dirty="0"/>
          </a:p>
          <a:p>
            <a:endParaRPr lang="en-US" dirty="0"/>
          </a:p>
        </p:txBody>
      </p:sp>
      <p:pic>
        <p:nvPicPr>
          <p:cNvPr id="5" name="Picture 4"/>
          <p:cNvPicPr>
            <a:picLocks noChangeAspect="1"/>
          </p:cNvPicPr>
          <p:nvPr/>
        </p:nvPicPr>
        <p:blipFill>
          <a:blip r:embed="rId2"/>
          <a:stretch>
            <a:fillRect/>
          </a:stretch>
        </p:blipFill>
        <p:spPr>
          <a:xfrm>
            <a:off x="324321" y="2642466"/>
            <a:ext cx="8727429" cy="1430726"/>
          </a:xfrm>
          <a:prstGeom prst="rect">
            <a:avLst/>
          </a:prstGeom>
        </p:spPr>
      </p:pic>
      <p:pic>
        <p:nvPicPr>
          <p:cNvPr id="6" name="Picture 5"/>
          <p:cNvPicPr>
            <a:picLocks noChangeAspect="1"/>
          </p:cNvPicPr>
          <p:nvPr/>
        </p:nvPicPr>
        <p:blipFill>
          <a:blip r:embed="rId3"/>
          <a:stretch>
            <a:fillRect/>
          </a:stretch>
        </p:blipFill>
        <p:spPr>
          <a:xfrm>
            <a:off x="7387574" y="27311"/>
            <a:ext cx="1710902" cy="1266598"/>
          </a:xfrm>
          <a:prstGeom prst="rect">
            <a:avLst/>
          </a:prstGeom>
        </p:spPr>
      </p:pic>
    </p:spTree>
    <p:extLst>
      <p:ext uri="{BB962C8B-B14F-4D97-AF65-F5344CB8AC3E}">
        <p14:creationId xmlns:p14="http://schemas.microsoft.com/office/powerpoint/2010/main" val="274630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4725346"/>
          </a:xfrm>
        </p:spPr>
        <p:txBody>
          <a:bodyPr>
            <a:normAutofit fontScale="77500" lnSpcReduction="20000"/>
          </a:bodyPr>
          <a:lstStyle/>
          <a:p>
            <a:pPr marL="0" indent="0">
              <a:buNone/>
            </a:pPr>
            <a:r>
              <a:rPr lang="en-US" b="1" dirty="0" smtClean="0"/>
              <a:t>Expectation Maximization (EM) and </a:t>
            </a:r>
            <a:r>
              <a:rPr lang="en-US" b="1" dirty="0" err="1" smtClean="0"/>
              <a:t>Variational</a:t>
            </a:r>
            <a:r>
              <a:rPr lang="en-US" b="1" dirty="0" smtClean="0"/>
              <a:t> Methods</a:t>
            </a:r>
            <a:br>
              <a:rPr lang="en-US" b="1" dirty="0" smtClean="0"/>
            </a:br>
            <a:endParaRPr lang="en-US" b="1" dirty="0" smtClean="0"/>
          </a:p>
          <a:p>
            <a:r>
              <a:rPr lang="en-US" dirty="0" smtClean="0"/>
              <a:t>The </a:t>
            </a:r>
            <a:r>
              <a:rPr lang="en-US" dirty="0"/>
              <a:t>expectation maximization </a:t>
            </a:r>
            <a:r>
              <a:rPr lang="en-US" dirty="0" smtClean="0"/>
              <a:t>algorithm</a:t>
            </a:r>
            <a:r>
              <a:rPr lang="en-US" dirty="0"/>
              <a:t> </a:t>
            </a:r>
            <a:r>
              <a:rPr lang="en-US" dirty="0" smtClean="0"/>
              <a:t>originates </a:t>
            </a:r>
            <a:r>
              <a:rPr lang="en-US" dirty="0"/>
              <a:t>in the influential work of </a:t>
            </a:r>
            <a:r>
              <a:rPr lang="en-US" dirty="0" err="1"/>
              <a:t>Dempster</a:t>
            </a:r>
            <a:r>
              <a:rPr lang="en-US" dirty="0"/>
              <a:t>, Laird, and Rubin (</a:t>
            </a:r>
            <a:r>
              <a:rPr lang="en-US" dirty="0" smtClean="0"/>
              <a:t>1977</a:t>
            </a:r>
            <a:r>
              <a:rPr lang="en-US" dirty="0"/>
              <a:t>)</a:t>
            </a:r>
            <a:r>
              <a:rPr lang="en-US" dirty="0" smtClean="0"/>
              <a:t> </a:t>
            </a:r>
          </a:p>
          <a:p>
            <a:r>
              <a:rPr lang="en-US" dirty="0" smtClean="0"/>
              <a:t>The </a:t>
            </a:r>
            <a:r>
              <a:rPr lang="en-US" dirty="0"/>
              <a:t>modern </a:t>
            </a:r>
            <a:r>
              <a:rPr lang="en-US" dirty="0" err="1"/>
              <a:t>variational</a:t>
            </a:r>
            <a:r>
              <a:rPr lang="en-US" dirty="0"/>
              <a:t> view provides a solid theoretical justification for the use of approximate posterior distributions, </a:t>
            </a:r>
            <a:r>
              <a:rPr lang="en-US" dirty="0" smtClean="0"/>
              <a:t>see Bishop </a:t>
            </a:r>
            <a:r>
              <a:rPr lang="en-US" dirty="0"/>
              <a:t>(2006</a:t>
            </a:r>
            <a:r>
              <a:rPr lang="en-US" dirty="0" smtClean="0"/>
              <a:t>) for more details </a:t>
            </a:r>
            <a:endParaRPr lang="en-US" dirty="0"/>
          </a:p>
          <a:p>
            <a:r>
              <a:rPr lang="en-US" dirty="0" smtClean="0"/>
              <a:t>The </a:t>
            </a:r>
            <a:r>
              <a:rPr lang="en-US" dirty="0" err="1" smtClean="0"/>
              <a:t>variational</a:t>
            </a:r>
            <a:r>
              <a:rPr lang="en-US" dirty="0" smtClean="0"/>
              <a:t> perspective on EM originated in the 1990s with work by Neal and Hinton (1998), Jordan et al. (1998), and others </a:t>
            </a:r>
          </a:p>
          <a:p>
            <a:r>
              <a:rPr lang="en-US" dirty="0" err="1" smtClean="0"/>
              <a:t>Salakhutdinov</a:t>
            </a:r>
            <a:r>
              <a:rPr lang="en-US" dirty="0"/>
              <a:t>, </a:t>
            </a:r>
            <a:r>
              <a:rPr lang="en-US" dirty="0" err="1"/>
              <a:t>Roweis</a:t>
            </a:r>
            <a:r>
              <a:rPr lang="en-US" dirty="0"/>
              <a:t> and </a:t>
            </a:r>
            <a:r>
              <a:rPr lang="en-US" dirty="0" err="1"/>
              <a:t>Ghahramani</a:t>
            </a:r>
            <a:r>
              <a:rPr lang="en-US" dirty="0"/>
              <a:t> (2003) explore the EM approach and compare it with the expected gradient, including the more sophisticated expected conjugate gradient based </a:t>
            </a:r>
            <a:r>
              <a:rPr lang="en-US" dirty="0" smtClean="0"/>
              <a:t>optimization</a:t>
            </a:r>
            <a:endParaRPr lang="en-CA" dirty="0"/>
          </a:p>
        </p:txBody>
      </p:sp>
    </p:spTree>
    <p:extLst>
      <p:ext uri="{BB962C8B-B14F-4D97-AF65-F5344CB8AC3E}">
        <p14:creationId xmlns:p14="http://schemas.microsoft.com/office/powerpoint/2010/main" val="3004839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199" y="1174301"/>
            <a:ext cx="8555367" cy="5970454"/>
          </a:xfrm>
        </p:spPr>
        <p:txBody>
          <a:bodyPr>
            <a:normAutofit fontScale="70000" lnSpcReduction="20000"/>
          </a:bodyPr>
          <a:lstStyle/>
          <a:p>
            <a:pPr marL="0" indent="0">
              <a:buNone/>
            </a:pPr>
            <a:r>
              <a:rPr lang="en-US" b="1" dirty="0" smtClean="0"/>
              <a:t>Principal Component Analysis and Related Probabilistic Models</a:t>
            </a:r>
          </a:p>
          <a:p>
            <a:pPr marL="0" indent="0">
              <a:buNone/>
            </a:pPr>
            <a:endParaRPr lang="en-US" dirty="0" smtClean="0"/>
          </a:p>
          <a:p>
            <a:r>
              <a:rPr lang="en-US" dirty="0" err="1" smtClean="0"/>
              <a:t>Roweis</a:t>
            </a:r>
            <a:r>
              <a:rPr lang="en-US" dirty="0" smtClean="0"/>
              <a:t> </a:t>
            </a:r>
            <a:r>
              <a:rPr lang="en-US" dirty="0"/>
              <a:t>(1998) gives an early EM formulation for probabilistic principal component analysis: he examines the zero input noise case and provides the elegant mathematics for the simplified EM algorithm </a:t>
            </a:r>
            <a:endParaRPr lang="en-US" dirty="0" smtClean="0"/>
          </a:p>
          <a:p>
            <a:r>
              <a:rPr lang="en-US" dirty="0" smtClean="0"/>
              <a:t>Tipping </a:t>
            </a:r>
            <a:r>
              <a:rPr lang="en-US" dirty="0"/>
              <a:t>and Bishop (1999) give further analysis, and show that after optimizing the model and learning the variance of the observation noise the columns of the matrix </a:t>
            </a:r>
            <a:r>
              <a:rPr lang="en-US" b="1" dirty="0"/>
              <a:t>W</a:t>
            </a:r>
            <a:r>
              <a:rPr lang="en-US" dirty="0"/>
              <a:t> are scaled and rotated principal eigenvectors of the covariance matrix of the data. </a:t>
            </a:r>
            <a:endParaRPr lang="en-US" dirty="0" smtClean="0"/>
          </a:p>
          <a:p>
            <a:r>
              <a:rPr lang="en-US" dirty="0"/>
              <a:t>F</a:t>
            </a:r>
            <a:r>
              <a:rPr lang="en-US" dirty="0" smtClean="0"/>
              <a:t>urther </a:t>
            </a:r>
            <a:r>
              <a:rPr lang="en-US" dirty="0"/>
              <a:t>generalizations, such as mixtures of principal component </a:t>
            </a:r>
            <a:r>
              <a:rPr lang="en-US" dirty="0" smtClean="0"/>
              <a:t>analyzers are in </a:t>
            </a:r>
            <a:r>
              <a:rPr lang="en-US" dirty="0"/>
              <a:t>(</a:t>
            </a:r>
            <a:r>
              <a:rPr lang="en-US" dirty="0" err="1"/>
              <a:t>Dony</a:t>
            </a:r>
            <a:r>
              <a:rPr lang="en-US" dirty="0"/>
              <a:t> and </a:t>
            </a:r>
            <a:r>
              <a:rPr lang="en-US" dirty="0" err="1"/>
              <a:t>Haykin</a:t>
            </a:r>
            <a:r>
              <a:rPr lang="en-US" dirty="0"/>
              <a:t>, 1995; Tipping and Bishop, 1999</a:t>
            </a:r>
            <a:r>
              <a:rPr lang="en-US" dirty="0" smtClean="0"/>
              <a:t>)</a:t>
            </a:r>
          </a:p>
          <a:p>
            <a:r>
              <a:rPr lang="en-US" dirty="0" smtClean="0"/>
              <a:t>See </a:t>
            </a:r>
            <a:r>
              <a:rPr lang="en-US" dirty="0" err="1" smtClean="0"/>
              <a:t>Ghahramani</a:t>
            </a:r>
            <a:r>
              <a:rPr lang="en-US" dirty="0"/>
              <a:t>, and Hinton, </a:t>
            </a:r>
            <a:r>
              <a:rPr lang="en-US" dirty="0" smtClean="0"/>
              <a:t>(1996) for </a:t>
            </a:r>
            <a:r>
              <a:rPr lang="en-US" dirty="0"/>
              <a:t>m</a:t>
            </a:r>
            <a:r>
              <a:rPr lang="en-US" dirty="0" smtClean="0"/>
              <a:t>ixtures </a:t>
            </a:r>
            <a:r>
              <a:rPr lang="en-US" dirty="0"/>
              <a:t>of factor </a:t>
            </a:r>
            <a:r>
              <a:rPr lang="en-US" dirty="0" smtClean="0"/>
              <a:t>analyzers</a:t>
            </a:r>
          </a:p>
          <a:p>
            <a:r>
              <a:rPr lang="en-US" dirty="0" err="1"/>
              <a:t>Ilin</a:t>
            </a:r>
            <a:r>
              <a:rPr lang="en-US" dirty="0"/>
              <a:t> and </a:t>
            </a:r>
            <a:r>
              <a:rPr lang="en-US" dirty="0" err="1"/>
              <a:t>Raiko</a:t>
            </a:r>
            <a:r>
              <a:rPr lang="en-US" dirty="0"/>
              <a:t> (2010</a:t>
            </a:r>
            <a:r>
              <a:rPr lang="en-US" dirty="0" smtClean="0"/>
              <a:t>)</a:t>
            </a:r>
            <a:r>
              <a:rPr lang="en-US" dirty="0"/>
              <a:t> </a:t>
            </a:r>
            <a:r>
              <a:rPr lang="en-US" dirty="0" smtClean="0"/>
              <a:t>present PPCA with data that is </a:t>
            </a:r>
            <a:r>
              <a:rPr lang="en-US" dirty="0"/>
              <a:t>missing at random </a:t>
            </a:r>
            <a:endParaRPr lang="en-US" dirty="0" smtClean="0"/>
          </a:p>
          <a:p>
            <a:r>
              <a:rPr lang="en-US" dirty="0" smtClean="0"/>
              <a:t>Edwards </a:t>
            </a:r>
            <a:r>
              <a:rPr lang="en-US" dirty="0"/>
              <a:t>(2012) provides a nice introduction to graphical modeling, including mixed models with discrete and continuous </a:t>
            </a:r>
            <a:r>
              <a:rPr lang="en-US" dirty="0" smtClean="0"/>
              <a:t>components and graphical Gaussian or inverse covariance models </a:t>
            </a:r>
            <a:endParaRPr lang="en-CA" dirty="0"/>
          </a:p>
        </p:txBody>
      </p:sp>
    </p:spTree>
    <p:extLst>
      <p:ext uri="{BB962C8B-B14F-4D97-AF65-F5344CB8AC3E}">
        <p14:creationId xmlns:p14="http://schemas.microsoft.com/office/powerpoint/2010/main" val="1403765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6"/>
            <a:ext cx="8229600" cy="1143000"/>
          </a:xfrm>
        </p:spPr>
        <p:txBody>
          <a:bodyPr>
            <a:normAutofit fontScale="90000"/>
          </a:bodyPr>
          <a:lstStyle/>
          <a:p>
            <a:r>
              <a:rPr lang="en-US" dirty="0" smtClean="0"/>
              <a:t>Latent semantic analysis (LSA) and the singular value decomposition (SVD)</a:t>
            </a:r>
            <a:endParaRPr lang="en-US" dirty="0"/>
          </a:p>
        </p:txBody>
      </p:sp>
      <p:sp>
        <p:nvSpPr>
          <p:cNvPr id="3" name="Content Placeholder 2"/>
          <p:cNvSpPr>
            <a:spLocks noGrp="1"/>
          </p:cNvSpPr>
          <p:nvPr>
            <p:ph idx="1"/>
          </p:nvPr>
        </p:nvSpPr>
        <p:spPr>
          <a:xfrm>
            <a:off x="296333" y="1280377"/>
            <a:ext cx="8847667" cy="5662290"/>
          </a:xfrm>
        </p:spPr>
        <p:txBody>
          <a:bodyPr>
            <a:normAutofit fontScale="85000" lnSpcReduction="10000"/>
          </a:bodyPr>
          <a:lstStyle/>
          <a:p>
            <a:r>
              <a:rPr lang="en-US" dirty="0" smtClean="0"/>
              <a:t>LSA factorizes a data matrix (ex. of word counts) using SVD</a:t>
            </a:r>
          </a:p>
          <a:p>
            <a:endParaRPr lang="en-US" dirty="0" smtClean="0"/>
          </a:p>
          <a:p>
            <a:endParaRPr lang="en-US" dirty="0"/>
          </a:p>
          <a:p>
            <a:endParaRPr lang="en-US" dirty="0" smtClean="0"/>
          </a:p>
          <a:p>
            <a:endParaRPr lang="en-US" dirty="0"/>
          </a:p>
          <a:p>
            <a:endParaRPr lang="en-US" dirty="0" smtClean="0"/>
          </a:p>
          <a:p>
            <a:endParaRPr lang="en-US" dirty="0"/>
          </a:p>
          <a:p>
            <a:pPr marL="400050" lvl="1" indent="0">
              <a:buNone/>
            </a:pPr>
            <a:r>
              <a:rPr lang="en-US" sz="3200" dirty="0" smtClean="0"/>
              <a:t>where </a:t>
            </a:r>
            <a:r>
              <a:rPr lang="en-US" sz="3200" b="1" dirty="0"/>
              <a:t>U</a:t>
            </a:r>
            <a:r>
              <a:rPr lang="en-US" sz="3200" dirty="0"/>
              <a:t> and </a:t>
            </a:r>
            <a:r>
              <a:rPr lang="en-US" sz="3200" b="1" dirty="0"/>
              <a:t>V</a:t>
            </a:r>
            <a:r>
              <a:rPr lang="en-US" sz="3200" baseline="30000" dirty="0"/>
              <a:t> </a:t>
            </a:r>
            <a:r>
              <a:rPr lang="en-US" sz="3200" dirty="0"/>
              <a:t>have orthogonal columns and </a:t>
            </a:r>
            <a:r>
              <a:rPr lang="en-US" sz="3200" b="1" dirty="0"/>
              <a:t>S</a:t>
            </a:r>
            <a:r>
              <a:rPr lang="en-US" sz="3200" dirty="0"/>
              <a:t> is a diagonal matrix containing the singular values, </a:t>
            </a:r>
            <a:r>
              <a:rPr lang="en-US" sz="3200" dirty="0" smtClean="0"/>
              <a:t>usually sorted </a:t>
            </a:r>
            <a:r>
              <a:rPr lang="en-US" sz="3200" dirty="0"/>
              <a:t>in decreasing </a:t>
            </a:r>
            <a:r>
              <a:rPr lang="en-US" sz="3200" dirty="0" smtClean="0"/>
              <a:t>order (t=#terms, d=#docs, k=#topics)</a:t>
            </a:r>
          </a:p>
          <a:p>
            <a:r>
              <a:rPr lang="en-US" dirty="0"/>
              <a:t>F</a:t>
            </a:r>
            <a:r>
              <a:rPr lang="en-US" dirty="0" smtClean="0"/>
              <a:t>or every </a:t>
            </a:r>
            <a:r>
              <a:rPr lang="en-US" i="1" dirty="0" smtClean="0"/>
              <a:t>k &lt; d</a:t>
            </a:r>
            <a:r>
              <a:rPr lang="en-US" dirty="0" smtClean="0"/>
              <a:t>,                       and if </a:t>
            </a:r>
            <a:r>
              <a:rPr lang="en-US" dirty="0"/>
              <a:t>all but the </a:t>
            </a:r>
            <a:r>
              <a:rPr lang="en-US" i="1" dirty="0"/>
              <a:t>k</a:t>
            </a:r>
            <a:r>
              <a:rPr lang="en-US" dirty="0"/>
              <a:t> largest singular values are discarded the data matrix can be reconstructed in </a:t>
            </a:r>
            <a:r>
              <a:rPr lang="en-US" dirty="0" smtClean="0"/>
              <a:t>an optimal </a:t>
            </a:r>
            <a:r>
              <a:rPr lang="en-US" dirty="0"/>
              <a:t>in a least squares sense</a:t>
            </a:r>
            <a:r>
              <a:rPr lang="en-CA" dirty="0"/>
              <a:t> </a:t>
            </a:r>
            <a:endParaRPr lang="en-US" dirty="0"/>
          </a:p>
        </p:txBody>
      </p:sp>
      <p:pic>
        <p:nvPicPr>
          <p:cNvPr id="4" name="Picture 3"/>
          <p:cNvPicPr>
            <a:picLocks noChangeAspect="1" noChangeArrowheads="1"/>
          </p:cNvPicPr>
          <p:nvPr/>
        </p:nvPicPr>
        <p:blipFill>
          <a:blip r:embed="rId3"/>
          <a:srcRect/>
          <a:stretch>
            <a:fillRect/>
          </a:stretch>
        </p:blipFill>
        <p:spPr bwMode="auto">
          <a:xfrm>
            <a:off x="1676401" y="1910076"/>
            <a:ext cx="5686425" cy="2447925"/>
          </a:xfrm>
          <a:prstGeom prst="rect">
            <a:avLst/>
          </a:prstGeom>
          <a:noFill/>
          <a:ln w="9525">
            <a:noFill/>
            <a:miter lim="800000"/>
            <a:headEnd/>
            <a:tailEnd/>
          </a:ln>
        </p:spPr>
      </p:pic>
      <p:graphicFrame>
        <p:nvGraphicFramePr>
          <p:cNvPr id="5" name="Object 4"/>
          <p:cNvGraphicFramePr>
            <a:graphicFrameLocks noChangeAspect="1"/>
          </p:cNvGraphicFramePr>
          <p:nvPr>
            <p:extLst>
              <p:ext uri="{D42A27DB-BD31-4B8C-83A1-F6EECF244321}">
                <p14:modId xmlns:p14="http://schemas.microsoft.com/office/powerpoint/2010/main" val="2110641998"/>
              </p:ext>
            </p:extLst>
          </p:nvPr>
        </p:nvGraphicFramePr>
        <p:xfrm>
          <a:off x="2157414" y="2595874"/>
          <a:ext cx="433387" cy="533400"/>
        </p:xfrm>
        <a:graphic>
          <a:graphicData uri="http://schemas.openxmlformats.org/presentationml/2006/ole">
            <mc:AlternateContent xmlns:mc="http://schemas.openxmlformats.org/markup-compatibility/2006">
              <mc:Choice xmlns:v="urn:schemas-microsoft-com:vml" Requires="v">
                <p:oleObj spid="_x0000_s495653" name="Equation" r:id="rId4" imgW="164880" imgH="203040" progId="Equation.3">
                  <p:embed/>
                </p:oleObj>
              </mc:Choice>
              <mc:Fallback>
                <p:oleObj name="Equation" r:id="rId4" imgW="16488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4" y="2595874"/>
                        <a:ext cx="433387" cy="533400"/>
                      </a:xfrm>
                      <a:prstGeom prst="rect">
                        <a:avLst/>
                      </a:prstGeom>
                      <a:solidFill>
                        <a:schemeClr val="bg1"/>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0159386"/>
              </p:ext>
            </p:extLst>
          </p:nvPr>
        </p:nvGraphicFramePr>
        <p:xfrm>
          <a:off x="3548064" y="2690901"/>
          <a:ext cx="500062" cy="466725"/>
        </p:xfrm>
        <a:graphic>
          <a:graphicData uri="http://schemas.openxmlformats.org/presentationml/2006/ole">
            <mc:AlternateContent xmlns:mc="http://schemas.openxmlformats.org/markup-compatibility/2006">
              <mc:Choice xmlns:v="urn:schemas-microsoft-com:vml" Requires="v">
                <p:oleObj spid="_x0000_s495654" name="Equation" r:id="rId6" imgW="190500" imgH="177800" progId="Equation.3">
                  <p:embed/>
                </p:oleObj>
              </mc:Choice>
              <mc:Fallback>
                <p:oleObj name="Equation" r:id="rId6" imgW="190500" imgH="177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8064" y="2690901"/>
                        <a:ext cx="500062" cy="466725"/>
                      </a:xfrm>
                      <a:prstGeom prst="rect">
                        <a:avLst/>
                      </a:prstGeom>
                      <a:solidFill>
                        <a:schemeClr val="bg1"/>
                      </a:solid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84744832"/>
              </p:ext>
            </p:extLst>
          </p:nvPr>
        </p:nvGraphicFramePr>
        <p:xfrm>
          <a:off x="6165850" y="2622904"/>
          <a:ext cx="566738" cy="533400"/>
        </p:xfrm>
        <a:graphic>
          <a:graphicData uri="http://schemas.openxmlformats.org/presentationml/2006/ole">
            <mc:AlternateContent xmlns:mc="http://schemas.openxmlformats.org/markup-compatibility/2006">
              <mc:Choice xmlns:v="urn:schemas-microsoft-com:vml" Requires="v">
                <p:oleObj spid="_x0000_s495655" name="Equation" r:id="rId8" imgW="215900" imgH="203200" progId="Equation.3">
                  <p:embed/>
                </p:oleObj>
              </mc:Choice>
              <mc:Fallback>
                <p:oleObj name="Equation" r:id="rId8" imgW="215900" imgH="203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5850" y="2622904"/>
                        <a:ext cx="566738" cy="533400"/>
                      </a:xfrm>
                      <a:prstGeom prst="rect">
                        <a:avLst/>
                      </a:prstGeom>
                      <a:solidFill>
                        <a:schemeClr val="bg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46718884"/>
              </p:ext>
            </p:extLst>
          </p:nvPr>
        </p:nvGraphicFramePr>
        <p:xfrm>
          <a:off x="5362945" y="2994339"/>
          <a:ext cx="433388" cy="600075"/>
        </p:xfrm>
        <a:graphic>
          <a:graphicData uri="http://schemas.openxmlformats.org/presentationml/2006/ole">
            <mc:AlternateContent xmlns:mc="http://schemas.openxmlformats.org/markup-compatibility/2006">
              <mc:Choice xmlns:v="urn:schemas-microsoft-com:vml" Requires="v">
                <p:oleObj spid="_x0000_s495656" name="Equation" r:id="rId10" imgW="164880" imgH="228600" progId="Equation.3">
                  <p:embed/>
                </p:oleObj>
              </mc:Choice>
              <mc:Fallback>
                <p:oleObj name="Equation" r:id="rId10" imgW="16488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2945" y="2994339"/>
                        <a:ext cx="433388" cy="600075"/>
                      </a:xfrm>
                      <a:prstGeom prst="rect">
                        <a:avLst/>
                      </a:prstGeom>
                      <a:solidFill>
                        <a:schemeClr val="bg1"/>
                      </a:solidFill>
                    </p:spPr>
                  </p:pic>
                </p:oleObj>
              </mc:Fallback>
            </mc:AlternateContent>
          </a:graphicData>
        </a:graphic>
      </p:graphicFrame>
      <p:graphicFrame>
        <p:nvGraphicFramePr>
          <p:cNvPr id="9" name="Object 7"/>
          <p:cNvGraphicFramePr>
            <a:graphicFrameLocks noChangeAspect="1"/>
          </p:cNvGraphicFramePr>
          <p:nvPr>
            <p:extLst>
              <p:ext uri="{D42A27DB-BD31-4B8C-83A1-F6EECF244321}">
                <p14:modId xmlns:p14="http://schemas.microsoft.com/office/powerpoint/2010/main" val="1600222766"/>
              </p:ext>
            </p:extLst>
          </p:nvPr>
        </p:nvGraphicFramePr>
        <p:xfrm>
          <a:off x="3319464" y="3940487"/>
          <a:ext cx="833437" cy="366712"/>
        </p:xfrm>
        <a:graphic>
          <a:graphicData uri="http://schemas.openxmlformats.org/presentationml/2006/ole">
            <mc:AlternateContent xmlns:mc="http://schemas.openxmlformats.org/markup-compatibility/2006">
              <mc:Choice xmlns:v="urn:schemas-microsoft-com:vml" Requires="v">
                <p:oleObj spid="_x0000_s495657" name="Equation" r:id="rId12" imgW="304800" imgH="139700" progId="Equation.3">
                  <p:embed/>
                </p:oleObj>
              </mc:Choice>
              <mc:Fallback>
                <p:oleObj name="Equation" r:id="rId12" imgW="304800" imgH="1397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9464" y="3940487"/>
                        <a:ext cx="833437" cy="366712"/>
                      </a:xfrm>
                      <a:prstGeom prst="rect">
                        <a:avLst/>
                      </a:prstGeom>
                      <a:solidFill>
                        <a:schemeClr val="bg1"/>
                      </a:solidFill>
                    </p:spPr>
                  </p:pic>
                </p:oleObj>
              </mc:Fallback>
            </mc:AlternateContent>
          </a:graphicData>
        </a:graphic>
      </p:graphicFrame>
      <p:graphicFrame>
        <p:nvGraphicFramePr>
          <p:cNvPr id="10" name="Object 8"/>
          <p:cNvGraphicFramePr>
            <a:graphicFrameLocks noChangeAspect="1"/>
          </p:cNvGraphicFramePr>
          <p:nvPr>
            <p:extLst>
              <p:ext uri="{D42A27DB-BD31-4B8C-83A1-F6EECF244321}">
                <p14:modId xmlns:p14="http://schemas.microsoft.com/office/powerpoint/2010/main" val="1122631505"/>
              </p:ext>
            </p:extLst>
          </p:nvPr>
        </p:nvGraphicFramePr>
        <p:xfrm>
          <a:off x="4527550" y="3940487"/>
          <a:ext cx="900113" cy="366712"/>
        </p:xfrm>
        <a:graphic>
          <a:graphicData uri="http://schemas.openxmlformats.org/presentationml/2006/ole">
            <mc:AlternateContent xmlns:mc="http://schemas.openxmlformats.org/markup-compatibility/2006">
              <mc:Choice xmlns:v="urn:schemas-microsoft-com:vml" Requires="v">
                <p:oleObj spid="_x0000_s495658" name="Equation" r:id="rId14" imgW="342900" imgH="139700" progId="Equation.3">
                  <p:embed/>
                </p:oleObj>
              </mc:Choice>
              <mc:Fallback>
                <p:oleObj name="Equation" r:id="rId14" imgW="342900" imgH="1397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27550" y="3940487"/>
                        <a:ext cx="900113" cy="366712"/>
                      </a:xfrm>
                      <a:prstGeom prst="rect">
                        <a:avLst/>
                      </a:prstGeom>
                      <a:solidFill>
                        <a:schemeClr val="bg1"/>
                      </a:solidFill>
                    </p:spPr>
                  </p:pic>
                </p:oleObj>
              </mc:Fallback>
            </mc:AlternateContent>
          </a:graphicData>
        </a:graphic>
      </p:graphicFrame>
      <p:graphicFrame>
        <p:nvGraphicFramePr>
          <p:cNvPr id="11" name="Object 9"/>
          <p:cNvGraphicFramePr>
            <a:graphicFrameLocks noChangeAspect="1"/>
          </p:cNvGraphicFramePr>
          <p:nvPr>
            <p:extLst>
              <p:ext uri="{D42A27DB-BD31-4B8C-83A1-F6EECF244321}">
                <p14:modId xmlns:p14="http://schemas.microsoft.com/office/powerpoint/2010/main" val="140436785"/>
              </p:ext>
            </p:extLst>
          </p:nvPr>
        </p:nvGraphicFramePr>
        <p:xfrm>
          <a:off x="5791201" y="3930962"/>
          <a:ext cx="900113" cy="366712"/>
        </p:xfrm>
        <a:graphic>
          <a:graphicData uri="http://schemas.openxmlformats.org/presentationml/2006/ole">
            <mc:AlternateContent xmlns:mc="http://schemas.openxmlformats.org/markup-compatibility/2006">
              <mc:Choice xmlns:v="urn:schemas-microsoft-com:vml" Requires="v">
                <p:oleObj spid="_x0000_s495659" name="Equation" r:id="rId16" imgW="342900" imgH="139700" progId="Equation.3">
                  <p:embed/>
                </p:oleObj>
              </mc:Choice>
              <mc:Fallback>
                <p:oleObj name="Equation" r:id="rId16" imgW="342900" imgH="1397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1201" y="3930962"/>
                        <a:ext cx="900113" cy="366712"/>
                      </a:xfrm>
                      <a:prstGeom prst="rect">
                        <a:avLst/>
                      </a:prstGeom>
                      <a:solidFill>
                        <a:schemeClr val="bg1"/>
                      </a:solidFill>
                    </p:spPr>
                  </p:pic>
                </p:oleObj>
              </mc:Fallback>
            </mc:AlternateContent>
          </a:graphicData>
        </a:graphic>
      </p:graphicFrame>
      <p:sp>
        <p:nvSpPr>
          <p:cNvPr id="12" name="Oval 11"/>
          <p:cNvSpPr/>
          <p:nvPr/>
        </p:nvSpPr>
        <p:spPr>
          <a:xfrm>
            <a:off x="4419600" y="3738874"/>
            <a:ext cx="1143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fr-CA">
              <a:solidFill>
                <a:srgbClr val="FFFFFF"/>
              </a:solidFill>
              <a:ea typeface="Arial" charset="0"/>
              <a:cs typeface="Arial" charset="0"/>
            </a:endParaRPr>
          </a:p>
        </p:txBody>
      </p:sp>
      <p:graphicFrame>
        <p:nvGraphicFramePr>
          <p:cNvPr id="13" name="Object 10"/>
          <p:cNvGraphicFramePr>
            <a:graphicFrameLocks noChangeAspect="1"/>
          </p:cNvGraphicFramePr>
          <p:nvPr>
            <p:extLst>
              <p:ext uri="{D42A27DB-BD31-4B8C-83A1-F6EECF244321}">
                <p14:modId xmlns:p14="http://schemas.microsoft.com/office/powerpoint/2010/main" val="2632436051"/>
              </p:ext>
            </p:extLst>
          </p:nvPr>
        </p:nvGraphicFramePr>
        <p:xfrm>
          <a:off x="2001839" y="3956362"/>
          <a:ext cx="833437" cy="366712"/>
        </p:xfrm>
        <a:graphic>
          <a:graphicData uri="http://schemas.openxmlformats.org/presentationml/2006/ole">
            <mc:AlternateContent xmlns:mc="http://schemas.openxmlformats.org/markup-compatibility/2006">
              <mc:Choice xmlns:v="urn:schemas-microsoft-com:vml" Requires="v">
                <p:oleObj spid="_x0000_s495660" name="Equation" r:id="rId18" imgW="304800" imgH="139700" progId="Equation.3">
                  <p:embed/>
                </p:oleObj>
              </mc:Choice>
              <mc:Fallback>
                <p:oleObj name="Equation" r:id="rId18" imgW="304800" imgH="139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01839" y="3956362"/>
                        <a:ext cx="833437" cy="366712"/>
                      </a:xfrm>
                      <a:prstGeom prst="rect">
                        <a:avLst/>
                      </a:prstGeom>
                      <a:solidFill>
                        <a:schemeClr val="bg1"/>
                      </a:solidFill>
                    </p:spPr>
                  </p:pic>
                </p:oleObj>
              </mc:Fallback>
            </mc:AlternateContent>
          </a:graphicData>
        </a:graphic>
      </p:graphicFrame>
      <p:graphicFrame>
        <p:nvGraphicFramePr>
          <p:cNvPr id="14" name="Object 7"/>
          <p:cNvGraphicFramePr>
            <a:graphicFrameLocks noChangeAspect="1"/>
          </p:cNvGraphicFramePr>
          <p:nvPr>
            <p:extLst>
              <p:ext uri="{D42A27DB-BD31-4B8C-83A1-F6EECF244321}">
                <p14:modId xmlns:p14="http://schemas.microsoft.com/office/powerpoint/2010/main" val="3453972502"/>
              </p:ext>
            </p:extLst>
          </p:nvPr>
        </p:nvGraphicFramePr>
        <p:xfrm>
          <a:off x="4727993" y="2545715"/>
          <a:ext cx="366712" cy="466725"/>
        </p:xfrm>
        <a:graphic>
          <a:graphicData uri="http://schemas.openxmlformats.org/presentationml/2006/ole">
            <mc:AlternateContent xmlns:mc="http://schemas.openxmlformats.org/markup-compatibility/2006">
              <mc:Choice xmlns:v="urn:schemas-microsoft-com:vml" Requires="v">
                <p:oleObj spid="_x0000_s495661" name="Equation" r:id="rId20" imgW="139700" imgH="177800" progId="Equation.3">
                  <p:embed/>
                </p:oleObj>
              </mc:Choice>
              <mc:Fallback>
                <p:oleObj name="Equation" r:id="rId20" imgW="139700" imgH="17780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7993" y="2545715"/>
                        <a:ext cx="366712" cy="466725"/>
                      </a:xfrm>
                      <a:prstGeom prst="rect">
                        <a:avLst/>
                      </a:prstGeom>
                      <a:solidFill>
                        <a:schemeClr val="bg1"/>
                      </a:solidFill>
                    </p:spPr>
                  </p:pic>
                </p:oleObj>
              </mc:Fallback>
            </mc:AlternateContent>
          </a:graphicData>
        </a:graphic>
      </p:graphicFrame>
      <p:graphicFrame>
        <p:nvGraphicFramePr>
          <p:cNvPr id="15" name="Object 7"/>
          <p:cNvGraphicFramePr>
            <a:graphicFrameLocks noChangeAspect="1"/>
          </p:cNvGraphicFramePr>
          <p:nvPr>
            <p:extLst>
              <p:ext uri="{D42A27DB-BD31-4B8C-83A1-F6EECF244321}">
                <p14:modId xmlns:p14="http://schemas.microsoft.com/office/powerpoint/2010/main" val="3793385658"/>
              </p:ext>
            </p:extLst>
          </p:nvPr>
        </p:nvGraphicFramePr>
        <p:xfrm>
          <a:off x="4467858" y="2270439"/>
          <a:ext cx="300037" cy="466725"/>
        </p:xfrm>
        <a:graphic>
          <a:graphicData uri="http://schemas.openxmlformats.org/presentationml/2006/ole">
            <mc:AlternateContent xmlns:mc="http://schemas.openxmlformats.org/markup-compatibility/2006">
              <mc:Choice xmlns:v="urn:schemas-microsoft-com:vml" Requires="v">
                <p:oleObj spid="_x0000_s495662" name="Equation" r:id="rId22" imgW="114300" imgH="177800" progId="Equation.3">
                  <p:embed/>
                </p:oleObj>
              </mc:Choice>
              <mc:Fallback>
                <p:oleObj name="Equation" r:id="rId22" imgW="114300" imgH="1778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67858" y="2270439"/>
                        <a:ext cx="300037" cy="466725"/>
                      </a:xfrm>
                      <a:prstGeom prst="rect">
                        <a:avLst/>
                      </a:prstGeom>
                      <a:solidFill>
                        <a:schemeClr val="bg1"/>
                      </a:solidFill>
                    </p:spPr>
                  </p:pic>
                </p:oleObj>
              </mc:Fallback>
            </mc:AlternateContent>
          </a:graphicData>
        </a:graphic>
      </p:graphicFrame>
      <p:graphicFrame>
        <p:nvGraphicFramePr>
          <p:cNvPr id="16" name="Object 7"/>
          <p:cNvGraphicFramePr>
            <a:graphicFrameLocks noChangeAspect="1"/>
          </p:cNvGraphicFramePr>
          <p:nvPr>
            <p:extLst>
              <p:ext uri="{D42A27DB-BD31-4B8C-83A1-F6EECF244321}">
                <p14:modId xmlns:p14="http://schemas.microsoft.com/office/powerpoint/2010/main" val="1234477944"/>
              </p:ext>
            </p:extLst>
          </p:nvPr>
        </p:nvGraphicFramePr>
        <p:xfrm>
          <a:off x="5070045" y="2958174"/>
          <a:ext cx="344918" cy="291854"/>
        </p:xfrm>
        <a:graphic>
          <a:graphicData uri="http://schemas.openxmlformats.org/presentationml/2006/ole">
            <mc:AlternateContent xmlns:mc="http://schemas.openxmlformats.org/markup-compatibility/2006">
              <mc:Choice xmlns:v="urn:schemas-microsoft-com:vml" Requires="v">
                <p:oleObj spid="_x0000_s495663" name="Equation" r:id="rId24" imgW="165100" imgH="139700" progId="Equation.3">
                  <p:embed/>
                </p:oleObj>
              </mc:Choice>
              <mc:Fallback>
                <p:oleObj name="Equation" r:id="rId24" imgW="165100" imgH="13970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70045" y="2958174"/>
                        <a:ext cx="344918" cy="291854"/>
                      </a:xfrm>
                      <a:prstGeom prst="rect">
                        <a:avLst/>
                      </a:prstGeom>
                      <a:solidFill>
                        <a:schemeClr val="bg1"/>
                      </a:solid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02359465"/>
              </p:ext>
            </p:extLst>
          </p:nvPr>
        </p:nvGraphicFramePr>
        <p:xfrm>
          <a:off x="2956458" y="5653088"/>
          <a:ext cx="1574800" cy="482600"/>
        </p:xfrm>
        <a:graphic>
          <a:graphicData uri="http://schemas.openxmlformats.org/presentationml/2006/ole">
            <mc:AlternateContent xmlns:mc="http://schemas.openxmlformats.org/markup-compatibility/2006">
              <mc:Choice xmlns:v="urn:schemas-microsoft-com:vml" Requires="v">
                <p:oleObj spid="_x0000_s495664" name="Equation" r:id="rId26" imgW="787400" imgH="241300" progId="Equation.3">
                  <p:embed/>
                </p:oleObj>
              </mc:Choice>
              <mc:Fallback>
                <p:oleObj name="Equation" r:id="rId26" imgW="787400" imgH="241300" progId="Equation.3">
                  <p:embed/>
                  <p:pic>
                    <p:nvPicPr>
                      <p:cNvPr id="0" name=""/>
                      <p:cNvPicPr/>
                      <p:nvPr/>
                    </p:nvPicPr>
                    <p:blipFill>
                      <a:blip r:embed="rId27"/>
                      <a:stretch>
                        <a:fillRect/>
                      </a:stretch>
                    </p:blipFill>
                    <p:spPr>
                      <a:xfrm>
                        <a:off x="2956458" y="5653088"/>
                        <a:ext cx="1574800" cy="4826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543295689"/>
              </p:ext>
            </p:extLst>
          </p:nvPr>
        </p:nvGraphicFramePr>
        <p:xfrm>
          <a:off x="4514850" y="3417005"/>
          <a:ext cx="114300" cy="165100"/>
        </p:xfrm>
        <a:graphic>
          <a:graphicData uri="http://schemas.openxmlformats.org/presentationml/2006/ole">
            <mc:AlternateContent xmlns:mc="http://schemas.openxmlformats.org/markup-compatibility/2006">
              <mc:Choice xmlns:v="urn:schemas-microsoft-com:vml" Requires="v">
                <p:oleObj spid="_x0000_s495665" name="Equation" r:id="rId28" imgW="114300" imgH="165100" progId="Equation.3">
                  <p:embed/>
                </p:oleObj>
              </mc:Choice>
              <mc:Fallback>
                <p:oleObj name="Equation" r:id="rId28" imgW="114300" imgH="165100" progId="Equation.3">
                  <p:embed/>
                  <p:pic>
                    <p:nvPicPr>
                      <p:cNvPr id="0" name=""/>
                      <p:cNvPicPr/>
                      <p:nvPr/>
                    </p:nvPicPr>
                    <p:blipFill>
                      <a:blip r:embed="rId29"/>
                      <a:stretch>
                        <a:fillRect/>
                      </a:stretch>
                    </p:blipFill>
                    <p:spPr>
                      <a:xfrm>
                        <a:off x="4514850" y="3417005"/>
                        <a:ext cx="114300" cy="165100"/>
                      </a:xfrm>
                      <a:prstGeom prst="rect">
                        <a:avLst/>
                      </a:prstGeom>
                    </p:spPr>
                  </p:pic>
                </p:oleObj>
              </mc:Fallback>
            </mc:AlternateContent>
          </a:graphicData>
        </a:graphic>
      </p:graphicFrame>
    </p:spTree>
    <p:extLst>
      <p:ext uri="{BB962C8B-B14F-4D97-AF65-F5344CB8AC3E}">
        <p14:creationId xmlns:p14="http://schemas.microsoft.com/office/powerpoint/2010/main" val="16871702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925" y="72848"/>
            <a:ext cx="7326380" cy="1143000"/>
          </a:xfrm>
        </p:spPr>
        <p:txBody>
          <a:bodyPr>
            <a:normAutofit fontScale="90000"/>
          </a:bodyPr>
          <a:lstStyle/>
          <a:p>
            <a:r>
              <a:rPr lang="en-US" dirty="0" smtClean="0"/>
              <a:t>Probabilistic </a:t>
            </a:r>
            <a:br>
              <a:rPr lang="en-US" dirty="0" smtClean="0"/>
            </a:br>
            <a:r>
              <a:rPr lang="en-US" dirty="0" smtClean="0"/>
              <a:t>Latent Semantic Analysis (</a:t>
            </a:r>
            <a:r>
              <a:rPr lang="en-US" dirty="0" err="1" smtClean="0"/>
              <a:t>pLSA</a:t>
            </a:r>
            <a:r>
              <a:rPr lang="en-US" dirty="0" smtClean="0"/>
              <a:t>)</a:t>
            </a:r>
            <a:endParaRPr lang="en-US" dirty="0"/>
          </a:p>
        </p:txBody>
      </p:sp>
      <p:sp>
        <p:nvSpPr>
          <p:cNvPr id="3" name="Content Placeholder 2"/>
          <p:cNvSpPr>
            <a:spLocks noGrp="1"/>
          </p:cNvSpPr>
          <p:nvPr>
            <p:ph idx="1"/>
          </p:nvPr>
        </p:nvSpPr>
        <p:spPr>
          <a:xfrm>
            <a:off x="402580" y="1405552"/>
            <a:ext cx="8229600" cy="4166512"/>
          </a:xfrm>
        </p:spPr>
        <p:txBody>
          <a:bodyPr>
            <a:normAutofit fontScale="85000" lnSpcReduction="10000"/>
          </a:bodyPr>
          <a:lstStyle/>
          <a:p>
            <a:r>
              <a:rPr lang="en-US" dirty="0"/>
              <a:t>In the </a:t>
            </a:r>
            <a:r>
              <a:rPr lang="en-US" dirty="0" err="1"/>
              <a:t>pLSA</a:t>
            </a:r>
            <a:r>
              <a:rPr lang="en-US" dirty="0"/>
              <a:t> framework one considers the </a:t>
            </a:r>
            <a:r>
              <a:rPr lang="en-US" i="1" dirty="0"/>
              <a:t>index</a:t>
            </a:r>
            <a:r>
              <a:rPr lang="en-US" dirty="0"/>
              <a:t> of </a:t>
            </a:r>
            <a:r>
              <a:rPr lang="en-US" dirty="0" smtClean="0"/>
              <a:t/>
            </a:r>
            <a:br>
              <a:rPr lang="en-US" dirty="0" smtClean="0"/>
            </a:br>
            <a:r>
              <a:rPr lang="en-US" dirty="0" smtClean="0"/>
              <a:t>each </a:t>
            </a:r>
            <a:r>
              <a:rPr lang="en-US" dirty="0"/>
              <a:t>document </a:t>
            </a:r>
            <a:r>
              <a:rPr lang="en-US" dirty="0" smtClean="0"/>
              <a:t>as encoded using observations </a:t>
            </a:r>
            <a:r>
              <a:rPr lang="en-US" dirty="0"/>
              <a:t>of discrete random variables </a:t>
            </a:r>
            <a:r>
              <a:rPr lang="en-US" i="1" dirty="0"/>
              <a:t>d</a:t>
            </a:r>
            <a:r>
              <a:rPr lang="en-US" i="1" baseline="-25000" dirty="0"/>
              <a:t>i</a:t>
            </a:r>
            <a:r>
              <a:rPr lang="en-US" dirty="0"/>
              <a:t> for </a:t>
            </a:r>
            <a:r>
              <a:rPr lang="en-US" i="1" dirty="0" err="1"/>
              <a:t>i</a:t>
            </a:r>
            <a:r>
              <a:rPr lang="en-US" dirty="0"/>
              <a:t>=1,…,</a:t>
            </a:r>
            <a:r>
              <a:rPr lang="en-US" i="1" dirty="0"/>
              <a:t>n</a:t>
            </a:r>
            <a:r>
              <a:rPr lang="en-US" dirty="0"/>
              <a:t> </a:t>
            </a:r>
            <a:r>
              <a:rPr lang="en-US" dirty="0" smtClean="0"/>
              <a:t>documents </a:t>
            </a:r>
          </a:p>
          <a:p>
            <a:r>
              <a:rPr lang="en-US" dirty="0" smtClean="0"/>
              <a:t>Each </a:t>
            </a:r>
            <a:r>
              <a:rPr lang="en-US" dirty="0"/>
              <a:t>variable </a:t>
            </a:r>
            <a:r>
              <a:rPr lang="en-US" i="1" dirty="0"/>
              <a:t>d</a:t>
            </a:r>
            <a:r>
              <a:rPr lang="en-US" i="1" baseline="-25000" dirty="0"/>
              <a:t>i</a:t>
            </a:r>
            <a:r>
              <a:rPr lang="en-US" dirty="0"/>
              <a:t> has </a:t>
            </a:r>
            <a:r>
              <a:rPr lang="en-US" i="1" dirty="0"/>
              <a:t>n</a:t>
            </a:r>
            <a:r>
              <a:rPr lang="en-US" dirty="0"/>
              <a:t> states, and over the document corpus there is one observation of the variable for each state. </a:t>
            </a:r>
            <a:endParaRPr lang="en-US" dirty="0" smtClean="0"/>
          </a:p>
          <a:p>
            <a:r>
              <a:rPr lang="en-US" dirty="0" smtClean="0"/>
              <a:t>Topics represented </a:t>
            </a:r>
            <a:r>
              <a:rPr lang="en-US" dirty="0"/>
              <a:t>with discrete variables </a:t>
            </a:r>
            <a:r>
              <a:rPr lang="en-US" i="1" dirty="0" err="1"/>
              <a:t>z</a:t>
            </a:r>
            <a:r>
              <a:rPr lang="en-US" i="1" baseline="-25000" dirty="0" err="1"/>
              <a:t>ij</a:t>
            </a:r>
            <a:r>
              <a:rPr lang="en-US" dirty="0"/>
              <a:t>, while words are represented with random variables </a:t>
            </a:r>
            <a:r>
              <a:rPr lang="en-US" i="1" dirty="0" err="1"/>
              <a:t>w</a:t>
            </a:r>
            <a:r>
              <a:rPr lang="en-US" i="1" baseline="-25000" dirty="0" err="1"/>
              <a:t>ij</a:t>
            </a:r>
            <a:r>
              <a:rPr lang="en-US" dirty="0"/>
              <a:t>, where </a:t>
            </a:r>
            <a:r>
              <a:rPr lang="en-US" i="1" dirty="0"/>
              <a:t>m</a:t>
            </a:r>
            <a:r>
              <a:rPr lang="en-US" i="1" baseline="-25000" dirty="0"/>
              <a:t>i</a:t>
            </a:r>
            <a:r>
              <a:rPr lang="en-US" dirty="0"/>
              <a:t> words are associated with each document and each word is associated with a topic. </a:t>
            </a:r>
          </a:p>
        </p:txBody>
      </p:sp>
      <p:graphicFrame>
        <p:nvGraphicFramePr>
          <p:cNvPr id="4" name="Object 3"/>
          <p:cNvGraphicFramePr>
            <a:graphicFrameLocks noChangeAspect="1"/>
          </p:cNvGraphicFramePr>
          <p:nvPr>
            <p:extLst>
              <p:ext uri="{D42A27DB-BD31-4B8C-83A1-F6EECF244321}">
                <p14:modId xmlns:p14="http://schemas.microsoft.com/office/powerpoint/2010/main" val="157552361"/>
              </p:ext>
            </p:extLst>
          </p:nvPr>
        </p:nvGraphicFramePr>
        <p:xfrm>
          <a:off x="1504244" y="5517444"/>
          <a:ext cx="5923280" cy="1089660"/>
        </p:xfrm>
        <a:graphic>
          <a:graphicData uri="http://schemas.openxmlformats.org/presentationml/2006/ole">
            <mc:AlternateContent xmlns:mc="http://schemas.openxmlformats.org/markup-compatibility/2006">
              <mc:Choice xmlns:v="urn:schemas-microsoft-com:vml" Requires="v">
                <p:oleObj spid="_x0000_s328870" name="Equation" r:id="rId3" imgW="2692400" imgH="495300" progId="Equation.3">
                  <p:embed/>
                </p:oleObj>
              </mc:Choice>
              <mc:Fallback>
                <p:oleObj name="Equation" r:id="rId3" imgW="2692400" imgH="495300" progId="Equation.3">
                  <p:embed/>
                  <p:pic>
                    <p:nvPicPr>
                      <p:cNvPr id="0" name=""/>
                      <p:cNvPicPr/>
                      <p:nvPr/>
                    </p:nvPicPr>
                    <p:blipFill>
                      <a:blip r:embed="rId4"/>
                      <a:stretch>
                        <a:fillRect/>
                      </a:stretch>
                    </p:blipFill>
                    <p:spPr>
                      <a:xfrm>
                        <a:off x="1504244" y="5517444"/>
                        <a:ext cx="5923280" cy="1089660"/>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8049908" y="0"/>
            <a:ext cx="1039472" cy="2503607"/>
          </a:xfrm>
          <a:prstGeom prst="rect">
            <a:avLst/>
          </a:prstGeom>
        </p:spPr>
      </p:pic>
    </p:spTree>
    <p:extLst>
      <p:ext uri="{BB962C8B-B14F-4D97-AF65-F5344CB8AC3E}">
        <p14:creationId xmlns:p14="http://schemas.microsoft.com/office/powerpoint/2010/main" val="104076669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9321" y="1143000"/>
            <a:ext cx="7490777" cy="5689600"/>
          </a:xfrm>
          <a:prstGeom prst="rect">
            <a:avLst/>
          </a:prstGeom>
        </p:spPr>
      </p:pic>
      <p:sp>
        <p:nvSpPr>
          <p:cNvPr id="58" name="Title 1"/>
          <p:cNvSpPr txBox="1">
            <a:spLocks/>
          </p:cNvSpPr>
          <p:nvPr/>
        </p:nvSpPr>
        <p:spPr>
          <a:xfrm>
            <a:off x="457200" y="7284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smtClean="0"/>
              <a:t>pLSA</a:t>
            </a:r>
            <a:r>
              <a:rPr lang="en-US" dirty="0" smtClean="0"/>
              <a:t>, LDA and smoothed LDA</a:t>
            </a:r>
            <a:endParaRPr lang="en-US" dirty="0"/>
          </a:p>
        </p:txBody>
      </p:sp>
    </p:spTree>
    <p:extLst>
      <p:ext uri="{BB962C8B-B14F-4D97-AF65-F5344CB8AC3E}">
        <p14:creationId xmlns:p14="http://schemas.microsoft.com/office/powerpoint/2010/main" val="1417123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08"/>
            <a:ext cx="8229600" cy="1143000"/>
          </a:xfrm>
        </p:spPr>
        <p:txBody>
          <a:bodyPr/>
          <a:lstStyle/>
          <a:p>
            <a:r>
              <a:rPr lang="en-US" dirty="0" smtClean="0"/>
              <a:t>Bayes’ Rule</a:t>
            </a:r>
            <a:endParaRPr lang="en-US" dirty="0"/>
          </a:p>
        </p:txBody>
      </p:sp>
      <p:sp>
        <p:nvSpPr>
          <p:cNvPr id="3" name="Content Placeholder 2"/>
          <p:cNvSpPr>
            <a:spLocks noGrp="1"/>
          </p:cNvSpPr>
          <p:nvPr>
            <p:ph idx="1"/>
          </p:nvPr>
        </p:nvSpPr>
        <p:spPr>
          <a:xfrm>
            <a:off x="254525" y="1134772"/>
            <a:ext cx="8686800" cy="5367368"/>
          </a:xfrm>
        </p:spPr>
        <p:txBody>
          <a:bodyPr>
            <a:normAutofit/>
          </a:bodyPr>
          <a:lstStyle/>
          <a:p>
            <a:r>
              <a:rPr lang="en-US" sz="2600" dirty="0" smtClean="0"/>
              <a:t>Can be obtained by swapping </a:t>
            </a:r>
            <a:r>
              <a:rPr lang="en-US" sz="2600" i="1" dirty="0" smtClean="0"/>
              <a:t>A</a:t>
            </a:r>
            <a:r>
              <a:rPr lang="en-US" sz="2600" dirty="0" smtClean="0"/>
              <a:t> and </a:t>
            </a:r>
            <a:r>
              <a:rPr lang="en-US" sz="2600" i="1" dirty="0" smtClean="0"/>
              <a:t>B</a:t>
            </a:r>
            <a:r>
              <a:rPr lang="en-US" sz="2600" dirty="0" smtClean="0"/>
              <a:t> in the product rule and observing </a:t>
            </a:r>
            <a:r>
              <a:rPr lang="en-US" sz="2600" i="1" dirty="0" smtClean="0"/>
              <a:t>P</a:t>
            </a:r>
            <a:r>
              <a:rPr lang="en-US" sz="2600" dirty="0" smtClean="0"/>
              <a:t>(</a:t>
            </a:r>
            <a:r>
              <a:rPr lang="en-US" sz="2600" i="1" dirty="0" smtClean="0"/>
              <a:t>B</a:t>
            </a:r>
            <a:r>
              <a:rPr lang="en-US" sz="2600" dirty="0" smtClean="0"/>
              <a:t>|</a:t>
            </a:r>
            <a:r>
              <a:rPr lang="en-US" sz="2600" i="1" dirty="0" smtClean="0"/>
              <a:t>A</a:t>
            </a:r>
            <a:r>
              <a:rPr lang="en-US" sz="2600" dirty="0" smtClean="0"/>
              <a:t>)</a:t>
            </a:r>
            <a:r>
              <a:rPr lang="en-US" sz="2600" i="1" dirty="0" smtClean="0"/>
              <a:t>P</a:t>
            </a:r>
            <a:r>
              <a:rPr lang="en-US" sz="2600" dirty="0" smtClean="0"/>
              <a:t>(</a:t>
            </a:r>
            <a:r>
              <a:rPr lang="en-US" sz="2600" i="1" dirty="0" smtClean="0"/>
              <a:t>A</a:t>
            </a:r>
            <a:r>
              <a:rPr lang="en-US" sz="2600" dirty="0" smtClean="0"/>
              <a:t>)=</a:t>
            </a:r>
            <a:r>
              <a:rPr lang="en-US" sz="2600" i="1" dirty="0" smtClean="0"/>
              <a:t>P</a:t>
            </a:r>
            <a:r>
              <a:rPr lang="en-US" sz="2600" dirty="0" smtClean="0"/>
              <a:t>(</a:t>
            </a:r>
            <a:r>
              <a:rPr lang="en-US" sz="2600" i="1" dirty="0" smtClean="0"/>
              <a:t>A</a:t>
            </a:r>
            <a:r>
              <a:rPr lang="en-US" sz="2600" dirty="0" smtClean="0"/>
              <a:t>|</a:t>
            </a:r>
            <a:r>
              <a:rPr lang="en-US" sz="2600" i="1" dirty="0"/>
              <a:t>B</a:t>
            </a:r>
            <a:r>
              <a:rPr lang="en-US" sz="2600" dirty="0" smtClean="0"/>
              <a:t>)</a:t>
            </a:r>
            <a:r>
              <a:rPr lang="en-US" sz="2600" i="1" dirty="0" smtClean="0"/>
              <a:t>P</a:t>
            </a:r>
            <a:r>
              <a:rPr lang="en-US" sz="2600" dirty="0" smtClean="0"/>
              <a:t>(</a:t>
            </a:r>
            <a:r>
              <a:rPr lang="en-US" sz="2600" i="1" dirty="0" smtClean="0"/>
              <a:t>B</a:t>
            </a:r>
            <a:r>
              <a:rPr lang="en-US" sz="2600" dirty="0" smtClean="0"/>
              <a:t>) and therefore</a:t>
            </a:r>
          </a:p>
          <a:p>
            <a:endParaRPr lang="en-US" sz="2600" dirty="0"/>
          </a:p>
          <a:p>
            <a:endParaRPr lang="en-US" sz="2600" dirty="0" smtClean="0"/>
          </a:p>
          <a:p>
            <a:r>
              <a:rPr lang="en-US" sz="2600" dirty="0" smtClean="0"/>
              <a:t>Suppose </a:t>
            </a:r>
            <a:r>
              <a:rPr lang="en-US" sz="2600" dirty="0"/>
              <a:t>we have models for </a:t>
            </a:r>
            <a:r>
              <a:rPr lang="en-US" sz="2600" i="1" dirty="0" smtClean="0"/>
              <a:t>P</a:t>
            </a:r>
            <a:r>
              <a:rPr lang="en-US" sz="2600" dirty="0" smtClean="0"/>
              <a:t>(</a:t>
            </a:r>
            <a:r>
              <a:rPr lang="en-US" sz="2600" i="1" dirty="0" smtClean="0"/>
              <a:t>A</a:t>
            </a:r>
            <a:r>
              <a:rPr lang="en-US" sz="2600" dirty="0" smtClean="0"/>
              <a:t>|</a:t>
            </a:r>
            <a:r>
              <a:rPr lang="en-US" sz="2600" i="1" dirty="0" smtClean="0"/>
              <a:t>B</a:t>
            </a:r>
            <a:r>
              <a:rPr lang="en-US" sz="2600" dirty="0" smtClean="0"/>
              <a:t>) and </a:t>
            </a:r>
            <a:r>
              <a:rPr lang="en-US" sz="2600" i="1" dirty="0" smtClean="0"/>
              <a:t>P</a:t>
            </a:r>
            <a:r>
              <a:rPr lang="en-US" sz="2600" dirty="0" smtClean="0"/>
              <a:t>(</a:t>
            </a:r>
            <a:r>
              <a:rPr lang="en-US" sz="2600" i="1" dirty="0" smtClean="0"/>
              <a:t>B</a:t>
            </a:r>
            <a:r>
              <a:rPr lang="en-US" sz="2600" dirty="0" smtClean="0"/>
              <a:t>) </a:t>
            </a:r>
          </a:p>
          <a:p>
            <a:pPr lvl="1"/>
            <a:r>
              <a:rPr lang="en-US" sz="2600" dirty="0"/>
              <a:t>W</a:t>
            </a:r>
            <a:r>
              <a:rPr lang="en-US" sz="2600" dirty="0" smtClean="0"/>
              <a:t>e observe </a:t>
            </a:r>
            <a:r>
              <a:rPr lang="en-US" sz="2600" dirty="0"/>
              <a:t>that </a:t>
            </a:r>
            <a:r>
              <a:rPr lang="en-US" sz="2600" i="1" dirty="0" smtClean="0"/>
              <a:t>A</a:t>
            </a:r>
            <a:r>
              <a:rPr lang="en-US" sz="2600" dirty="0"/>
              <a:t>=</a:t>
            </a:r>
            <a:r>
              <a:rPr lang="en-US" sz="2600" i="1" dirty="0"/>
              <a:t>a</a:t>
            </a:r>
            <a:r>
              <a:rPr lang="en-US" sz="2600" dirty="0"/>
              <a:t>, and </a:t>
            </a:r>
            <a:endParaRPr lang="en-US" sz="2600" dirty="0" smtClean="0"/>
          </a:p>
          <a:p>
            <a:pPr lvl="1"/>
            <a:r>
              <a:rPr lang="en-US" sz="2600" dirty="0" smtClean="0"/>
              <a:t>we want </a:t>
            </a:r>
            <a:r>
              <a:rPr lang="en-US" sz="2600" dirty="0"/>
              <a:t>to compute  </a:t>
            </a:r>
            <a:r>
              <a:rPr lang="en-US" sz="2600" i="1" dirty="0" smtClean="0"/>
              <a:t>P</a:t>
            </a:r>
            <a:r>
              <a:rPr lang="en-US" sz="2600" dirty="0" smtClean="0"/>
              <a:t>(</a:t>
            </a:r>
            <a:r>
              <a:rPr lang="en-US" sz="2600" i="1" dirty="0" smtClean="0"/>
              <a:t>B</a:t>
            </a:r>
            <a:r>
              <a:rPr lang="en-US" sz="2600" dirty="0" smtClean="0"/>
              <a:t>|</a:t>
            </a:r>
            <a:r>
              <a:rPr lang="en-US" sz="2600" i="1" dirty="0" smtClean="0"/>
              <a:t>A</a:t>
            </a:r>
            <a:r>
              <a:rPr lang="en-US" sz="2600" dirty="0" smtClean="0"/>
              <a:t>=</a:t>
            </a:r>
            <a:r>
              <a:rPr lang="en-US" sz="2600" i="1" dirty="0" smtClean="0"/>
              <a:t>a</a:t>
            </a:r>
            <a:r>
              <a:rPr lang="en-US" sz="2600" dirty="0" smtClean="0"/>
              <a:t>)</a:t>
            </a:r>
          </a:p>
          <a:p>
            <a:pPr lvl="1"/>
            <a:r>
              <a:rPr lang="en-US" sz="2600" i="1" dirty="0" smtClean="0"/>
              <a:t>P</a:t>
            </a:r>
            <a:r>
              <a:rPr lang="en-US" sz="2600" dirty="0" smtClean="0"/>
              <a:t>(</a:t>
            </a:r>
            <a:r>
              <a:rPr lang="en-US" sz="2600" i="1" dirty="0" smtClean="0"/>
              <a:t>A</a:t>
            </a:r>
            <a:r>
              <a:rPr lang="en-US" sz="2600" dirty="0" smtClean="0"/>
              <a:t>=</a:t>
            </a:r>
            <a:r>
              <a:rPr lang="en-US" sz="2600" i="1" dirty="0" err="1" smtClean="0"/>
              <a:t>a</a:t>
            </a:r>
            <a:r>
              <a:rPr lang="en-US" sz="2600" dirty="0" err="1" smtClean="0"/>
              <a:t>|</a:t>
            </a:r>
            <a:r>
              <a:rPr lang="en-US" sz="2600" i="1" dirty="0" err="1" smtClean="0"/>
              <a:t>B</a:t>
            </a:r>
            <a:r>
              <a:rPr lang="en-US" sz="2600" dirty="0" smtClean="0"/>
              <a:t>) is </a:t>
            </a:r>
            <a:r>
              <a:rPr lang="en-US" sz="2600" dirty="0"/>
              <a:t>referred to as the </a:t>
            </a:r>
            <a:r>
              <a:rPr lang="en-US" sz="2600" i="1" dirty="0" smtClean="0"/>
              <a:t>likelihood</a:t>
            </a:r>
            <a:r>
              <a:rPr lang="en-US" sz="2600" dirty="0" smtClean="0"/>
              <a:t> </a:t>
            </a:r>
          </a:p>
          <a:p>
            <a:pPr lvl="1"/>
            <a:r>
              <a:rPr lang="en-US" sz="2600" i="1" dirty="0" smtClean="0"/>
              <a:t>P</a:t>
            </a:r>
            <a:r>
              <a:rPr lang="en-US" sz="2600" dirty="0" smtClean="0"/>
              <a:t>(</a:t>
            </a:r>
            <a:r>
              <a:rPr lang="en-US" sz="2600" i="1" dirty="0" smtClean="0"/>
              <a:t>B</a:t>
            </a:r>
            <a:r>
              <a:rPr lang="en-US" sz="2600" dirty="0" smtClean="0"/>
              <a:t>) is the </a:t>
            </a:r>
            <a:r>
              <a:rPr lang="en-US" sz="2600" i="1" dirty="0" smtClean="0"/>
              <a:t>prior</a:t>
            </a:r>
            <a:r>
              <a:rPr lang="en-US" sz="2600" dirty="0" smtClean="0"/>
              <a:t> distribution </a:t>
            </a:r>
            <a:r>
              <a:rPr lang="en-US" sz="2600" dirty="0"/>
              <a:t>of </a:t>
            </a:r>
            <a:r>
              <a:rPr lang="en-US" sz="2600" i="1" dirty="0" smtClean="0"/>
              <a:t>B</a:t>
            </a:r>
            <a:endParaRPr lang="en-US" sz="2600" i="1" dirty="0"/>
          </a:p>
          <a:p>
            <a:pPr lvl="1"/>
            <a:r>
              <a:rPr lang="en-US" sz="2600" i="1" dirty="0" smtClean="0"/>
              <a:t>P</a:t>
            </a:r>
            <a:r>
              <a:rPr lang="en-US" sz="2600" dirty="0" smtClean="0"/>
              <a:t>(</a:t>
            </a:r>
            <a:r>
              <a:rPr lang="en-US" sz="2600" i="1" dirty="0" smtClean="0"/>
              <a:t>B</a:t>
            </a:r>
            <a:r>
              <a:rPr lang="en-US" sz="2600" dirty="0" smtClean="0"/>
              <a:t>|</a:t>
            </a:r>
            <a:r>
              <a:rPr lang="en-US" sz="2600" i="1" dirty="0" smtClean="0"/>
              <a:t>A</a:t>
            </a:r>
            <a:r>
              <a:rPr lang="en-US" sz="2600" dirty="0" smtClean="0"/>
              <a:t>=</a:t>
            </a:r>
            <a:r>
              <a:rPr lang="en-US" sz="2600" i="1" dirty="0" smtClean="0"/>
              <a:t>a</a:t>
            </a:r>
            <a:r>
              <a:rPr lang="en-US" sz="2600" dirty="0" smtClean="0"/>
              <a:t>) is posterior distribution</a:t>
            </a:r>
            <a:r>
              <a:rPr lang="en-US" sz="2600" dirty="0"/>
              <a:t>,</a:t>
            </a:r>
            <a:r>
              <a:rPr lang="en-US" sz="2600" dirty="0" smtClean="0"/>
              <a:t> </a:t>
            </a:r>
            <a:r>
              <a:rPr lang="en-US" sz="2600" dirty="0"/>
              <a:t>obtained </a:t>
            </a:r>
            <a:r>
              <a:rPr lang="en-US" sz="2600" dirty="0" smtClean="0"/>
              <a:t>from:</a:t>
            </a:r>
          </a:p>
        </p:txBody>
      </p:sp>
      <p:graphicFrame>
        <p:nvGraphicFramePr>
          <p:cNvPr id="5" name="Object 4"/>
          <p:cNvGraphicFramePr>
            <a:graphicFrameLocks noChangeAspect="1"/>
          </p:cNvGraphicFramePr>
          <p:nvPr>
            <p:extLst>
              <p:ext uri="{D42A27DB-BD31-4B8C-83A1-F6EECF244321}">
                <p14:modId xmlns:p14="http://schemas.microsoft.com/office/powerpoint/2010/main" val="1376757208"/>
              </p:ext>
            </p:extLst>
          </p:nvPr>
        </p:nvGraphicFramePr>
        <p:xfrm>
          <a:off x="2511425" y="2038350"/>
          <a:ext cx="3371850" cy="942975"/>
        </p:xfrm>
        <a:graphic>
          <a:graphicData uri="http://schemas.openxmlformats.org/presentationml/2006/ole">
            <mc:AlternateContent xmlns:mc="http://schemas.openxmlformats.org/markup-compatibility/2006">
              <mc:Choice xmlns:v="urn:schemas-microsoft-com:vml" Requires="v">
                <p:oleObj spid="_x0000_s277912" name="Equation" r:id="rId3" imgW="1498600" imgH="419100" progId="Equation.3">
                  <p:embed/>
                </p:oleObj>
              </mc:Choice>
              <mc:Fallback>
                <p:oleObj name="Equation" r:id="rId3" imgW="1498600" imgH="419100" progId="Equation.3">
                  <p:embed/>
                  <p:pic>
                    <p:nvPicPr>
                      <p:cNvPr id="0" name=""/>
                      <p:cNvPicPr/>
                      <p:nvPr/>
                    </p:nvPicPr>
                    <p:blipFill>
                      <a:blip r:embed="rId4"/>
                      <a:stretch>
                        <a:fillRect/>
                      </a:stretch>
                    </p:blipFill>
                    <p:spPr>
                      <a:xfrm>
                        <a:off x="2511425" y="2038350"/>
                        <a:ext cx="3371850" cy="9429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81029909"/>
              </p:ext>
            </p:extLst>
          </p:nvPr>
        </p:nvGraphicFramePr>
        <p:xfrm>
          <a:off x="906000" y="6055600"/>
          <a:ext cx="7588250" cy="730250"/>
        </p:xfrm>
        <a:graphic>
          <a:graphicData uri="http://schemas.openxmlformats.org/presentationml/2006/ole">
            <mc:AlternateContent xmlns:mc="http://schemas.openxmlformats.org/markup-compatibility/2006">
              <mc:Choice xmlns:v="urn:schemas-microsoft-com:vml" Requires="v">
                <p:oleObj spid="_x0000_s277913" name="Equation" r:id="rId5" imgW="3035300" imgH="292100" progId="Equation.3">
                  <p:embed/>
                </p:oleObj>
              </mc:Choice>
              <mc:Fallback>
                <p:oleObj name="Equation" r:id="rId5" imgW="3035300" imgH="292100" progId="Equation.3">
                  <p:embed/>
                  <p:pic>
                    <p:nvPicPr>
                      <p:cNvPr id="0" name=""/>
                      <p:cNvPicPr/>
                      <p:nvPr/>
                    </p:nvPicPr>
                    <p:blipFill>
                      <a:blip r:embed="rId6"/>
                      <a:stretch>
                        <a:fillRect/>
                      </a:stretch>
                    </p:blipFill>
                    <p:spPr>
                      <a:xfrm>
                        <a:off x="906000" y="6055600"/>
                        <a:ext cx="7588250" cy="730250"/>
                      </a:xfrm>
                      <a:prstGeom prst="rect">
                        <a:avLst/>
                      </a:prstGeom>
                    </p:spPr>
                  </p:pic>
                </p:oleObj>
              </mc:Fallback>
            </mc:AlternateContent>
          </a:graphicData>
        </a:graphic>
      </p:graphicFrame>
    </p:spTree>
    <p:extLst>
      <p:ext uri="{BB962C8B-B14F-4D97-AF65-F5344CB8AC3E}">
        <p14:creationId xmlns:p14="http://schemas.microsoft.com/office/powerpoint/2010/main" val="4163246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41" y="-91010"/>
            <a:ext cx="8072307" cy="1143000"/>
          </a:xfrm>
        </p:spPr>
        <p:txBody>
          <a:bodyPr/>
          <a:lstStyle/>
          <a:p>
            <a:r>
              <a:rPr lang="en-US" dirty="0" smtClean="0"/>
              <a:t>Latent </a:t>
            </a:r>
            <a:r>
              <a:rPr lang="en-US" dirty="0" err="1" smtClean="0"/>
              <a:t>Dirichlet</a:t>
            </a:r>
            <a:r>
              <a:rPr lang="en-US" dirty="0" smtClean="0"/>
              <a:t> Allocation (LDA)</a:t>
            </a:r>
            <a:endParaRPr lang="en-US" dirty="0"/>
          </a:p>
        </p:txBody>
      </p:sp>
      <p:sp>
        <p:nvSpPr>
          <p:cNvPr id="3" name="Content Placeholder 2"/>
          <p:cNvSpPr>
            <a:spLocks noGrp="1"/>
          </p:cNvSpPr>
          <p:nvPr>
            <p:ph idx="1"/>
          </p:nvPr>
        </p:nvSpPr>
        <p:spPr>
          <a:xfrm>
            <a:off x="74859" y="1047690"/>
            <a:ext cx="9069141" cy="3690436"/>
          </a:xfrm>
        </p:spPr>
        <p:txBody>
          <a:bodyPr>
            <a:normAutofit fontScale="92500" lnSpcReduction="10000"/>
          </a:bodyPr>
          <a:lstStyle/>
          <a:p>
            <a:r>
              <a:rPr lang="en-US" dirty="0" smtClean="0"/>
              <a:t>Reformulates </a:t>
            </a:r>
            <a:r>
              <a:rPr lang="en-US" dirty="0" err="1"/>
              <a:t>pLSA</a:t>
            </a:r>
            <a:r>
              <a:rPr lang="en-US" dirty="0"/>
              <a:t> </a:t>
            </a:r>
            <a:r>
              <a:rPr lang="en-US" dirty="0" smtClean="0"/>
              <a:t>replacing document </a:t>
            </a:r>
            <a:r>
              <a:rPr lang="en-US" dirty="0"/>
              <a:t>index </a:t>
            </a:r>
            <a:r>
              <a:rPr lang="en-US" dirty="0" smtClean="0"/>
              <a:t/>
            </a:r>
            <a:br>
              <a:rPr lang="en-US" dirty="0" smtClean="0"/>
            </a:br>
            <a:r>
              <a:rPr lang="en-US" dirty="0" smtClean="0"/>
              <a:t>variables </a:t>
            </a:r>
            <a:r>
              <a:rPr lang="en-US" i="1" dirty="0"/>
              <a:t>d</a:t>
            </a:r>
            <a:r>
              <a:rPr lang="en-US" i="1" baseline="-25000" dirty="0"/>
              <a:t>i</a:t>
            </a:r>
            <a:r>
              <a:rPr lang="en-US" dirty="0"/>
              <a:t> with the random </a:t>
            </a:r>
            <a:r>
              <a:rPr lang="en-US" dirty="0" smtClean="0"/>
              <a:t>parameter </a:t>
            </a:r>
            <a:r>
              <a:rPr lang="en-US" dirty="0" err="1" smtClean="0"/>
              <a:t>θ</a:t>
            </a:r>
            <a:endParaRPr lang="en-US" dirty="0" smtClean="0"/>
          </a:p>
          <a:p>
            <a:r>
              <a:rPr lang="en-US" dirty="0"/>
              <a:t>The distribution of </a:t>
            </a:r>
            <a:r>
              <a:rPr lang="en-US" dirty="0" err="1" smtClean="0"/>
              <a:t>θ</a:t>
            </a:r>
            <a:r>
              <a:rPr lang="en-US" dirty="0" smtClean="0"/>
              <a:t> </a:t>
            </a:r>
            <a:r>
              <a:rPr lang="en-US" dirty="0"/>
              <a:t>is influenced by </a:t>
            </a:r>
            <a:r>
              <a:rPr lang="en-US" dirty="0" smtClean="0"/>
              <a:t/>
            </a:r>
            <a:br>
              <a:rPr lang="en-US" dirty="0" smtClean="0"/>
            </a:br>
            <a:r>
              <a:rPr lang="en-US" dirty="0" smtClean="0"/>
              <a:t>a </a:t>
            </a:r>
            <a:r>
              <a:rPr lang="en-US" dirty="0" err="1"/>
              <a:t>Dirichlet</a:t>
            </a:r>
            <a:r>
              <a:rPr lang="en-US" dirty="0"/>
              <a:t> prior with </a:t>
            </a:r>
            <a:r>
              <a:rPr lang="en-US" dirty="0" err="1" smtClean="0"/>
              <a:t>hyperparameter</a:t>
            </a:r>
            <a:r>
              <a:rPr lang="en-US" dirty="0" smtClean="0"/>
              <a:t> α</a:t>
            </a:r>
          </a:p>
          <a:p>
            <a:r>
              <a:rPr lang="en-US" dirty="0"/>
              <a:t>T</a:t>
            </a:r>
            <a:r>
              <a:rPr lang="en-US" dirty="0" smtClean="0"/>
              <a:t>he </a:t>
            </a:r>
            <a:r>
              <a:rPr lang="en-US" dirty="0"/>
              <a:t>relationship between </a:t>
            </a:r>
            <a:r>
              <a:rPr lang="en-US" dirty="0" smtClean="0"/>
              <a:t>discrete </a:t>
            </a:r>
            <a:r>
              <a:rPr lang="en-US" dirty="0"/>
              <a:t>topic </a:t>
            </a:r>
            <a:r>
              <a:rPr lang="en-US" dirty="0" smtClean="0"/>
              <a:t/>
            </a:r>
            <a:br>
              <a:rPr lang="en-US" dirty="0" smtClean="0"/>
            </a:br>
            <a:r>
              <a:rPr lang="en-US" dirty="0" smtClean="0"/>
              <a:t>variables </a:t>
            </a:r>
            <a:r>
              <a:rPr lang="en-US" i="1" dirty="0" err="1" smtClean="0"/>
              <a:t>z</a:t>
            </a:r>
            <a:r>
              <a:rPr lang="en-US" i="1" baseline="-25000" dirty="0" err="1" smtClean="0"/>
              <a:t>ij</a:t>
            </a:r>
            <a:r>
              <a:rPr lang="en-US" dirty="0" smtClean="0"/>
              <a:t> </a:t>
            </a:r>
            <a:r>
              <a:rPr lang="en-US" dirty="0"/>
              <a:t>and the words </a:t>
            </a:r>
            <a:r>
              <a:rPr lang="en-US" i="1" dirty="0" err="1"/>
              <a:t>w</a:t>
            </a:r>
            <a:r>
              <a:rPr lang="en-US" i="1" baseline="-25000" dirty="0" err="1"/>
              <a:t>ij</a:t>
            </a:r>
            <a:r>
              <a:rPr lang="en-US" dirty="0"/>
              <a:t> is also given an </a:t>
            </a:r>
            <a:r>
              <a:rPr lang="en-US" dirty="0" smtClean="0"/>
              <a:t/>
            </a:r>
            <a:br>
              <a:rPr lang="en-US" dirty="0" smtClean="0"/>
            </a:br>
            <a:r>
              <a:rPr lang="en-US" dirty="0" smtClean="0"/>
              <a:t>explicit </a:t>
            </a:r>
            <a:r>
              <a:rPr lang="en-US" dirty="0"/>
              <a:t>dependence on the </a:t>
            </a:r>
            <a:r>
              <a:rPr lang="en-US" dirty="0" err="1"/>
              <a:t>hyperparameter</a:t>
            </a:r>
            <a:r>
              <a:rPr lang="en-US" dirty="0"/>
              <a:t>, </a:t>
            </a:r>
            <a:r>
              <a:rPr lang="en-US" dirty="0" smtClean="0"/>
              <a:t>matrix </a:t>
            </a:r>
            <a:r>
              <a:rPr lang="en-US" b="1" dirty="0" smtClean="0"/>
              <a:t>B</a:t>
            </a:r>
            <a:r>
              <a:rPr lang="en-US" dirty="0" smtClean="0"/>
              <a:t> </a:t>
            </a:r>
            <a:r>
              <a:rPr lang="en-US" dirty="0"/>
              <a:t>. </a:t>
            </a:r>
            <a:endParaRPr lang="en-US" dirty="0" smtClean="0"/>
          </a:p>
          <a:p>
            <a:r>
              <a:rPr lang="en-US" dirty="0" smtClean="0"/>
              <a:t>The probability model for all observed words W is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3506502"/>
              </p:ext>
            </p:extLst>
          </p:nvPr>
        </p:nvGraphicFramePr>
        <p:xfrm>
          <a:off x="1135172" y="4684401"/>
          <a:ext cx="7112000" cy="2159000"/>
        </p:xfrm>
        <a:graphic>
          <a:graphicData uri="http://schemas.openxmlformats.org/presentationml/2006/ole">
            <mc:AlternateContent xmlns:mc="http://schemas.openxmlformats.org/markup-compatibility/2006">
              <mc:Choice xmlns:v="urn:schemas-microsoft-com:vml" Requires="v">
                <p:oleObj spid="_x0000_s329895" name="Equation" r:id="rId3" imgW="3556000" imgH="1079500" progId="Equation.3">
                  <p:embed/>
                </p:oleObj>
              </mc:Choice>
              <mc:Fallback>
                <p:oleObj name="Equation" r:id="rId3" imgW="3556000" imgH="1079500" progId="Equation.3">
                  <p:embed/>
                  <p:pic>
                    <p:nvPicPr>
                      <p:cNvPr id="0" name=""/>
                      <p:cNvPicPr/>
                      <p:nvPr/>
                    </p:nvPicPr>
                    <p:blipFill>
                      <a:blip r:embed="rId4"/>
                      <a:stretch>
                        <a:fillRect/>
                      </a:stretch>
                    </p:blipFill>
                    <p:spPr>
                      <a:xfrm>
                        <a:off x="1135172" y="4684401"/>
                        <a:ext cx="7112000" cy="2159000"/>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7599574" y="59194"/>
            <a:ext cx="1555750" cy="3194050"/>
          </a:xfrm>
          <a:prstGeom prst="rect">
            <a:avLst/>
          </a:prstGeom>
        </p:spPr>
      </p:pic>
    </p:spTree>
    <p:extLst>
      <p:ext uri="{BB962C8B-B14F-4D97-AF65-F5344CB8AC3E}">
        <p14:creationId xmlns:p14="http://schemas.microsoft.com/office/powerpoint/2010/main" val="4179738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 for LDA</a:t>
            </a:r>
            <a:endParaRPr lang="en-US" dirty="0"/>
          </a:p>
        </p:txBody>
      </p:sp>
      <p:sp>
        <p:nvSpPr>
          <p:cNvPr id="3" name="Content Placeholder 2"/>
          <p:cNvSpPr>
            <a:spLocks noGrp="1"/>
          </p:cNvSpPr>
          <p:nvPr>
            <p:ph idx="1"/>
          </p:nvPr>
        </p:nvSpPr>
        <p:spPr>
          <a:xfrm>
            <a:off x="457199" y="1350932"/>
            <a:ext cx="8446911" cy="5196624"/>
          </a:xfrm>
        </p:spPr>
        <p:txBody>
          <a:bodyPr>
            <a:normAutofit fontScale="92500" lnSpcReduction="10000"/>
          </a:bodyPr>
          <a:lstStyle/>
          <a:p>
            <a:r>
              <a:rPr lang="en-US" dirty="0"/>
              <a:t>The marginal log-likelihood of the model can be optimized using an empirical Bayesian method by adjusting the </a:t>
            </a:r>
            <a:r>
              <a:rPr lang="en-US" dirty="0" err="1" smtClean="0"/>
              <a:t>hyperparameter</a:t>
            </a:r>
            <a:r>
              <a:rPr lang="en-US" dirty="0" smtClean="0"/>
              <a:t> α and parameter B</a:t>
            </a:r>
          </a:p>
          <a:p>
            <a:r>
              <a:rPr lang="en-US" dirty="0"/>
              <a:t>To perform the E-step of EM, the posterior distribution over the unobserved random quantities is </a:t>
            </a:r>
            <a:r>
              <a:rPr lang="en-US" dirty="0" smtClean="0"/>
              <a:t>used</a:t>
            </a:r>
          </a:p>
          <a:p>
            <a:endParaRPr lang="en-US" dirty="0"/>
          </a:p>
          <a:p>
            <a:pPr marL="0" indent="0">
              <a:buNone/>
            </a:pPr>
            <a:endParaRPr lang="en-US" dirty="0"/>
          </a:p>
          <a:p>
            <a:r>
              <a:rPr lang="en-US" dirty="0" smtClean="0"/>
              <a:t>This posterior is intractable and is typically computed using a </a:t>
            </a:r>
            <a:r>
              <a:rPr lang="en-US" dirty="0" err="1" smtClean="0"/>
              <a:t>variational</a:t>
            </a:r>
            <a:r>
              <a:rPr lang="en-US" dirty="0" smtClean="0"/>
              <a:t> approximation or by sampling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92051286"/>
              </p:ext>
            </p:extLst>
          </p:nvPr>
        </p:nvGraphicFramePr>
        <p:xfrm>
          <a:off x="2448983" y="4003320"/>
          <a:ext cx="4029075" cy="971550"/>
        </p:xfrm>
        <a:graphic>
          <a:graphicData uri="http://schemas.openxmlformats.org/presentationml/2006/ole">
            <mc:AlternateContent xmlns:mc="http://schemas.openxmlformats.org/markup-compatibility/2006">
              <mc:Choice xmlns:v="urn:schemas-microsoft-com:vml" Requires="v">
                <p:oleObj spid="_x0000_s331939" name="Equation" r:id="rId3" imgW="1790700" imgH="431800" progId="Equation.3">
                  <p:embed/>
                </p:oleObj>
              </mc:Choice>
              <mc:Fallback>
                <p:oleObj name="Equation" r:id="rId3" imgW="1790700" imgH="431800" progId="Equation.3">
                  <p:embed/>
                  <p:pic>
                    <p:nvPicPr>
                      <p:cNvPr id="0" name=""/>
                      <p:cNvPicPr/>
                      <p:nvPr/>
                    </p:nvPicPr>
                    <p:blipFill>
                      <a:blip r:embed="rId4"/>
                      <a:stretch>
                        <a:fillRect/>
                      </a:stretch>
                    </p:blipFill>
                    <p:spPr>
                      <a:xfrm>
                        <a:off x="2448983" y="4003320"/>
                        <a:ext cx="4029075" cy="971550"/>
                      </a:xfrm>
                      <a:prstGeom prst="rect">
                        <a:avLst/>
                      </a:prstGeom>
                    </p:spPr>
                  </p:pic>
                </p:oleObj>
              </mc:Fallback>
            </mc:AlternateContent>
          </a:graphicData>
        </a:graphic>
      </p:graphicFrame>
    </p:spTree>
    <p:extLst>
      <p:ext uri="{BB962C8B-B14F-4D97-AF65-F5344CB8AC3E}">
        <p14:creationId xmlns:p14="http://schemas.microsoft.com/office/powerpoint/2010/main" val="1319778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Smoothed LDA</a:t>
            </a:r>
            <a:endParaRPr lang="en-US" dirty="0"/>
          </a:p>
        </p:txBody>
      </p:sp>
      <p:sp>
        <p:nvSpPr>
          <p:cNvPr id="3" name="Content Placeholder 2"/>
          <p:cNvSpPr>
            <a:spLocks noGrp="1"/>
          </p:cNvSpPr>
          <p:nvPr>
            <p:ph idx="1"/>
          </p:nvPr>
        </p:nvSpPr>
        <p:spPr>
          <a:xfrm>
            <a:off x="498165" y="1391897"/>
            <a:ext cx="8229600" cy="4880916"/>
          </a:xfrm>
        </p:spPr>
        <p:txBody>
          <a:bodyPr>
            <a:normAutofit fontScale="92500" lnSpcReduction="10000"/>
          </a:bodyPr>
          <a:lstStyle/>
          <a:p>
            <a:r>
              <a:rPr lang="en-US" dirty="0" smtClean="0"/>
              <a:t>Reduces </a:t>
            </a:r>
            <a:r>
              <a:rPr lang="en-US" dirty="0"/>
              <a:t>the effects of </a:t>
            </a:r>
            <a:r>
              <a:rPr lang="en-US" dirty="0" err="1"/>
              <a:t>overfitting</a:t>
            </a:r>
            <a:r>
              <a:rPr lang="en-CA" dirty="0"/>
              <a:t> </a:t>
            </a:r>
            <a:endParaRPr lang="en-US" dirty="0" smtClean="0"/>
          </a:p>
          <a:p>
            <a:r>
              <a:rPr lang="en-US" dirty="0" smtClean="0"/>
              <a:t>Adds another </a:t>
            </a:r>
            <a:r>
              <a:rPr lang="en-US" dirty="0" err="1"/>
              <a:t>Dirichlet</a:t>
            </a:r>
            <a:r>
              <a:rPr lang="en-US" dirty="0"/>
              <a:t> prior with </a:t>
            </a:r>
            <a:r>
              <a:rPr lang="en-US" dirty="0" err="1" smtClean="0"/>
              <a:t>hyperparameters</a:t>
            </a:r>
            <a:r>
              <a:rPr lang="en-US" dirty="0" smtClean="0"/>
              <a:t> given by </a:t>
            </a:r>
            <a:r>
              <a:rPr lang="en-US" b="1" dirty="0" err="1"/>
              <a:t>Γ</a:t>
            </a:r>
            <a:r>
              <a:rPr lang="en-US" dirty="0"/>
              <a:t> </a:t>
            </a:r>
            <a:r>
              <a:rPr lang="en-US" dirty="0" smtClean="0"/>
              <a:t>on </a:t>
            </a:r>
            <a:r>
              <a:rPr lang="en-US" dirty="0"/>
              <a:t>the </a:t>
            </a:r>
            <a:r>
              <a:rPr lang="en-US" dirty="0" smtClean="0"/>
              <a:t/>
            </a:r>
            <a:br>
              <a:rPr lang="en-US" dirty="0" smtClean="0"/>
            </a:br>
            <a:r>
              <a:rPr lang="en-US" dirty="0" smtClean="0"/>
              <a:t>topic </a:t>
            </a:r>
            <a:r>
              <a:rPr lang="en-US" dirty="0"/>
              <a:t>parameters </a:t>
            </a:r>
            <a:r>
              <a:rPr lang="en-US" b="1" dirty="0" smtClean="0"/>
              <a:t>B</a:t>
            </a:r>
            <a:r>
              <a:rPr lang="en-US" dirty="0" smtClean="0"/>
              <a:t> </a:t>
            </a:r>
          </a:p>
          <a:p>
            <a:r>
              <a:rPr lang="en-US" i="1" dirty="0" smtClean="0"/>
              <a:t>Collapsed </a:t>
            </a:r>
            <a:r>
              <a:rPr lang="en-US" i="1" dirty="0"/>
              <a:t>Gibbs sampling </a:t>
            </a:r>
            <a:r>
              <a:rPr lang="en-US" dirty="0" smtClean="0"/>
              <a:t>can be performed by </a:t>
            </a:r>
            <a:r>
              <a:rPr lang="en-US" dirty="0"/>
              <a:t>integrating out the </a:t>
            </a:r>
            <a:r>
              <a:rPr lang="en-US" dirty="0" err="1"/>
              <a:t>θ</a:t>
            </a:r>
            <a:r>
              <a:rPr lang="en-US" dirty="0" err="1" smtClean="0"/>
              <a:t>s</a:t>
            </a:r>
            <a:r>
              <a:rPr lang="en-US" dirty="0" smtClean="0"/>
              <a:t> </a:t>
            </a:r>
            <a:r>
              <a:rPr lang="en-US" dirty="0"/>
              <a:t>and </a:t>
            </a:r>
            <a:r>
              <a:rPr lang="en-US" b="1" dirty="0" smtClean="0"/>
              <a:t>B</a:t>
            </a:r>
            <a:r>
              <a:rPr lang="en-US" dirty="0" smtClean="0"/>
              <a:t> analytically</a:t>
            </a:r>
            <a:r>
              <a:rPr lang="en-US" dirty="0"/>
              <a:t>, </a:t>
            </a:r>
            <a:r>
              <a:rPr lang="en-US" dirty="0" smtClean="0"/>
              <a:t>which deals with </a:t>
            </a:r>
            <a:r>
              <a:rPr lang="en-US" dirty="0"/>
              <a:t>these distributions </a:t>
            </a:r>
            <a:r>
              <a:rPr lang="en-US" i="1" dirty="0" smtClean="0"/>
              <a:t>exactly</a:t>
            </a:r>
            <a:endParaRPr lang="en-US" dirty="0"/>
          </a:p>
          <a:p>
            <a:r>
              <a:rPr lang="en-US" dirty="0" smtClean="0"/>
              <a:t>The Gibbs </a:t>
            </a:r>
            <a:r>
              <a:rPr lang="en-US" dirty="0"/>
              <a:t>sampler proceeds by simply iteratively updating each </a:t>
            </a:r>
            <a:r>
              <a:rPr lang="en-US" i="1" dirty="0" err="1"/>
              <a:t>z</a:t>
            </a:r>
            <a:r>
              <a:rPr lang="en-US" i="1" baseline="-25000" dirty="0" err="1"/>
              <a:t>ij</a:t>
            </a:r>
            <a:r>
              <a:rPr lang="en-US" dirty="0"/>
              <a:t> </a:t>
            </a:r>
            <a:r>
              <a:rPr lang="en-US" dirty="0" smtClean="0"/>
              <a:t>conditioned on </a:t>
            </a:r>
            <a:r>
              <a:rPr lang="en-US" b="1" dirty="0" err="1" smtClean="0"/>
              <a:t>Γ</a:t>
            </a:r>
            <a:r>
              <a:rPr lang="en-US" b="1" dirty="0" smtClean="0"/>
              <a:t> </a:t>
            </a:r>
            <a:r>
              <a:rPr lang="en-US" dirty="0" smtClean="0"/>
              <a:t>and</a:t>
            </a:r>
            <a:r>
              <a:rPr lang="en-US" b="1" dirty="0" smtClean="0"/>
              <a:t> </a:t>
            </a:r>
            <a:r>
              <a:rPr lang="en-US" dirty="0" smtClean="0"/>
              <a:t>α</a:t>
            </a:r>
            <a:r>
              <a:rPr lang="en-US" b="1" dirty="0" smtClean="0"/>
              <a:t> </a:t>
            </a:r>
            <a:r>
              <a:rPr lang="en-US" dirty="0" smtClean="0"/>
              <a:t>to </a:t>
            </a:r>
            <a:r>
              <a:rPr lang="en-US" dirty="0"/>
              <a:t>compute the required approximate posterior</a:t>
            </a:r>
            <a:r>
              <a:rPr lang="en-CA" dirty="0"/>
              <a:t> </a:t>
            </a:r>
            <a:r>
              <a:rPr lang="en-US" dirty="0" smtClean="0"/>
              <a:t> </a:t>
            </a:r>
            <a:endParaRPr lang="en-US" dirty="0"/>
          </a:p>
        </p:txBody>
      </p:sp>
      <p:pic>
        <p:nvPicPr>
          <p:cNvPr id="4" name="Picture 3"/>
          <p:cNvPicPr>
            <a:picLocks noChangeAspect="1"/>
          </p:cNvPicPr>
          <p:nvPr/>
        </p:nvPicPr>
        <p:blipFill>
          <a:blip r:embed="rId2"/>
          <a:stretch>
            <a:fillRect/>
          </a:stretch>
        </p:blipFill>
        <p:spPr>
          <a:xfrm>
            <a:off x="7547285" y="32477"/>
            <a:ext cx="1555750" cy="3194050"/>
          </a:xfrm>
          <a:prstGeom prst="rect">
            <a:avLst/>
          </a:prstGeom>
        </p:spPr>
      </p:pic>
    </p:spTree>
    <p:extLst>
      <p:ext uri="{BB962C8B-B14F-4D97-AF65-F5344CB8AC3E}">
        <p14:creationId xmlns:p14="http://schemas.microsoft.com/office/powerpoint/2010/main" val="1669203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from PNAS</a:t>
            </a:r>
            <a:endParaRPr lang="en-US" dirty="0"/>
          </a:p>
        </p:txBody>
      </p:sp>
      <p:sp>
        <p:nvSpPr>
          <p:cNvPr id="3" name="Content Placeholder 2"/>
          <p:cNvSpPr>
            <a:spLocks noGrp="1"/>
          </p:cNvSpPr>
          <p:nvPr>
            <p:ph idx="1"/>
          </p:nvPr>
        </p:nvSpPr>
        <p:spPr>
          <a:xfrm>
            <a:off x="457200" y="1148647"/>
            <a:ext cx="8229600" cy="5709353"/>
          </a:xfrm>
        </p:spPr>
        <p:txBody>
          <a:bodyPr>
            <a:noAutofit/>
          </a:bodyPr>
          <a:lstStyle/>
          <a:p>
            <a:r>
              <a:rPr lang="en-US" sz="2800" dirty="0" smtClean="0"/>
              <a:t>Example: Griffiths </a:t>
            </a:r>
            <a:r>
              <a:rPr lang="en-US" sz="2800" dirty="0"/>
              <a:t>and </a:t>
            </a:r>
            <a:r>
              <a:rPr lang="en-US" sz="2800" dirty="0" err="1"/>
              <a:t>Steyvers</a:t>
            </a:r>
            <a:r>
              <a:rPr lang="en-US" sz="2800" dirty="0"/>
              <a:t> (2004) </a:t>
            </a:r>
            <a:r>
              <a:rPr lang="en-US" sz="2800" dirty="0" smtClean="0"/>
              <a:t>applied smoothed LDA</a:t>
            </a:r>
            <a:r>
              <a:rPr lang="en-US" sz="2800" baseline="30000" dirty="0"/>
              <a:t> </a:t>
            </a:r>
            <a:r>
              <a:rPr lang="en-US" sz="2800" dirty="0" smtClean="0"/>
              <a:t>to </a:t>
            </a:r>
            <a:r>
              <a:rPr lang="en-US" sz="2800" dirty="0"/>
              <a:t>28,154 abstracts of papers published in the </a:t>
            </a:r>
            <a:r>
              <a:rPr lang="en-US" sz="2800" i="1" dirty="0"/>
              <a:t>Proceedings of the National Academy of </a:t>
            </a:r>
            <a:r>
              <a:rPr lang="en-US" sz="2800" i="1" dirty="0" smtClean="0"/>
              <a:t>Science (PNAS) </a:t>
            </a:r>
            <a:r>
              <a:rPr lang="en-US" sz="2800" dirty="0"/>
              <a:t>from 1991 to </a:t>
            </a:r>
            <a:r>
              <a:rPr lang="en-US" sz="2800" dirty="0" smtClean="0"/>
              <a:t>2001</a:t>
            </a:r>
          </a:p>
          <a:p>
            <a:endParaRPr lang="en-US" sz="2800" dirty="0" smtClean="0"/>
          </a:p>
          <a:p>
            <a:endParaRPr lang="en-US" sz="2800" dirty="0"/>
          </a:p>
          <a:p>
            <a:endParaRPr lang="en-US" sz="2800" dirty="0" smtClean="0"/>
          </a:p>
          <a:p>
            <a:endParaRPr lang="en-US" sz="2800" dirty="0"/>
          </a:p>
          <a:p>
            <a:pPr marL="0" indent="0">
              <a:buNone/>
            </a:pPr>
            <a:endParaRPr lang="en-US" sz="2800" dirty="0" smtClean="0"/>
          </a:p>
          <a:p>
            <a:r>
              <a:rPr lang="en-US" sz="2800" dirty="0" smtClean="0"/>
              <a:t>User tags shown at the bottom were not used to create the topics, but correlate very well with the inferred topics </a:t>
            </a:r>
            <a:endParaRPr lang="en-US" sz="2800" dirty="0"/>
          </a:p>
        </p:txBody>
      </p:sp>
      <p:pic>
        <p:nvPicPr>
          <p:cNvPr id="9" name="Picture 8"/>
          <p:cNvPicPr>
            <a:picLocks noChangeAspect="1"/>
          </p:cNvPicPr>
          <p:nvPr/>
        </p:nvPicPr>
        <p:blipFill>
          <a:blip r:embed="rId2"/>
          <a:stretch>
            <a:fillRect/>
          </a:stretch>
        </p:blipFill>
        <p:spPr>
          <a:xfrm>
            <a:off x="706966" y="3025422"/>
            <a:ext cx="7919422" cy="2500870"/>
          </a:xfrm>
          <a:prstGeom prst="rect">
            <a:avLst/>
          </a:prstGeom>
        </p:spPr>
      </p:pic>
    </p:spTree>
    <p:extLst>
      <p:ext uri="{BB962C8B-B14F-4D97-AF65-F5344CB8AC3E}">
        <p14:creationId xmlns:p14="http://schemas.microsoft.com/office/powerpoint/2010/main" val="2595484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096347"/>
          </a:xfrm>
        </p:spPr>
        <p:txBody>
          <a:bodyPr>
            <a:normAutofit fontScale="92500" lnSpcReduction="20000"/>
          </a:bodyPr>
          <a:lstStyle/>
          <a:p>
            <a:pPr marL="0" indent="0">
              <a:buNone/>
            </a:pPr>
            <a:r>
              <a:rPr lang="en-US" b="1" dirty="0" smtClean="0"/>
              <a:t>Latent Semantic Analysis (LSA), </a:t>
            </a:r>
            <a:r>
              <a:rPr lang="en-US" b="1" dirty="0" err="1" smtClean="0"/>
              <a:t>pLSA</a:t>
            </a:r>
            <a:r>
              <a:rPr lang="en-US" b="1" dirty="0" smtClean="0"/>
              <a:t> and Latent </a:t>
            </a:r>
            <a:r>
              <a:rPr lang="en-US" b="1" dirty="0" err="1" smtClean="0"/>
              <a:t>Dirichlet</a:t>
            </a:r>
            <a:r>
              <a:rPr lang="en-US" b="1" dirty="0" smtClean="0"/>
              <a:t> Allocation (</a:t>
            </a:r>
            <a:r>
              <a:rPr lang="en-US" b="1" dirty="0" err="1" smtClean="0"/>
              <a:t>LDA</a:t>
            </a:r>
            <a:r>
              <a:rPr lang="en-US" b="1" baseline="30000" dirty="0" err="1" smtClean="0"/>
              <a:t>b</a:t>
            </a:r>
            <a:r>
              <a:rPr lang="en-US" b="1" dirty="0" smtClean="0"/>
              <a:t>)</a:t>
            </a:r>
          </a:p>
          <a:p>
            <a:pPr marL="0" indent="0">
              <a:buNone/>
            </a:pPr>
            <a:endParaRPr lang="en-US" dirty="0" smtClean="0"/>
          </a:p>
          <a:p>
            <a:r>
              <a:rPr lang="en-US" dirty="0" smtClean="0"/>
              <a:t>Latent </a:t>
            </a:r>
            <a:r>
              <a:rPr lang="en-US" dirty="0"/>
              <a:t>semantic analysis (LSA) was introduced by </a:t>
            </a:r>
            <a:r>
              <a:rPr lang="en-US" dirty="0" err="1"/>
              <a:t>Deerwester</a:t>
            </a:r>
            <a:r>
              <a:rPr lang="en-US" dirty="0"/>
              <a:t> et al. (1990</a:t>
            </a:r>
            <a:r>
              <a:rPr lang="en-US" dirty="0" smtClean="0"/>
              <a:t>)</a:t>
            </a:r>
          </a:p>
          <a:p>
            <a:r>
              <a:rPr lang="en-US" dirty="0" smtClean="0"/>
              <a:t>Probabilistic LSA (</a:t>
            </a:r>
            <a:r>
              <a:rPr lang="en-US" dirty="0" err="1"/>
              <a:t>pLSA</a:t>
            </a:r>
            <a:r>
              <a:rPr lang="en-US" dirty="0"/>
              <a:t>) </a:t>
            </a:r>
            <a:r>
              <a:rPr lang="en-US" dirty="0" smtClean="0"/>
              <a:t>was proposed by Hofmann </a:t>
            </a:r>
            <a:r>
              <a:rPr lang="en-US" dirty="0"/>
              <a:t>(1999</a:t>
            </a:r>
            <a:r>
              <a:rPr lang="en-US" dirty="0" smtClean="0"/>
              <a:t>)</a:t>
            </a:r>
          </a:p>
          <a:p>
            <a:r>
              <a:rPr lang="en-US" dirty="0" smtClean="0"/>
              <a:t>Latent </a:t>
            </a:r>
            <a:r>
              <a:rPr lang="en-US" dirty="0" err="1"/>
              <a:t>Dirichlet</a:t>
            </a:r>
            <a:r>
              <a:rPr lang="en-US" dirty="0"/>
              <a:t> allocation (</a:t>
            </a:r>
            <a:r>
              <a:rPr lang="en-US" dirty="0" err="1"/>
              <a:t>LDA</a:t>
            </a:r>
            <a:r>
              <a:rPr lang="en-US" baseline="30000" dirty="0" err="1"/>
              <a:t>b</a:t>
            </a:r>
            <a:r>
              <a:rPr lang="en-US" dirty="0"/>
              <a:t>) was proposed in </a:t>
            </a:r>
            <a:r>
              <a:rPr lang="en-US" dirty="0" err="1"/>
              <a:t>Blei</a:t>
            </a:r>
            <a:r>
              <a:rPr lang="en-US" dirty="0"/>
              <a:t>, Ng and Jordan (2003). </a:t>
            </a:r>
            <a:endParaRPr lang="en-US" dirty="0" smtClean="0"/>
          </a:p>
          <a:p>
            <a:r>
              <a:rPr lang="en-US" dirty="0" smtClean="0"/>
              <a:t>“</a:t>
            </a:r>
            <a:r>
              <a:rPr lang="en-US" dirty="0"/>
              <a:t>C</a:t>
            </a:r>
            <a:r>
              <a:rPr lang="en-US" dirty="0" smtClean="0"/>
              <a:t>ollapsed </a:t>
            </a:r>
            <a:r>
              <a:rPr lang="en-US" dirty="0"/>
              <a:t>Gibbs sampling</a:t>
            </a:r>
            <a:r>
              <a:rPr lang="en-US" dirty="0" smtClean="0"/>
              <a:t>” for </a:t>
            </a:r>
            <a:r>
              <a:rPr lang="en-US" dirty="0" err="1" smtClean="0"/>
              <a:t>LDA</a:t>
            </a:r>
            <a:r>
              <a:rPr lang="en-US" baseline="30000" dirty="0" err="1" smtClean="0"/>
              <a:t>b</a:t>
            </a:r>
            <a:r>
              <a:rPr lang="en-US" dirty="0" smtClean="0"/>
              <a:t> was </a:t>
            </a:r>
            <a:r>
              <a:rPr lang="en-US" dirty="0"/>
              <a:t>proposed by </a:t>
            </a:r>
            <a:r>
              <a:rPr lang="en-US" dirty="0" err="1"/>
              <a:t>Teh</a:t>
            </a:r>
            <a:r>
              <a:rPr lang="en-US" dirty="0"/>
              <a:t> et al. (2006), who also extended the concept to </a:t>
            </a:r>
            <a:r>
              <a:rPr lang="en-US" dirty="0" err="1"/>
              <a:t>variational</a:t>
            </a:r>
            <a:r>
              <a:rPr lang="en-US" dirty="0"/>
              <a:t> methods. </a:t>
            </a:r>
            <a:endParaRPr lang="en-US" dirty="0" smtClean="0"/>
          </a:p>
        </p:txBody>
      </p:sp>
    </p:spTree>
    <p:extLst>
      <p:ext uri="{BB962C8B-B14F-4D97-AF65-F5344CB8AC3E}">
        <p14:creationId xmlns:p14="http://schemas.microsoft.com/office/powerpoint/2010/main" val="3399134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Bibliographic Notes &amp; Further Reading</a:t>
            </a:r>
          </a:p>
        </p:txBody>
      </p:sp>
      <p:sp>
        <p:nvSpPr>
          <p:cNvPr id="3" name="Content Placeholder 2"/>
          <p:cNvSpPr>
            <a:spLocks noGrp="1"/>
          </p:cNvSpPr>
          <p:nvPr>
            <p:ph idx="1"/>
          </p:nvPr>
        </p:nvSpPr>
        <p:spPr>
          <a:xfrm>
            <a:off x="457200" y="1350932"/>
            <a:ext cx="8229600" cy="5507068"/>
          </a:xfrm>
        </p:spPr>
        <p:txBody>
          <a:bodyPr>
            <a:normAutofit fontScale="70000" lnSpcReduction="20000"/>
          </a:bodyPr>
          <a:lstStyle/>
          <a:p>
            <a:pPr marL="0" indent="0">
              <a:buNone/>
            </a:pPr>
            <a:r>
              <a:rPr lang="en-US" b="1" dirty="0" smtClean="0"/>
              <a:t>Latent Semantic Analysis (LSA), </a:t>
            </a:r>
            <a:r>
              <a:rPr lang="en-US" b="1" dirty="0" err="1" smtClean="0"/>
              <a:t>pLSA</a:t>
            </a:r>
            <a:r>
              <a:rPr lang="en-US" b="1" dirty="0" smtClean="0"/>
              <a:t> and Latent </a:t>
            </a:r>
            <a:r>
              <a:rPr lang="en-US" b="1" dirty="0" err="1" smtClean="0"/>
              <a:t>Dirichlet</a:t>
            </a:r>
            <a:r>
              <a:rPr lang="en-US" b="1" dirty="0" smtClean="0"/>
              <a:t> Allocation (</a:t>
            </a:r>
            <a:r>
              <a:rPr lang="en-US" b="1" dirty="0" err="1" smtClean="0"/>
              <a:t>LDA</a:t>
            </a:r>
            <a:r>
              <a:rPr lang="en-US" b="1" baseline="30000" dirty="0" err="1" smtClean="0"/>
              <a:t>b</a:t>
            </a:r>
            <a:r>
              <a:rPr lang="en-US" b="1" dirty="0" smtClean="0"/>
              <a:t>)</a:t>
            </a:r>
          </a:p>
          <a:p>
            <a:pPr marL="0" indent="0">
              <a:buNone/>
            </a:pPr>
            <a:endParaRPr lang="en-US" b="1" dirty="0" smtClean="0"/>
          </a:p>
          <a:p>
            <a:r>
              <a:rPr lang="en-US" dirty="0" smtClean="0"/>
              <a:t>Rather </a:t>
            </a:r>
            <a:r>
              <a:rPr lang="en-US" dirty="0"/>
              <a:t>than applying </a:t>
            </a:r>
            <a:r>
              <a:rPr lang="en-US" dirty="0" err="1"/>
              <a:t>LDA</a:t>
            </a:r>
            <a:r>
              <a:rPr lang="en-US" baseline="30000" dirty="0" err="1"/>
              <a:t>b</a:t>
            </a:r>
            <a:r>
              <a:rPr lang="en-US" dirty="0"/>
              <a:t> naively when looking for trends over time, </a:t>
            </a:r>
            <a:r>
              <a:rPr lang="en-US" dirty="0" err="1"/>
              <a:t>Blei</a:t>
            </a:r>
            <a:r>
              <a:rPr lang="en-US" dirty="0"/>
              <a:t> and Lafferty (2006)’s</a:t>
            </a:r>
            <a:r>
              <a:rPr lang="en-US" i="1" dirty="0"/>
              <a:t> dynamic topic models</a:t>
            </a:r>
            <a:r>
              <a:rPr lang="en-US" dirty="0"/>
              <a:t> treat the temporal evolution of topics explicitly; they examined topical trends in the journal </a:t>
            </a:r>
            <a:r>
              <a:rPr lang="en-US" i="1" dirty="0"/>
              <a:t>Science</a:t>
            </a:r>
            <a:r>
              <a:rPr lang="en-US" dirty="0"/>
              <a:t>. </a:t>
            </a:r>
            <a:endParaRPr lang="en-US" dirty="0" smtClean="0"/>
          </a:p>
          <a:p>
            <a:r>
              <a:rPr lang="en-US" dirty="0" smtClean="0"/>
              <a:t>Griffiths </a:t>
            </a:r>
            <a:r>
              <a:rPr lang="en-US" dirty="0"/>
              <a:t>and </a:t>
            </a:r>
            <a:r>
              <a:rPr lang="en-US" dirty="0" err="1"/>
              <a:t>Steyvers</a:t>
            </a:r>
            <a:r>
              <a:rPr lang="en-US" dirty="0"/>
              <a:t> (2004) used Bayesian model selection to determine the number of topics in their </a:t>
            </a:r>
            <a:r>
              <a:rPr lang="en-US" dirty="0" err="1"/>
              <a:t>LDA</a:t>
            </a:r>
            <a:r>
              <a:rPr lang="en-US" baseline="30000" dirty="0" err="1"/>
              <a:t>b</a:t>
            </a:r>
            <a:r>
              <a:rPr lang="en-US" dirty="0"/>
              <a:t> analysis of </a:t>
            </a:r>
            <a:r>
              <a:rPr lang="en-US" i="1" dirty="0"/>
              <a:t>Proceedings of the National Academy of Science </a:t>
            </a:r>
            <a:r>
              <a:rPr lang="en-US" dirty="0"/>
              <a:t>abstracts. </a:t>
            </a:r>
            <a:endParaRPr lang="en-US" dirty="0" smtClean="0"/>
          </a:p>
          <a:p>
            <a:r>
              <a:rPr lang="en-US" dirty="0" smtClean="0"/>
              <a:t>Griffiths </a:t>
            </a:r>
            <a:r>
              <a:rPr lang="en-US" dirty="0"/>
              <a:t>and </a:t>
            </a:r>
            <a:r>
              <a:rPr lang="en-US" dirty="0" err="1"/>
              <a:t>Steyvers</a:t>
            </a:r>
            <a:r>
              <a:rPr lang="en-US" dirty="0"/>
              <a:t> (2004) and </a:t>
            </a:r>
            <a:r>
              <a:rPr lang="en-US" dirty="0" err="1"/>
              <a:t>Teh</a:t>
            </a:r>
            <a:r>
              <a:rPr lang="en-US" dirty="0"/>
              <a:t> et al. (2006) give more details on the collapsed Gibbs sampling and </a:t>
            </a:r>
            <a:r>
              <a:rPr lang="en-US" dirty="0" err="1"/>
              <a:t>variational</a:t>
            </a:r>
            <a:r>
              <a:rPr lang="en-US" dirty="0"/>
              <a:t> approaches to </a:t>
            </a:r>
            <a:r>
              <a:rPr lang="en-US" dirty="0" err="1"/>
              <a:t>LDA</a:t>
            </a:r>
            <a:r>
              <a:rPr lang="en-US" baseline="30000" dirty="0" err="1"/>
              <a:t>b</a:t>
            </a:r>
            <a:r>
              <a:rPr lang="en-US" dirty="0"/>
              <a:t>. </a:t>
            </a:r>
            <a:endParaRPr lang="en-US" dirty="0" smtClean="0"/>
          </a:p>
          <a:p>
            <a:r>
              <a:rPr lang="en-US" dirty="0" smtClean="0"/>
              <a:t>Hierarchical </a:t>
            </a:r>
            <a:r>
              <a:rPr lang="en-US" dirty="0" err="1"/>
              <a:t>Dirichlet</a:t>
            </a:r>
            <a:r>
              <a:rPr lang="en-US" dirty="0"/>
              <a:t> processes (</a:t>
            </a:r>
            <a:r>
              <a:rPr lang="en-US" dirty="0" err="1"/>
              <a:t>Teh</a:t>
            </a:r>
            <a:r>
              <a:rPr lang="en-US" dirty="0"/>
              <a:t> et al., 2006) and related techniques offer alternatives to the problem of determining the number of topics or clusters in hierarchical Bayesian models. </a:t>
            </a:r>
            <a:endParaRPr lang="en-CA" dirty="0"/>
          </a:p>
        </p:txBody>
      </p:sp>
    </p:spTree>
    <p:extLst>
      <p:ext uri="{BB962C8B-B14F-4D97-AF65-F5344CB8AC3E}">
        <p14:creationId xmlns:p14="http://schemas.microsoft.com/office/powerpoint/2010/main" val="429239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 graphs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Represent </a:t>
            </a:r>
            <a:r>
              <a:rPr lang="en-US" dirty="0"/>
              <a:t>functions by factoring them into the product of local functions, each of which acts on a subset of the full argument set</a:t>
            </a:r>
            <a:r>
              <a:rPr lang="en-CA" dirty="0"/>
              <a:t> </a:t>
            </a:r>
            <a:endParaRPr lang="en-CA" dirty="0" smtClean="0"/>
          </a:p>
          <a:p>
            <a:endParaRPr lang="en-CA" dirty="0"/>
          </a:p>
          <a:p>
            <a:endParaRPr lang="en-CA" dirty="0" smtClean="0"/>
          </a:p>
          <a:p>
            <a:pPr marL="400050" lvl="1" indent="0">
              <a:buNone/>
            </a:pPr>
            <a:r>
              <a:rPr lang="en-US" sz="3200" dirty="0"/>
              <a:t>where </a:t>
            </a:r>
            <a:r>
              <a:rPr lang="en-US" sz="3200" i="1" dirty="0" err="1"/>
              <a:t>X</a:t>
            </a:r>
            <a:r>
              <a:rPr lang="en-US" sz="3200" baseline="-25000" dirty="0" err="1"/>
              <a:t>j</a:t>
            </a:r>
            <a:r>
              <a:rPr lang="en-US" sz="3200" dirty="0"/>
              <a:t> is a subset of the original set of arguments {</a:t>
            </a:r>
            <a:r>
              <a:rPr lang="en-US" sz="3200" i="1" dirty="0"/>
              <a:t>x</a:t>
            </a:r>
            <a:r>
              <a:rPr lang="en-US" sz="3200" i="1" baseline="-25000" dirty="0"/>
              <a:t>1</a:t>
            </a:r>
            <a:r>
              <a:rPr lang="en-US" sz="3200" dirty="0"/>
              <a:t>,…,</a:t>
            </a:r>
            <a:r>
              <a:rPr lang="en-US" sz="3200" i="1" dirty="0" err="1"/>
              <a:t>x</a:t>
            </a:r>
            <a:r>
              <a:rPr lang="en-US" sz="3200" i="1" baseline="-25000" dirty="0" err="1"/>
              <a:t>n</a:t>
            </a:r>
            <a:r>
              <a:rPr lang="en-US" sz="3200" dirty="0"/>
              <a:t>}, </a:t>
            </a:r>
            <a:r>
              <a:rPr lang="en-US" sz="3200" i="1" dirty="0" err="1"/>
              <a:t>f</a:t>
            </a:r>
            <a:r>
              <a:rPr lang="en-US" sz="3200" i="1" baseline="-25000" dirty="0" err="1"/>
              <a:t>j</a:t>
            </a:r>
            <a:r>
              <a:rPr lang="en-US" sz="3200" dirty="0"/>
              <a:t>(</a:t>
            </a:r>
            <a:r>
              <a:rPr lang="en-US" sz="3200" i="1" dirty="0" err="1"/>
              <a:t>X</a:t>
            </a:r>
            <a:r>
              <a:rPr lang="en-US" sz="3200" i="1" baseline="-25000" dirty="0" err="1"/>
              <a:t>j</a:t>
            </a:r>
            <a:r>
              <a:rPr lang="en-US" sz="3200" dirty="0"/>
              <a:t>) is a function of </a:t>
            </a:r>
            <a:r>
              <a:rPr lang="en-US" sz="3200" i="1" dirty="0" err="1"/>
              <a:t>X</a:t>
            </a:r>
            <a:r>
              <a:rPr lang="en-US" sz="3200" i="1" baseline="-25000" dirty="0" err="1"/>
              <a:t>j</a:t>
            </a:r>
            <a:r>
              <a:rPr lang="en-US" sz="3200" dirty="0"/>
              <a:t>, and </a:t>
            </a:r>
            <a:r>
              <a:rPr lang="en-US" sz="3200" i="1" dirty="0"/>
              <a:t>j</a:t>
            </a:r>
            <a:r>
              <a:rPr lang="en-US" sz="3200" dirty="0"/>
              <a:t>=1…</a:t>
            </a:r>
            <a:r>
              <a:rPr lang="en-US" sz="3200" i="1" dirty="0"/>
              <a:t>S</a:t>
            </a:r>
            <a:r>
              <a:rPr lang="en-US" sz="3200" dirty="0"/>
              <a:t> enumerates the argument subsets. </a:t>
            </a:r>
            <a:endParaRPr lang="en-US" sz="3200" dirty="0" smtClean="0"/>
          </a:p>
          <a:p>
            <a:r>
              <a:rPr lang="en-US" dirty="0" smtClean="0"/>
              <a:t>A </a:t>
            </a:r>
            <a:r>
              <a:rPr lang="en-US" i="1" dirty="0"/>
              <a:t>factor graph</a:t>
            </a:r>
            <a:r>
              <a:rPr lang="en-US" dirty="0"/>
              <a:t> consists of variable nodes – circles – for each variable </a:t>
            </a:r>
            <a:r>
              <a:rPr lang="en-US" i="1" dirty="0" err="1"/>
              <a:t>x</a:t>
            </a:r>
            <a:r>
              <a:rPr lang="en-US" i="1" baseline="-25000" dirty="0" err="1"/>
              <a:t>k</a:t>
            </a:r>
            <a:r>
              <a:rPr lang="en-US" dirty="0"/>
              <a:t> and factor nodes – rectangles – for each function, with edges that connect each factor node to its variables. </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711194368"/>
              </p:ext>
            </p:extLst>
          </p:nvPr>
        </p:nvGraphicFramePr>
        <p:xfrm>
          <a:off x="2809522" y="2589389"/>
          <a:ext cx="2914650" cy="857250"/>
        </p:xfrm>
        <a:graphic>
          <a:graphicData uri="http://schemas.openxmlformats.org/presentationml/2006/ole">
            <mc:AlternateContent xmlns:mc="http://schemas.openxmlformats.org/markup-compatibility/2006">
              <mc:Choice xmlns:v="urn:schemas-microsoft-com:vml" Requires="v">
                <p:oleObj spid="_x0000_s333987" name="Equation" r:id="rId3" imgW="1295400" imgH="381000" progId="Equation.3">
                  <p:embed/>
                </p:oleObj>
              </mc:Choice>
              <mc:Fallback>
                <p:oleObj name="Equation" r:id="rId3" imgW="1295400" imgH="381000" progId="Equation.3">
                  <p:embed/>
                  <p:pic>
                    <p:nvPicPr>
                      <p:cNvPr id="0" name=""/>
                      <p:cNvPicPr/>
                      <p:nvPr/>
                    </p:nvPicPr>
                    <p:blipFill>
                      <a:blip r:embed="rId4"/>
                      <a:stretch>
                        <a:fillRect/>
                      </a:stretch>
                    </p:blipFill>
                    <p:spPr>
                      <a:xfrm>
                        <a:off x="2809522" y="2589389"/>
                        <a:ext cx="2914650" cy="857250"/>
                      </a:xfrm>
                      <a:prstGeom prst="rect">
                        <a:avLst/>
                      </a:prstGeom>
                    </p:spPr>
                  </p:pic>
                </p:oleObj>
              </mc:Fallback>
            </mc:AlternateContent>
          </a:graphicData>
        </a:graphic>
      </p:graphicFrame>
    </p:spTree>
    <p:extLst>
      <p:ext uri="{BB962C8B-B14F-4D97-AF65-F5344CB8AC3E}">
        <p14:creationId xmlns:p14="http://schemas.microsoft.com/office/powerpoint/2010/main" val="36707869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 graph example</a:t>
            </a:r>
            <a:endParaRPr lang="en-US" dirty="0"/>
          </a:p>
        </p:txBody>
      </p:sp>
      <p:sp>
        <p:nvSpPr>
          <p:cNvPr id="3" name="Content Placeholder 2"/>
          <p:cNvSpPr>
            <a:spLocks noGrp="1"/>
          </p:cNvSpPr>
          <p:nvPr>
            <p:ph idx="1"/>
          </p:nvPr>
        </p:nvSpPr>
        <p:spPr>
          <a:xfrm>
            <a:off x="457200" y="1238044"/>
            <a:ext cx="8229600" cy="4880916"/>
          </a:xfrm>
        </p:spPr>
        <p:txBody>
          <a:bodyPr/>
          <a:lstStyle/>
          <a:p>
            <a:r>
              <a:rPr lang="en-US" dirty="0"/>
              <a:t>A</a:t>
            </a:r>
            <a:r>
              <a:rPr lang="en-US" dirty="0" smtClean="0"/>
              <a:t> </a:t>
            </a:r>
            <a:r>
              <a:rPr lang="en-US" dirty="0"/>
              <a:t>Bayesian network and its factor graph </a:t>
            </a:r>
            <a:r>
              <a:rPr lang="en-US" dirty="0" smtClean="0"/>
              <a:t>for</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540374717"/>
              </p:ext>
            </p:extLst>
          </p:nvPr>
        </p:nvGraphicFramePr>
        <p:xfrm>
          <a:off x="546276" y="2016994"/>
          <a:ext cx="7886700" cy="1000125"/>
        </p:xfrm>
        <a:graphic>
          <a:graphicData uri="http://schemas.openxmlformats.org/presentationml/2006/ole">
            <mc:AlternateContent xmlns:mc="http://schemas.openxmlformats.org/markup-compatibility/2006">
              <mc:Choice xmlns:v="urn:schemas-microsoft-com:vml" Requires="v">
                <p:oleObj spid="_x0000_s335012" name="Equation" r:id="rId3" imgW="3505200" imgH="444500" progId="Equation.3">
                  <p:embed/>
                </p:oleObj>
              </mc:Choice>
              <mc:Fallback>
                <p:oleObj name="Equation" r:id="rId3" imgW="3505200" imgH="444500" progId="Equation.3">
                  <p:embed/>
                  <p:pic>
                    <p:nvPicPr>
                      <p:cNvPr id="0" name=""/>
                      <p:cNvPicPr/>
                      <p:nvPr/>
                    </p:nvPicPr>
                    <p:blipFill>
                      <a:blip r:embed="rId4"/>
                      <a:stretch>
                        <a:fillRect/>
                      </a:stretch>
                    </p:blipFill>
                    <p:spPr>
                      <a:xfrm>
                        <a:off x="546276" y="2016994"/>
                        <a:ext cx="7886700" cy="1000125"/>
                      </a:xfrm>
                      <a:prstGeom prst="rect">
                        <a:avLst/>
                      </a:prstGeom>
                    </p:spPr>
                  </p:pic>
                </p:oleObj>
              </mc:Fallback>
            </mc:AlternateContent>
          </a:graphicData>
        </a:graphic>
      </p:graphicFrame>
      <p:pic>
        <p:nvPicPr>
          <p:cNvPr id="94" name="Picture 93"/>
          <p:cNvPicPr>
            <a:picLocks noChangeAspect="1"/>
          </p:cNvPicPr>
          <p:nvPr/>
        </p:nvPicPr>
        <p:blipFill>
          <a:blip r:embed="rId5"/>
          <a:stretch>
            <a:fillRect/>
          </a:stretch>
        </p:blipFill>
        <p:spPr>
          <a:xfrm>
            <a:off x="1765300" y="3220695"/>
            <a:ext cx="5496560" cy="2428240"/>
          </a:xfrm>
          <a:prstGeom prst="rect">
            <a:avLst/>
          </a:prstGeom>
        </p:spPr>
      </p:pic>
    </p:spTree>
    <p:extLst>
      <p:ext uri="{BB962C8B-B14F-4D97-AF65-F5344CB8AC3E}">
        <p14:creationId xmlns:p14="http://schemas.microsoft.com/office/powerpoint/2010/main" val="1533631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t>
            </a:r>
            <a:r>
              <a:rPr lang="en-US" dirty="0" smtClean="0"/>
              <a:t>actor graphs for naïve Bayes models</a:t>
            </a:r>
            <a:endParaRPr lang="en-US" dirty="0"/>
          </a:p>
        </p:txBody>
      </p:sp>
      <p:sp>
        <p:nvSpPr>
          <p:cNvPr id="3" name="Content Placeholder 2"/>
          <p:cNvSpPr>
            <a:spLocks noGrp="1"/>
          </p:cNvSpPr>
          <p:nvPr>
            <p:ph idx="1"/>
          </p:nvPr>
        </p:nvSpPr>
        <p:spPr>
          <a:xfrm>
            <a:off x="457200" y="1350931"/>
            <a:ext cx="8229600" cy="5507069"/>
          </a:xfrm>
        </p:spPr>
        <p:txBody>
          <a:bodyPr>
            <a:normAutofit fontScale="92500" lnSpcReduction="10000"/>
          </a:bodyPr>
          <a:lstStyle/>
          <a:p>
            <a:r>
              <a:rPr lang="en-US" dirty="0" smtClean="0"/>
              <a:t>Naïve Bayes models have simple factor graphs</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Consider the number of parameters needed for each factor</a:t>
            </a:r>
            <a:endParaRPr lang="en-US" dirty="0"/>
          </a:p>
        </p:txBody>
      </p:sp>
      <p:pic>
        <p:nvPicPr>
          <p:cNvPr id="36" name="Picture 35"/>
          <p:cNvPicPr>
            <a:picLocks noChangeAspect="1"/>
          </p:cNvPicPr>
          <p:nvPr/>
        </p:nvPicPr>
        <p:blipFill>
          <a:blip r:embed="rId3"/>
          <a:stretch>
            <a:fillRect/>
          </a:stretch>
        </p:blipFill>
        <p:spPr>
          <a:xfrm>
            <a:off x="1618545" y="3180772"/>
            <a:ext cx="5831840" cy="2367280"/>
          </a:xfrm>
          <a:prstGeom prst="rect">
            <a:avLst/>
          </a:prstGeom>
        </p:spPr>
      </p:pic>
      <p:graphicFrame>
        <p:nvGraphicFramePr>
          <p:cNvPr id="37" name="Object 36"/>
          <p:cNvGraphicFramePr>
            <a:graphicFrameLocks noChangeAspect="1"/>
          </p:cNvGraphicFramePr>
          <p:nvPr>
            <p:extLst>
              <p:ext uri="{D42A27DB-BD31-4B8C-83A1-F6EECF244321}">
                <p14:modId xmlns:p14="http://schemas.microsoft.com/office/powerpoint/2010/main" val="3718769114"/>
              </p:ext>
            </p:extLst>
          </p:nvPr>
        </p:nvGraphicFramePr>
        <p:xfrm>
          <a:off x="2248606" y="1998219"/>
          <a:ext cx="4486275" cy="1028700"/>
        </p:xfrm>
        <a:graphic>
          <a:graphicData uri="http://schemas.openxmlformats.org/presentationml/2006/ole">
            <mc:AlternateContent xmlns:mc="http://schemas.openxmlformats.org/markup-compatibility/2006">
              <mc:Choice xmlns:v="urn:schemas-microsoft-com:vml" Requires="v">
                <p:oleObj spid="_x0000_s336032" name="Equation" r:id="rId4" imgW="1993900" imgH="457200" progId="Equation.3">
                  <p:embed/>
                </p:oleObj>
              </mc:Choice>
              <mc:Fallback>
                <p:oleObj name="Equation" r:id="rId4" imgW="1993900" imgH="457200" progId="Equation.3">
                  <p:embed/>
                  <p:pic>
                    <p:nvPicPr>
                      <p:cNvPr id="0" name=""/>
                      <p:cNvPicPr/>
                      <p:nvPr/>
                    </p:nvPicPr>
                    <p:blipFill>
                      <a:blip r:embed="rId5"/>
                      <a:stretch>
                        <a:fillRect/>
                      </a:stretch>
                    </p:blipFill>
                    <p:spPr>
                      <a:xfrm>
                        <a:off x="2248606" y="1998219"/>
                        <a:ext cx="4486275" cy="1028700"/>
                      </a:xfrm>
                      <a:prstGeom prst="rect">
                        <a:avLst/>
                      </a:prstGeom>
                    </p:spPr>
                  </p:pic>
                </p:oleObj>
              </mc:Fallback>
            </mc:AlternateContent>
          </a:graphicData>
        </a:graphic>
      </p:graphicFrame>
    </p:spTree>
    <p:extLst>
      <p:ext uri="{BB962C8B-B14F-4D97-AF65-F5344CB8AC3E}">
        <p14:creationId xmlns:p14="http://schemas.microsoft.com/office/powerpoint/2010/main" val="1107585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important observation</a:t>
            </a:r>
            <a:endParaRPr lang="en-US" dirty="0"/>
          </a:p>
        </p:txBody>
      </p:sp>
      <p:sp>
        <p:nvSpPr>
          <p:cNvPr id="3" name="Content Placeholder 2"/>
          <p:cNvSpPr>
            <a:spLocks noGrp="1"/>
          </p:cNvSpPr>
          <p:nvPr>
            <p:ph idx="1"/>
          </p:nvPr>
        </p:nvSpPr>
        <p:spPr>
          <a:xfrm>
            <a:off x="457200" y="1215848"/>
            <a:ext cx="8229600" cy="5416374"/>
          </a:xfrm>
        </p:spPr>
        <p:txBody>
          <a:bodyPr>
            <a:normAutofit lnSpcReduction="10000"/>
          </a:bodyPr>
          <a:lstStyle/>
          <a:p>
            <a:r>
              <a:rPr lang="en-US" dirty="0" smtClean="0"/>
              <a:t>Reversing the arrows in a naïve Bayes model leads to a variable that has many parents</a:t>
            </a:r>
          </a:p>
          <a:p>
            <a:endParaRPr lang="en-US" dirty="0"/>
          </a:p>
          <a:p>
            <a:endParaRPr lang="en-US" dirty="0" smtClean="0"/>
          </a:p>
          <a:p>
            <a:endParaRPr lang="en-US" dirty="0"/>
          </a:p>
          <a:p>
            <a:endParaRPr lang="en-US" dirty="0" smtClean="0"/>
          </a:p>
          <a:p>
            <a:pPr marL="0" indent="0">
              <a:buNone/>
            </a:pPr>
            <a:endParaRPr lang="en-US" dirty="0" smtClean="0"/>
          </a:p>
          <a:p>
            <a:endParaRPr lang="en-US" dirty="0" smtClean="0"/>
          </a:p>
          <a:p>
            <a:endParaRPr lang="en-US" dirty="0"/>
          </a:p>
          <a:p>
            <a:r>
              <a:rPr lang="en-US" dirty="0" smtClean="0"/>
              <a:t>Consider the # of parameters for p(</a:t>
            </a:r>
            <a:r>
              <a:rPr lang="en-US" i="1" dirty="0" smtClean="0"/>
              <a:t>y</a:t>
            </a:r>
            <a:r>
              <a:rPr lang="en-US" dirty="0" smtClean="0"/>
              <a:t>|</a:t>
            </a:r>
            <a:r>
              <a:rPr lang="en-US" i="1" dirty="0" smtClean="0"/>
              <a:t>x</a:t>
            </a:r>
            <a:r>
              <a:rPr lang="en-US" i="1" baseline="-25000" dirty="0" smtClean="0"/>
              <a:t>1</a:t>
            </a:r>
            <a:r>
              <a:rPr lang="en-US" dirty="0" smtClean="0"/>
              <a:t>,</a:t>
            </a:r>
            <a:r>
              <a:rPr lang="is-IS" dirty="0" smtClean="0"/>
              <a:t>…,</a:t>
            </a:r>
            <a:r>
              <a:rPr lang="is-IS" i="1" dirty="0" smtClean="0"/>
              <a:t>x</a:t>
            </a:r>
            <a:r>
              <a:rPr lang="is-IS" i="1" baseline="-25000" dirty="0" smtClean="0"/>
              <a:t>n</a:t>
            </a:r>
            <a:r>
              <a:rPr lang="is-IS" dirty="0" smtClean="0"/>
              <a:t>)</a:t>
            </a:r>
            <a:endParaRPr lang="en-US" dirty="0"/>
          </a:p>
        </p:txBody>
      </p:sp>
      <p:graphicFrame>
        <p:nvGraphicFramePr>
          <p:cNvPr id="36" name="Object 35"/>
          <p:cNvGraphicFramePr>
            <a:graphicFrameLocks noChangeAspect="1"/>
          </p:cNvGraphicFramePr>
          <p:nvPr>
            <p:extLst>
              <p:ext uri="{D42A27DB-BD31-4B8C-83A1-F6EECF244321}">
                <p14:modId xmlns:p14="http://schemas.microsoft.com/office/powerpoint/2010/main" val="2604430077"/>
              </p:ext>
            </p:extLst>
          </p:nvPr>
        </p:nvGraphicFramePr>
        <p:xfrm>
          <a:off x="1612234" y="2216726"/>
          <a:ext cx="5343525" cy="1028700"/>
        </p:xfrm>
        <a:graphic>
          <a:graphicData uri="http://schemas.openxmlformats.org/presentationml/2006/ole">
            <mc:AlternateContent xmlns:mc="http://schemas.openxmlformats.org/markup-compatibility/2006">
              <mc:Choice xmlns:v="urn:schemas-microsoft-com:vml" Requires="v">
                <p:oleObj spid="_x0000_s337056" name="Equation" r:id="rId3" imgW="2374900" imgH="457200" progId="Equation.3">
                  <p:embed/>
                </p:oleObj>
              </mc:Choice>
              <mc:Fallback>
                <p:oleObj name="Equation" r:id="rId3" imgW="2374900" imgH="457200" progId="Equation.3">
                  <p:embed/>
                  <p:pic>
                    <p:nvPicPr>
                      <p:cNvPr id="0" name=""/>
                      <p:cNvPicPr/>
                      <p:nvPr/>
                    </p:nvPicPr>
                    <p:blipFill>
                      <a:blip r:embed="rId4"/>
                      <a:stretch>
                        <a:fillRect/>
                      </a:stretch>
                    </p:blipFill>
                    <p:spPr>
                      <a:xfrm>
                        <a:off x="1612234" y="2216726"/>
                        <a:ext cx="5343525" cy="1028700"/>
                      </a:xfrm>
                      <a:prstGeom prst="rect">
                        <a:avLst/>
                      </a:prstGeom>
                    </p:spPr>
                  </p:pic>
                </p:oleObj>
              </mc:Fallback>
            </mc:AlternateContent>
          </a:graphicData>
        </a:graphic>
      </p:graphicFrame>
      <p:pic>
        <p:nvPicPr>
          <p:cNvPr id="37" name="Picture 36"/>
          <p:cNvPicPr>
            <a:picLocks noChangeAspect="1"/>
          </p:cNvPicPr>
          <p:nvPr/>
        </p:nvPicPr>
        <p:blipFill>
          <a:blip r:embed="rId5"/>
          <a:stretch>
            <a:fillRect/>
          </a:stretch>
        </p:blipFill>
        <p:spPr>
          <a:xfrm>
            <a:off x="1439334" y="3416167"/>
            <a:ext cx="5811520" cy="2377440"/>
          </a:xfrm>
          <a:prstGeom prst="rect">
            <a:avLst/>
          </a:prstGeom>
        </p:spPr>
      </p:pic>
    </p:spTree>
    <p:extLst>
      <p:ext uri="{BB962C8B-B14F-4D97-AF65-F5344CB8AC3E}">
        <p14:creationId xmlns:p14="http://schemas.microsoft.com/office/powerpoint/2010/main" val="13409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000000"/>
                </a:solidFill>
                <a:ea typeface="Times New Roman"/>
                <a:cs typeface="Times New Roman"/>
              </a:rPr>
              <a:t>Our goal is to estimate </a:t>
            </a:r>
            <a:r>
              <a:rPr lang="en-US" dirty="0">
                <a:solidFill>
                  <a:srgbClr val="000000"/>
                </a:solidFill>
                <a:ea typeface="Times New Roman"/>
                <a:cs typeface="Times New Roman"/>
              </a:rPr>
              <a:t>a set of parameters </a:t>
            </a:r>
            <a:r>
              <a:rPr lang="en-US" i="1" dirty="0" err="1">
                <a:solidFill>
                  <a:srgbClr val="000000"/>
                </a:solidFill>
                <a:latin typeface="Symbol"/>
                <a:ea typeface="Symbol"/>
                <a:cs typeface="Symbol"/>
              </a:rPr>
              <a:t>θ</a:t>
            </a:r>
            <a:r>
              <a:rPr lang="en-US" dirty="0" smtClean="0">
                <a:solidFill>
                  <a:srgbClr val="000000"/>
                </a:solidFill>
                <a:ea typeface="Times New Roman"/>
                <a:cs typeface="Times New Roman"/>
              </a:rPr>
              <a:t> </a:t>
            </a:r>
            <a:r>
              <a:rPr lang="en-US" dirty="0">
                <a:solidFill>
                  <a:srgbClr val="000000"/>
                </a:solidFill>
                <a:ea typeface="Times New Roman"/>
                <a:cs typeface="Times New Roman"/>
              </a:rPr>
              <a:t>of a probabilistic model, given a set of </a:t>
            </a:r>
            <a:r>
              <a:rPr lang="en-US" i="1" dirty="0">
                <a:solidFill>
                  <a:srgbClr val="000000"/>
                </a:solidFill>
                <a:ea typeface="Times New Roman"/>
                <a:cs typeface="Times New Roman"/>
              </a:rPr>
              <a:t>observations</a:t>
            </a:r>
            <a:r>
              <a:rPr lang="en-US" dirty="0">
                <a:solidFill>
                  <a:srgbClr val="000000"/>
                </a:solidFill>
                <a:ea typeface="Times New Roman"/>
                <a:cs typeface="Times New Roman"/>
              </a:rPr>
              <a:t> </a:t>
            </a:r>
            <a:r>
              <a:rPr lang="en-US" i="1" dirty="0">
                <a:solidFill>
                  <a:srgbClr val="000000"/>
                </a:solidFill>
                <a:ea typeface="Times New Roman"/>
                <a:cs typeface="Times New Roman"/>
              </a:rPr>
              <a:t>x</a:t>
            </a:r>
            <a:r>
              <a:rPr lang="en-US" baseline="-25000" dirty="0">
                <a:solidFill>
                  <a:srgbClr val="000000"/>
                </a:solidFill>
                <a:ea typeface="Times New Roman"/>
                <a:cs typeface="Times New Roman"/>
              </a:rPr>
              <a:t>1</a:t>
            </a:r>
            <a:r>
              <a:rPr lang="en-US" dirty="0">
                <a:solidFill>
                  <a:srgbClr val="000000"/>
                </a:solidFill>
                <a:ea typeface="Times New Roman"/>
                <a:cs typeface="Times New Roman"/>
              </a:rPr>
              <a:t>,</a:t>
            </a:r>
            <a:r>
              <a:rPr lang="en-US" i="1" dirty="0">
                <a:solidFill>
                  <a:srgbClr val="000000"/>
                </a:solidFill>
                <a:ea typeface="Times New Roman"/>
                <a:cs typeface="Times New Roman"/>
              </a:rPr>
              <a:t>x</a:t>
            </a:r>
            <a:r>
              <a:rPr lang="en-US" baseline="-25000" dirty="0">
                <a:solidFill>
                  <a:srgbClr val="000000"/>
                </a:solidFill>
                <a:ea typeface="Times New Roman"/>
                <a:cs typeface="Times New Roman"/>
              </a:rPr>
              <a:t>2</a:t>
            </a:r>
            <a:r>
              <a:rPr lang="en-US" dirty="0">
                <a:solidFill>
                  <a:srgbClr val="000000"/>
                </a:solidFill>
                <a:ea typeface="Times New Roman"/>
                <a:cs typeface="Times New Roman"/>
              </a:rPr>
              <a:t>,…,</a:t>
            </a:r>
            <a:r>
              <a:rPr lang="en-US" i="1" dirty="0" err="1">
                <a:solidFill>
                  <a:srgbClr val="000000"/>
                </a:solidFill>
                <a:ea typeface="Times New Roman"/>
                <a:cs typeface="Times New Roman"/>
              </a:rPr>
              <a:t>x</a:t>
            </a:r>
            <a:r>
              <a:rPr lang="en-US" baseline="-25000" dirty="0" err="1">
                <a:solidFill>
                  <a:srgbClr val="000000"/>
                </a:solidFill>
                <a:ea typeface="Times New Roman"/>
                <a:cs typeface="Times New Roman"/>
              </a:rPr>
              <a:t>n</a:t>
            </a:r>
            <a:r>
              <a:rPr lang="en-US" dirty="0">
                <a:solidFill>
                  <a:srgbClr val="000000"/>
                </a:solidFill>
                <a:ea typeface="Times New Roman"/>
                <a:cs typeface="Times New Roman"/>
              </a:rPr>
              <a:t>. </a:t>
            </a:r>
            <a:endParaRPr lang="en-US" dirty="0" smtClean="0">
              <a:solidFill>
                <a:srgbClr val="000000"/>
              </a:solidFill>
              <a:ea typeface="Times New Roman"/>
              <a:cs typeface="Times New Roman"/>
            </a:endParaRPr>
          </a:p>
          <a:p>
            <a:r>
              <a:rPr lang="en-US" dirty="0">
                <a:solidFill>
                  <a:srgbClr val="000000"/>
                </a:solidFill>
                <a:ea typeface="Times New Roman"/>
                <a:cs typeface="Times New Roman"/>
              </a:rPr>
              <a:t>Maximum likelihood techniques assume that: </a:t>
            </a:r>
            <a:br>
              <a:rPr lang="en-US" dirty="0">
                <a:solidFill>
                  <a:srgbClr val="000000"/>
                </a:solidFill>
                <a:ea typeface="Times New Roman"/>
                <a:cs typeface="Times New Roman"/>
              </a:rPr>
            </a:br>
            <a:r>
              <a:rPr lang="en-US" dirty="0" smtClean="0">
                <a:solidFill>
                  <a:srgbClr val="000000"/>
                </a:solidFill>
                <a:ea typeface="Times New Roman"/>
                <a:cs typeface="Times New Roman"/>
              </a:rPr>
              <a:t>1</a:t>
            </a:r>
            <a:r>
              <a:rPr lang="en-US" dirty="0">
                <a:solidFill>
                  <a:srgbClr val="000000"/>
                </a:solidFill>
                <a:ea typeface="Times New Roman"/>
                <a:cs typeface="Times New Roman"/>
              </a:rPr>
              <a:t>) the examples have no dependence on one another, </a:t>
            </a:r>
            <a:r>
              <a:rPr lang="en-US" dirty="0" smtClean="0">
                <a:solidFill>
                  <a:srgbClr val="000000"/>
                </a:solidFill>
                <a:ea typeface="Times New Roman"/>
                <a:cs typeface="Times New Roman"/>
              </a:rPr>
              <a:t>the </a:t>
            </a:r>
            <a:r>
              <a:rPr lang="en-US" dirty="0">
                <a:solidFill>
                  <a:srgbClr val="000000"/>
                </a:solidFill>
                <a:ea typeface="Times New Roman"/>
                <a:cs typeface="Times New Roman"/>
              </a:rPr>
              <a:t>occurrence of one has no effect on the others, and </a:t>
            </a:r>
            <a:r>
              <a:rPr lang="en-US" dirty="0" smtClean="0">
                <a:solidFill>
                  <a:srgbClr val="000000"/>
                </a:solidFill>
                <a:ea typeface="Times New Roman"/>
                <a:cs typeface="Times New Roman"/>
              </a:rPr>
              <a:t/>
            </a:r>
            <a:br>
              <a:rPr lang="en-US" dirty="0" smtClean="0">
                <a:solidFill>
                  <a:srgbClr val="000000"/>
                </a:solidFill>
                <a:ea typeface="Times New Roman"/>
                <a:cs typeface="Times New Roman"/>
              </a:rPr>
            </a:br>
            <a:r>
              <a:rPr lang="en-US" dirty="0" smtClean="0">
                <a:solidFill>
                  <a:srgbClr val="000000"/>
                </a:solidFill>
                <a:ea typeface="Times New Roman"/>
                <a:cs typeface="Times New Roman"/>
              </a:rPr>
              <a:t>2</a:t>
            </a:r>
            <a:r>
              <a:rPr lang="en-US" dirty="0">
                <a:solidFill>
                  <a:srgbClr val="000000"/>
                </a:solidFill>
                <a:ea typeface="Times New Roman"/>
                <a:cs typeface="Times New Roman"/>
              </a:rPr>
              <a:t>) </a:t>
            </a:r>
            <a:r>
              <a:rPr lang="en-US" dirty="0" smtClean="0">
                <a:solidFill>
                  <a:srgbClr val="000000"/>
                </a:solidFill>
                <a:ea typeface="Times New Roman"/>
                <a:cs typeface="Times New Roman"/>
              </a:rPr>
              <a:t>each can be </a:t>
            </a:r>
            <a:r>
              <a:rPr lang="en-US" dirty="0">
                <a:solidFill>
                  <a:srgbClr val="000000"/>
                </a:solidFill>
                <a:ea typeface="Times New Roman"/>
                <a:cs typeface="Times New Roman"/>
              </a:rPr>
              <a:t>modeled in exactly the same way. </a:t>
            </a:r>
            <a:endParaRPr lang="en-US" dirty="0" smtClean="0">
              <a:solidFill>
                <a:srgbClr val="000000"/>
              </a:solidFill>
              <a:ea typeface="Times New Roman"/>
              <a:cs typeface="Times New Roman"/>
            </a:endParaRPr>
          </a:p>
          <a:p>
            <a:r>
              <a:rPr lang="en-US" dirty="0" smtClean="0">
                <a:solidFill>
                  <a:srgbClr val="000000"/>
                </a:solidFill>
                <a:ea typeface="Times New Roman"/>
                <a:cs typeface="Times New Roman"/>
              </a:rPr>
              <a:t>These </a:t>
            </a:r>
            <a:r>
              <a:rPr lang="en-US" dirty="0">
                <a:solidFill>
                  <a:srgbClr val="000000"/>
                </a:solidFill>
                <a:ea typeface="Times New Roman"/>
                <a:cs typeface="Times New Roman"/>
              </a:rPr>
              <a:t>assumptions are often summarized by saying that events are </a:t>
            </a:r>
            <a:r>
              <a:rPr lang="en-US" i="1" dirty="0">
                <a:solidFill>
                  <a:srgbClr val="000000"/>
                </a:solidFill>
                <a:ea typeface="Times New Roman"/>
                <a:cs typeface="Times New Roman"/>
              </a:rPr>
              <a:t>independent and identically distributed</a:t>
            </a:r>
            <a:r>
              <a:rPr lang="en-US" dirty="0">
                <a:solidFill>
                  <a:srgbClr val="000000"/>
                </a:solidFill>
                <a:ea typeface="Times New Roman"/>
                <a:cs typeface="Times New Roman"/>
              </a:rPr>
              <a:t> (</a:t>
            </a:r>
            <a:r>
              <a:rPr lang="en-US" dirty="0" err="1">
                <a:solidFill>
                  <a:srgbClr val="000000"/>
                </a:solidFill>
                <a:ea typeface="Times New Roman"/>
                <a:cs typeface="Times New Roman"/>
              </a:rPr>
              <a:t>i.i.d</a:t>
            </a:r>
            <a:r>
              <a:rPr lang="en-US" dirty="0">
                <a:solidFill>
                  <a:srgbClr val="000000"/>
                </a:solidFill>
                <a:ea typeface="Times New Roman"/>
                <a:cs typeface="Times New Roman"/>
              </a:rPr>
              <a:t>.). </a:t>
            </a:r>
            <a:endParaRPr lang="en-US" dirty="0" smtClean="0">
              <a:solidFill>
                <a:srgbClr val="000000"/>
              </a:solidFill>
              <a:ea typeface="Times New Roman"/>
              <a:cs typeface="Times New Roman"/>
            </a:endParaRPr>
          </a:p>
        </p:txBody>
      </p:sp>
    </p:spTree>
    <p:extLst>
      <p:ext uri="{BB962C8B-B14F-4D97-AF65-F5344CB8AC3E}">
        <p14:creationId xmlns:p14="http://schemas.microsoft.com/office/powerpoint/2010/main" val="1912499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Logistic regression and factor graphs</a:t>
            </a:r>
            <a:endParaRPr lang="en-US" dirty="0"/>
          </a:p>
        </p:txBody>
      </p:sp>
      <p:sp>
        <p:nvSpPr>
          <p:cNvPr id="3" name="Content Placeholder 2"/>
          <p:cNvSpPr>
            <a:spLocks noGrp="1"/>
          </p:cNvSpPr>
          <p:nvPr>
            <p:ph idx="1"/>
          </p:nvPr>
        </p:nvSpPr>
        <p:spPr>
          <a:xfrm>
            <a:off x="457200" y="1350932"/>
            <a:ext cx="8229600" cy="5154290"/>
          </a:xfrm>
        </p:spPr>
        <p:txBody>
          <a:bodyPr>
            <a:normAutofit lnSpcReduction="10000"/>
          </a:bodyPr>
          <a:lstStyle/>
          <a:p>
            <a:r>
              <a:rPr lang="en-US" dirty="0" smtClean="0"/>
              <a:t>Rather than using a </a:t>
            </a:r>
            <a:r>
              <a:rPr lang="en-US" dirty="0"/>
              <a:t>large table for the conditional distribution </a:t>
            </a:r>
            <a:r>
              <a:rPr lang="en-US" dirty="0" smtClean="0"/>
              <a:t>of a child </a:t>
            </a:r>
            <a:r>
              <a:rPr lang="en-US" i="1" dirty="0"/>
              <a:t>y</a:t>
            </a:r>
            <a:r>
              <a:rPr lang="en-US" dirty="0"/>
              <a:t> given many </a:t>
            </a:r>
            <a:r>
              <a:rPr lang="en-US" i="1" dirty="0" err="1"/>
              <a:t>x</a:t>
            </a:r>
            <a:r>
              <a:rPr lang="en-US" i="1" baseline="-25000" dirty="0" err="1"/>
              <a:t>i</a:t>
            </a:r>
            <a:r>
              <a:rPr lang="en-US" dirty="0" err="1"/>
              <a:t>s</a:t>
            </a:r>
            <a:r>
              <a:rPr lang="en-US" dirty="0"/>
              <a:t>, </a:t>
            </a:r>
            <a:r>
              <a:rPr lang="en-US" dirty="0" smtClean="0"/>
              <a:t>a logistic </a:t>
            </a:r>
            <a:r>
              <a:rPr lang="en-US" dirty="0"/>
              <a:t>regression model </a:t>
            </a:r>
            <a:r>
              <a:rPr lang="en-US" dirty="0" smtClean="0"/>
              <a:t>can </a:t>
            </a:r>
            <a:r>
              <a:rPr lang="en-US" dirty="0"/>
              <a:t>be used to reduce the number of parameters </a:t>
            </a:r>
            <a:r>
              <a:rPr lang="en-US" dirty="0" smtClean="0"/>
              <a:t>from </a:t>
            </a:r>
            <a:r>
              <a:rPr lang="en-US" dirty="0"/>
              <a:t>exponential to linear</a:t>
            </a:r>
            <a:r>
              <a:rPr lang="en-CA" dirty="0"/>
              <a:t> </a:t>
            </a:r>
            <a:endParaRPr lang="en-CA" dirty="0" smtClean="0"/>
          </a:p>
          <a:p>
            <a:r>
              <a:rPr lang="en-US" dirty="0"/>
              <a:t>Let’s assume that all variables are </a:t>
            </a:r>
            <a:r>
              <a:rPr lang="en-US" dirty="0" smtClean="0"/>
              <a:t>binary</a:t>
            </a:r>
          </a:p>
          <a:p>
            <a:r>
              <a:rPr lang="en-US" dirty="0" smtClean="0"/>
              <a:t>Given </a:t>
            </a:r>
            <a:r>
              <a:rPr lang="en-US" dirty="0"/>
              <a:t>a separate function </a:t>
            </a:r>
            <a:r>
              <a:rPr lang="en-US" i="1" dirty="0"/>
              <a:t>f</a:t>
            </a:r>
            <a:r>
              <a:rPr lang="en-US" i="1" baseline="-25000" dirty="0"/>
              <a:t>i</a:t>
            </a:r>
            <a:r>
              <a:rPr lang="en-US" dirty="0"/>
              <a:t>(</a:t>
            </a:r>
            <a:r>
              <a:rPr lang="en-US" i="1" dirty="0" err="1"/>
              <a:t>y,x</a:t>
            </a:r>
            <a:r>
              <a:rPr lang="en-US" i="1" baseline="-25000" dirty="0" err="1"/>
              <a:t>i</a:t>
            </a:r>
            <a:r>
              <a:rPr lang="en-US" dirty="0"/>
              <a:t>) for each binary variable </a:t>
            </a:r>
            <a:r>
              <a:rPr lang="en-US" i="1" dirty="0"/>
              <a:t>x</a:t>
            </a:r>
            <a:r>
              <a:rPr lang="en-US" i="1" baseline="-25000" dirty="0"/>
              <a:t>i</a:t>
            </a:r>
            <a:r>
              <a:rPr lang="en-US" dirty="0"/>
              <a:t>, the conditional distribution defined by a logistic regression model </a:t>
            </a:r>
            <a:r>
              <a:rPr lang="en-US" dirty="0" smtClean="0"/>
              <a:t>can be expressed as shown in the next slide</a:t>
            </a:r>
            <a:endParaRPr lang="en-CA" dirty="0"/>
          </a:p>
          <a:p>
            <a:endParaRPr lang="en-US" dirty="0"/>
          </a:p>
        </p:txBody>
      </p:sp>
    </p:spTree>
    <p:extLst>
      <p:ext uri="{BB962C8B-B14F-4D97-AF65-F5344CB8AC3E}">
        <p14:creationId xmlns:p14="http://schemas.microsoft.com/office/powerpoint/2010/main" val="13185949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3"/>
            <a:ext cx="8229600" cy="1143000"/>
          </a:xfrm>
        </p:spPr>
        <p:txBody>
          <a:bodyPr>
            <a:normAutofit fontScale="90000"/>
          </a:bodyPr>
          <a:lstStyle/>
          <a:p>
            <a:r>
              <a:rPr lang="en-US" dirty="0"/>
              <a:t>Logistic regression and factor graphs</a:t>
            </a:r>
          </a:p>
        </p:txBody>
      </p:sp>
      <p:sp>
        <p:nvSpPr>
          <p:cNvPr id="3" name="Content Placeholder 2"/>
          <p:cNvSpPr>
            <a:spLocks noGrp="1"/>
          </p:cNvSpPr>
          <p:nvPr>
            <p:ph idx="1"/>
          </p:nvPr>
        </p:nvSpPr>
        <p:spPr>
          <a:xfrm>
            <a:off x="457200" y="1086556"/>
            <a:ext cx="8229600" cy="5771444"/>
          </a:xfrm>
        </p:spPr>
        <p:txBody>
          <a:bodyPr>
            <a:normAutofit fontScale="85000" lnSpcReduction="20000"/>
          </a:bodyPr>
          <a:lstStyle/>
          <a:p>
            <a:r>
              <a:rPr lang="en-US" dirty="0" smtClean="0"/>
              <a:t>Logistic regression can be written as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400050" lvl="1" indent="0">
              <a:buNone/>
            </a:pPr>
            <a:r>
              <a:rPr lang="en-US" sz="3200" dirty="0"/>
              <a:t>where </a:t>
            </a:r>
            <a:r>
              <a:rPr lang="en-US" sz="3200" dirty="0" smtClean="0"/>
              <a:t>we note that the </a:t>
            </a:r>
            <a:r>
              <a:rPr lang="en-US" sz="3200" dirty="0"/>
              <a:t>denominator </a:t>
            </a:r>
            <a:r>
              <a:rPr lang="en-US" sz="3200" i="1" dirty="0" smtClean="0"/>
              <a:t>Z</a:t>
            </a:r>
            <a:r>
              <a:rPr lang="en-US" sz="3200" dirty="0" smtClean="0"/>
              <a:t> </a:t>
            </a:r>
            <a:r>
              <a:rPr lang="en-US" sz="3200" dirty="0"/>
              <a:t>is a </a:t>
            </a:r>
            <a:r>
              <a:rPr lang="en-US" sz="3200" i="1" dirty="0"/>
              <a:t>data dependent </a:t>
            </a:r>
            <a:r>
              <a:rPr lang="en-US" sz="3200" dirty="0"/>
              <a:t>a normalization term </a:t>
            </a:r>
            <a:endParaRPr lang="en-US" sz="3200" dirty="0" smtClean="0"/>
          </a:p>
          <a:p>
            <a:r>
              <a:rPr lang="en-US" dirty="0" smtClean="0"/>
              <a:t>This factor graph resembles </a:t>
            </a:r>
            <a:r>
              <a:rPr lang="en-US" dirty="0"/>
              <a:t>the Naïve Bayes model, </a:t>
            </a:r>
            <a:r>
              <a:rPr lang="en-US" dirty="0" smtClean="0"/>
              <a:t>but it is for a factorized </a:t>
            </a:r>
            <a:r>
              <a:rPr lang="en-US" i="1" dirty="0"/>
              <a:t>conditional </a:t>
            </a:r>
            <a:r>
              <a:rPr lang="en-US" dirty="0"/>
              <a:t>distribution </a:t>
            </a:r>
            <a:endParaRPr lang="en-US" dirty="0" smtClean="0"/>
          </a:p>
          <a:p>
            <a:r>
              <a:rPr lang="en-US" dirty="0" smtClean="0"/>
              <a:t>Note: we have used rectangles for the </a:t>
            </a:r>
            <a:r>
              <a:rPr lang="en-US" i="1" dirty="0" err="1" smtClean="0"/>
              <a:t>x</a:t>
            </a:r>
            <a:r>
              <a:rPr lang="en-US" i="1" baseline="-25000" dirty="0" err="1" smtClean="0"/>
              <a:t>i</a:t>
            </a:r>
            <a:r>
              <a:rPr lang="en-US" i="1" dirty="0" err="1" smtClean="0"/>
              <a:t>s</a:t>
            </a:r>
            <a:r>
              <a:rPr lang="en-US" dirty="0" smtClean="0"/>
              <a:t> because they are not being explicitly modeled as random variables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99482484"/>
              </p:ext>
            </p:extLst>
          </p:nvPr>
        </p:nvGraphicFramePr>
        <p:xfrm>
          <a:off x="847900" y="1726319"/>
          <a:ext cx="4013200" cy="2413000"/>
        </p:xfrm>
        <a:graphic>
          <a:graphicData uri="http://schemas.openxmlformats.org/presentationml/2006/ole">
            <mc:AlternateContent xmlns:mc="http://schemas.openxmlformats.org/markup-compatibility/2006">
              <mc:Choice xmlns:v="urn:schemas-microsoft-com:vml" Requires="v">
                <p:oleObj spid="_x0000_s338082" name="Equation" r:id="rId3" imgW="2006600" imgH="1206500" progId="Equation.3">
                  <p:embed/>
                </p:oleObj>
              </mc:Choice>
              <mc:Fallback>
                <p:oleObj name="Equation" r:id="rId3" imgW="2006600" imgH="1206500" progId="Equation.3">
                  <p:embed/>
                  <p:pic>
                    <p:nvPicPr>
                      <p:cNvPr id="0" name=""/>
                      <p:cNvPicPr/>
                      <p:nvPr/>
                    </p:nvPicPr>
                    <p:blipFill>
                      <a:blip r:embed="rId4"/>
                      <a:stretch>
                        <a:fillRect/>
                      </a:stretch>
                    </p:blipFill>
                    <p:spPr>
                      <a:xfrm>
                        <a:off x="847900" y="1726319"/>
                        <a:ext cx="4013200" cy="2413000"/>
                      </a:xfrm>
                      <a:prstGeom prst="rect">
                        <a:avLst/>
                      </a:prstGeom>
                    </p:spPr>
                  </p:pic>
                </p:oleObj>
              </mc:Fallback>
            </mc:AlternateContent>
          </a:graphicData>
        </a:graphic>
      </p:graphicFrame>
      <p:pic>
        <p:nvPicPr>
          <p:cNvPr id="23" name="Picture 22"/>
          <p:cNvPicPr>
            <a:picLocks noChangeAspect="1"/>
          </p:cNvPicPr>
          <p:nvPr/>
        </p:nvPicPr>
        <p:blipFill>
          <a:blip r:embed="rId5"/>
          <a:stretch>
            <a:fillRect/>
          </a:stretch>
        </p:blipFill>
        <p:spPr>
          <a:xfrm>
            <a:off x="5290256" y="1683986"/>
            <a:ext cx="2621280" cy="2468880"/>
          </a:xfrm>
          <a:prstGeom prst="rect">
            <a:avLst/>
          </a:prstGeom>
        </p:spPr>
      </p:pic>
    </p:spTree>
    <p:extLst>
      <p:ext uri="{BB962C8B-B14F-4D97-AF65-F5344CB8AC3E}">
        <p14:creationId xmlns:p14="http://schemas.microsoft.com/office/powerpoint/2010/main" val="16120188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random fields (MRFs)</a:t>
            </a:r>
            <a:endParaRPr lang="en-US" dirty="0"/>
          </a:p>
        </p:txBody>
      </p:sp>
      <p:sp>
        <p:nvSpPr>
          <p:cNvPr id="3" name="Content Placeholder 2"/>
          <p:cNvSpPr>
            <a:spLocks noGrp="1"/>
          </p:cNvSpPr>
          <p:nvPr>
            <p:ph idx="1"/>
          </p:nvPr>
        </p:nvSpPr>
        <p:spPr>
          <a:xfrm>
            <a:off x="457200" y="1350932"/>
            <a:ext cx="8503356" cy="4745068"/>
          </a:xfrm>
        </p:spPr>
        <p:txBody>
          <a:bodyPr>
            <a:normAutofit fontScale="92500"/>
          </a:bodyPr>
          <a:lstStyle/>
          <a:p>
            <a:r>
              <a:rPr lang="en-US" dirty="0"/>
              <a:t>A clique is a group of nodes in an undirected graph </a:t>
            </a:r>
            <a:r>
              <a:rPr lang="en-US" dirty="0" smtClean="0"/>
              <a:t>where all nodes are connected to one another</a:t>
            </a:r>
            <a:r>
              <a:rPr lang="en-CA" dirty="0" smtClean="0"/>
              <a:t> </a:t>
            </a:r>
          </a:p>
          <a:p>
            <a:r>
              <a:rPr lang="en-US" dirty="0" smtClean="0"/>
              <a:t>MRFs define </a:t>
            </a:r>
            <a:r>
              <a:rPr lang="en-US" dirty="0"/>
              <a:t>another factorized model for a set of random variables </a:t>
            </a:r>
            <a:r>
              <a:rPr lang="en-US" i="1" dirty="0"/>
              <a:t>X</a:t>
            </a:r>
            <a:r>
              <a:rPr lang="en-US" dirty="0"/>
              <a:t>, where </a:t>
            </a:r>
            <a:r>
              <a:rPr lang="en-US" dirty="0" smtClean="0"/>
              <a:t>clique sets are given by </a:t>
            </a:r>
            <a:r>
              <a:rPr lang="en-US" i="1" dirty="0" err="1" smtClean="0"/>
              <a:t>X</a:t>
            </a:r>
            <a:r>
              <a:rPr lang="en-US" i="1" baseline="-25000" dirty="0" err="1" smtClean="0"/>
              <a:t>c</a:t>
            </a:r>
            <a:r>
              <a:rPr lang="en-US" dirty="0" smtClean="0"/>
              <a:t> </a:t>
            </a:r>
            <a:r>
              <a:rPr lang="en-US" dirty="0"/>
              <a:t>and a factor </a:t>
            </a:r>
            <a:r>
              <a:rPr lang="en-US" i="1" dirty="0" err="1"/>
              <a:t>Ψ</a:t>
            </a:r>
            <a:r>
              <a:rPr lang="en-US" i="1" baseline="-25000" dirty="0" err="1"/>
              <a:t>c</a:t>
            </a:r>
            <a:r>
              <a:rPr lang="en-US" dirty="0"/>
              <a:t>(</a:t>
            </a:r>
            <a:r>
              <a:rPr lang="en-US" i="1" dirty="0" err="1"/>
              <a:t>X</a:t>
            </a:r>
            <a:r>
              <a:rPr lang="en-US" i="1" baseline="-25000" dirty="0" err="1"/>
              <a:t>c</a:t>
            </a:r>
            <a:r>
              <a:rPr lang="en-US" dirty="0"/>
              <a:t>) is defined for each </a:t>
            </a:r>
            <a:r>
              <a:rPr lang="en-US" dirty="0" smtClean="0"/>
              <a:t>clique such that</a:t>
            </a:r>
            <a:r>
              <a:rPr lang="en-CA" dirty="0" smtClean="0"/>
              <a:t> </a:t>
            </a:r>
          </a:p>
          <a:p>
            <a:endParaRPr lang="en-CA" dirty="0"/>
          </a:p>
          <a:p>
            <a:r>
              <a:rPr lang="en-US" dirty="0" smtClean="0"/>
              <a:t>The partition function Z normalizes the result to form a probability distribution </a:t>
            </a:r>
            <a:endParaRPr lang="en-CA"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99046417"/>
              </p:ext>
            </p:extLst>
          </p:nvPr>
        </p:nvGraphicFramePr>
        <p:xfrm>
          <a:off x="3335865" y="3978627"/>
          <a:ext cx="2514600" cy="828675"/>
        </p:xfrm>
        <a:graphic>
          <a:graphicData uri="http://schemas.openxmlformats.org/presentationml/2006/ole">
            <mc:AlternateContent xmlns:mc="http://schemas.openxmlformats.org/markup-compatibility/2006">
              <mc:Choice xmlns:v="urn:schemas-microsoft-com:vml" Requires="v">
                <p:oleObj spid="_x0000_s339253" name="Equation" r:id="rId3" imgW="1117600" imgH="368300" progId="Equation.3">
                  <p:embed/>
                </p:oleObj>
              </mc:Choice>
              <mc:Fallback>
                <p:oleObj name="Equation" r:id="rId3" imgW="1117600" imgH="368300" progId="Equation.3">
                  <p:embed/>
                  <p:pic>
                    <p:nvPicPr>
                      <p:cNvPr id="0" name=""/>
                      <p:cNvPicPr/>
                      <p:nvPr/>
                    </p:nvPicPr>
                    <p:blipFill>
                      <a:blip r:embed="rId4"/>
                      <a:stretch>
                        <a:fillRect/>
                      </a:stretch>
                    </p:blipFill>
                    <p:spPr>
                      <a:xfrm>
                        <a:off x="3335865" y="3978627"/>
                        <a:ext cx="2514600" cy="8286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44295677"/>
              </p:ext>
            </p:extLst>
          </p:nvPr>
        </p:nvGraphicFramePr>
        <p:xfrm>
          <a:off x="3763431" y="5916437"/>
          <a:ext cx="2171700" cy="828675"/>
        </p:xfrm>
        <a:graphic>
          <a:graphicData uri="http://schemas.openxmlformats.org/presentationml/2006/ole">
            <mc:AlternateContent xmlns:mc="http://schemas.openxmlformats.org/markup-compatibility/2006">
              <mc:Choice xmlns:v="urn:schemas-microsoft-com:vml" Requires="v">
                <p:oleObj spid="_x0000_s339254" name="Equation" r:id="rId5" imgW="965200" imgH="368300" progId="Equation.3">
                  <p:embed/>
                </p:oleObj>
              </mc:Choice>
              <mc:Fallback>
                <p:oleObj name="Equation" r:id="rId5" imgW="965200" imgH="368300" progId="Equation.3">
                  <p:embed/>
                  <p:pic>
                    <p:nvPicPr>
                      <p:cNvPr id="0" name=""/>
                      <p:cNvPicPr/>
                      <p:nvPr/>
                    </p:nvPicPr>
                    <p:blipFill>
                      <a:blip r:embed="rId6"/>
                      <a:stretch>
                        <a:fillRect/>
                      </a:stretch>
                    </p:blipFill>
                    <p:spPr>
                      <a:xfrm>
                        <a:off x="3763431" y="5916437"/>
                        <a:ext cx="2171700" cy="828675"/>
                      </a:xfrm>
                      <a:prstGeom prst="rect">
                        <a:avLst/>
                      </a:prstGeom>
                    </p:spPr>
                  </p:pic>
                </p:oleObj>
              </mc:Fallback>
            </mc:AlternateContent>
          </a:graphicData>
        </a:graphic>
      </p:graphicFrame>
    </p:spTree>
    <p:extLst>
      <p:ext uri="{BB962C8B-B14F-4D97-AF65-F5344CB8AC3E}">
        <p14:creationId xmlns:p14="http://schemas.microsoft.com/office/powerpoint/2010/main" val="18441867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Markov random field example</a:t>
            </a:r>
            <a:endParaRPr lang="en-US" dirty="0"/>
          </a:p>
        </p:txBody>
      </p:sp>
      <p:sp>
        <p:nvSpPr>
          <p:cNvPr id="3" name="Content Placeholder 2"/>
          <p:cNvSpPr>
            <a:spLocks noGrp="1"/>
          </p:cNvSpPr>
          <p:nvPr>
            <p:ph idx="1"/>
          </p:nvPr>
        </p:nvSpPr>
        <p:spPr>
          <a:xfrm>
            <a:off x="457200" y="2927305"/>
            <a:ext cx="8686800" cy="846667"/>
          </a:xfrm>
        </p:spPr>
        <p:txBody>
          <a:bodyPr>
            <a:normAutofit/>
          </a:bodyPr>
          <a:lstStyle/>
          <a:p>
            <a:r>
              <a:rPr lang="en-US" dirty="0" smtClean="0"/>
              <a:t>Note we used unary and pairwise potentials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758822611"/>
              </p:ext>
            </p:extLst>
          </p:nvPr>
        </p:nvGraphicFramePr>
        <p:xfrm>
          <a:off x="558800" y="1171563"/>
          <a:ext cx="8128000" cy="1727200"/>
        </p:xfrm>
        <a:graphic>
          <a:graphicData uri="http://schemas.openxmlformats.org/presentationml/2006/ole">
            <mc:AlternateContent xmlns:mc="http://schemas.openxmlformats.org/markup-compatibility/2006">
              <mc:Choice xmlns:v="urn:schemas-microsoft-com:vml" Requires="v">
                <p:oleObj spid="_x0000_s340127" name="Equation" r:id="rId3" imgW="4064000" imgH="863600" progId="Equation.3">
                  <p:embed/>
                </p:oleObj>
              </mc:Choice>
              <mc:Fallback>
                <p:oleObj name="Equation" r:id="rId3" imgW="4064000" imgH="863600" progId="Equation.3">
                  <p:embed/>
                  <p:pic>
                    <p:nvPicPr>
                      <p:cNvPr id="0" name=""/>
                      <p:cNvPicPr/>
                      <p:nvPr/>
                    </p:nvPicPr>
                    <p:blipFill>
                      <a:blip r:embed="rId4"/>
                      <a:stretch>
                        <a:fillRect/>
                      </a:stretch>
                    </p:blipFill>
                    <p:spPr>
                      <a:xfrm>
                        <a:off x="558800" y="1171563"/>
                        <a:ext cx="8128000" cy="1727200"/>
                      </a:xfrm>
                      <a:prstGeom prst="rect">
                        <a:avLst/>
                      </a:prstGeom>
                    </p:spPr>
                  </p:pic>
                </p:oleObj>
              </mc:Fallback>
            </mc:AlternateContent>
          </a:graphicData>
        </a:graphic>
      </p:graphicFrame>
      <p:pic>
        <p:nvPicPr>
          <p:cNvPr id="85" name="Picture 84"/>
          <p:cNvPicPr>
            <a:picLocks noChangeAspect="1"/>
          </p:cNvPicPr>
          <p:nvPr/>
        </p:nvPicPr>
        <p:blipFill>
          <a:blip r:embed="rId5"/>
          <a:stretch>
            <a:fillRect/>
          </a:stretch>
        </p:blipFill>
        <p:spPr>
          <a:xfrm>
            <a:off x="1577016" y="3574445"/>
            <a:ext cx="5913120" cy="3210560"/>
          </a:xfrm>
          <a:prstGeom prst="rect">
            <a:avLst/>
          </a:prstGeom>
        </p:spPr>
      </p:pic>
      <p:sp>
        <p:nvSpPr>
          <p:cNvPr id="86" name="TextBox 85"/>
          <p:cNvSpPr txBox="1"/>
          <p:nvPr/>
        </p:nvSpPr>
        <p:spPr>
          <a:xfrm>
            <a:off x="204776" y="4210995"/>
            <a:ext cx="1303902" cy="1754327"/>
          </a:xfrm>
          <a:prstGeom prst="rect">
            <a:avLst/>
          </a:prstGeom>
          <a:noFill/>
        </p:spPr>
        <p:txBody>
          <a:bodyPr wrap="square" rtlCol="0">
            <a:spAutoFit/>
          </a:bodyPr>
          <a:lstStyle/>
          <a:p>
            <a:r>
              <a:rPr lang="en-US" dirty="0" smtClean="0"/>
              <a:t>An MRF</a:t>
            </a:r>
          </a:p>
          <a:p>
            <a:r>
              <a:rPr lang="en-US" dirty="0" smtClean="0"/>
              <a:t>using a traditional MRF style undirected graph</a:t>
            </a:r>
            <a:endParaRPr lang="en-US" dirty="0"/>
          </a:p>
        </p:txBody>
      </p:sp>
      <p:sp>
        <p:nvSpPr>
          <p:cNvPr id="87" name="TextBox 86"/>
          <p:cNvSpPr txBox="1"/>
          <p:nvPr/>
        </p:nvSpPr>
        <p:spPr>
          <a:xfrm>
            <a:off x="7714307" y="4275795"/>
            <a:ext cx="1303902" cy="923330"/>
          </a:xfrm>
          <a:prstGeom prst="rect">
            <a:avLst/>
          </a:prstGeom>
          <a:noFill/>
        </p:spPr>
        <p:txBody>
          <a:bodyPr wrap="square" rtlCol="0">
            <a:spAutoFit/>
          </a:bodyPr>
          <a:lstStyle/>
          <a:p>
            <a:r>
              <a:rPr lang="en-US" dirty="0" smtClean="0"/>
              <a:t>An MRF</a:t>
            </a:r>
          </a:p>
          <a:p>
            <a:r>
              <a:rPr lang="en-US" dirty="0"/>
              <a:t>a</a:t>
            </a:r>
            <a:r>
              <a:rPr lang="en-US" dirty="0" smtClean="0"/>
              <a:t>s a factor graph</a:t>
            </a:r>
            <a:endParaRPr lang="en-US" dirty="0"/>
          </a:p>
        </p:txBody>
      </p:sp>
    </p:spTree>
    <p:extLst>
      <p:ext uri="{BB962C8B-B14F-4D97-AF65-F5344CB8AC3E}">
        <p14:creationId xmlns:p14="http://schemas.microsoft.com/office/powerpoint/2010/main" val="1336529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5" y="72848"/>
            <a:ext cx="6793820" cy="1143000"/>
          </a:xfrm>
        </p:spPr>
        <p:txBody>
          <a:bodyPr/>
          <a:lstStyle/>
          <a:p>
            <a:r>
              <a:rPr lang="en-US" dirty="0" smtClean="0"/>
              <a:t>MRFs and energy functions</a:t>
            </a:r>
            <a:endParaRPr lang="en-US" dirty="0"/>
          </a:p>
        </p:txBody>
      </p:sp>
      <p:sp>
        <p:nvSpPr>
          <p:cNvPr id="3" name="Content Placeholder 2"/>
          <p:cNvSpPr>
            <a:spLocks noGrp="1"/>
          </p:cNvSpPr>
          <p:nvPr>
            <p:ph idx="1"/>
          </p:nvPr>
        </p:nvSpPr>
        <p:spPr>
          <a:xfrm>
            <a:off x="457200" y="1911665"/>
            <a:ext cx="8229600" cy="5779290"/>
          </a:xfrm>
        </p:spPr>
        <p:txBody>
          <a:bodyPr>
            <a:normAutofit/>
          </a:bodyPr>
          <a:lstStyle/>
          <a:p>
            <a:r>
              <a:rPr lang="en-US" dirty="0" smtClean="0"/>
              <a:t>MRFs can be expressed in terms of </a:t>
            </a:r>
            <a:br>
              <a:rPr lang="en-US" dirty="0" smtClean="0"/>
            </a:br>
            <a:r>
              <a:rPr lang="en-US" dirty="0" smtClean="0"/>
              <a:t>an energy function </a:t>
            </a:r>
            <a:r>
              <a:rPr lang="en-US" i="1" dirty="0" smtClean="0"/>
              <a:t>F</a:t>
            </a:r>
            <a:r>
              <a:rPr lang="en-US" dirty="0" smtClean="0"/>
              <a:t>(</a:t>
            </a:r>
            <a:r>
              <a:rPr lang="en-US" i="1" dirty="0" smtClean="0"/>
              <a:t>X</a:t>
            </a:r>
            <a:r>
              <a:rPr lang="en-US" dirty="0" smtClean="0"/>
              <a:t>), where</a:t>
            </a:r>
          </a:p>
          <a:p>
            <a:endParaRPr lang="en-US" dirty="0"/>
          </a:p>
          <a:p>
            <a:endParaRPr lang="en-US" dirty="0" smtClean="0"/>
          </a:p>
          <a:p>
            <a:pPr marL="0" indent="0">
              <a:buNone/>
            </a:pPr>
            <a:endParaRPr lang="en-US" dirty="0" smtClean="0"/>
          </a:p>
          <a:p>
            <a:r>
              <a:rPr lang="en-US" dirty="0" smtClean="0"/>
              <a:t>Since Z is constant </a:t>
            </a:r>
            <a:r>
              <a:rPr lang="en-US" dirty="0"/>
              <a:t>for any assignment of the variables </a:t>
            </a:r>
            <a:r>
              <a:rPr lang="en-US" dirty="0" smtClean="0"/>
              <a:t>X we have </a:t>
            </a:r>
          </a:p>
          <a:p>
            <a:endParaRPr lang="en-US" dirty="0"/>
          </a:p>
          <a:p>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341977066"/>
              </p:ext>
            </p:extLst>
          </p:nvPr>
        </p:nvGraphicFramePr>
        <p:xfrm>
          <a:off x="1055688" y="3876219"/>
          <a:ext cx="7048500" cy="984250"/>
        </p:xfrm>
        <a:graphic>
          <a:graphicData uri="http://schemas.openxmlformats.org/presentationml/2006/ole">
            <mc:AlternateContent xmlns:mc="http://schemas.openxmlformats.org/markup-compatibility/2006">
              <mc:Choice xmlns:v="urn:schemas-microsoft-com:vml" Requires="v">
                <p:oleObj spid="_x0000_s341460" name="Equation" r:id="rId3" imgW="2819400" imgH="393700" progId="Equation.3">
                  <p:embed/>
                </p:oleObj>
              </mc:Choice>
              <mc:Fallback>
                <p:oleObj name="Equation" r:id="rId3" imgW="2819400" imgH="393700" progId="Equation.3">
                  <p:embed/>
                  <p:pic>
                    <p:nvPicPr>
                      <p:cNvPr id="0" name=""/>
                      <p:cNvPicPr/>
                      <p:nvPr/>
                    </p:nvPicPr>
                    <p:blipFill>
                      <a:blip r:embed="rId4"/>
                      <a:stretch>
                        <a:fillRect/>
                      </a:stretch>
                    </p:blipFill>
                    <p:spPr>
                      <a:xfrm>
                        <a:off x="1055688" y="3876219"/>
                        <a:ext cx="7048500" cy="9842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81209710"/>
              </p:ext>
            </p:extLst>
          </p:nvPr>
        </p:nvGraphicFramePr>
        <p:xfrm>
          <a:off x="1055688" y="3003800"/>
          <a:ext cx="3644019" cy="957552"/>
        </p:xfrm>
        <a:graphic>
          <a:graphicData uri="http://schemas.openxmlformats.org/presentationml/2006/ole">
            <mc:AlternateContent xmlns:mc="http://schemas.openxmlformats.org/markup-compatibility/2006">
              <mc:Choice xmlns:v="urn:schemas-microsoft-com:vml" Requires="v">
                <p:oleObj spid="_x0000_s341461" name="Equation" r:id="rId5" imgW="1739900" imgH="457200" progId="Equation.3">
                  <p:embed/>
                </p:oleObj>
              </mc:Choice>
              <mc:Fallback>
                <p:oleObj name="Equation" r:id="rId5" imgW="1739900" imgH="457200" progId="Equation.3">
                  <p:embed/>
                  <p:pic>
                    <p:nvPicPr>
                      <p:cNvPr id="0" name=""/>
                      <p:cNvPicPr/>
                      <p:nvPr/>
                    </p:nvPicPr>
                    <p:blipFill>
                      <a:blip r:embed="rId6"/>
                      <a:stretch>
                        <a:fillRect/>
                      </a:stretch>
                    </p:blipFill>
                    <p:spPr>
                      <a:xfrm>
                        <a:off x="1055688" y="3003800"/>
                        <a:ext cx="3644019" cy="957552"/>
                      </a:xfrm>
                      <a:prstGeom prst="rect">
                        <a:avLst/>
                      </a:prstGeom>
                    </p:spPr>
                  </p:pic>
                </p:oleObj>
              </mc:Fallback>
            </mc:AlternateContent>
          </a:graphicData>
        </a:graphic>
      </p:graphicFrame>
      <p:sp>
        <p:nvSpPr>
          <p:cNvPr id="6" name="TextBox 5"/>
          <p:cNvSpPr txBox="1"/>
          <p:nvPr/>
        </p:nvSpPr>
        <p:spPr>
          <a:xfrm>
            <a:off x="5411609" y="3144993"/>
            <a:ext cx="945445" cy="584776"/>
          </a:xfrm>
          <a:prstGeom prst="rect">
            <a:avLst/>
          </a:prstGeom>
          <a:noFill/>
        </p:spPr>
        <p:txBody>
          <a:bodyPr wrap="square" rtlCol="0">
            <a:spAutoFit/>
          </a:bodyPr>
          <a:lstStyle/>
          <a:p>
            <a:r>
              <a:rPr lang="en-US" sz="3200" dirty="0" smtClean="0"/>
              <a:t>and</a:t>
            </a:r>
            <a:endParaRPr lang="en-US" sz="3200" dirty="0"/>
          </a:p>
        </p:txBody>
      </p:sp>
      <p:graphicFrame>
        <p:nvGraphicFramePr>
          <p:cNvPr id="7" name="Object 6"/>
          <p:cNvGraphicFramePr>
            <a:graphicFrameLocks noChangeAspect="1"/>
          </p:cNvGraphicFramePr>
          <p:nvPr>
            <p:extLst>
              <p:ext uri="{D42A27DB-BD31-4B8C-83A1-F6EECF244321}">
                <p14:modId xmlns:p14="http://schemas.microsoft.com/office/powerpoint/2010/main" val="3711921992"/>
              </p:ext>
            </p:extLst>
          </p:nvPr>
        </p:nvGraphicFramePr>
        <p:xfrm>
          <a:off x="1536700" y="5846243"/>
          <a:ext cx="5105400" cy="914400"/>
        </p:xfrm>
        <a:graphic>
          <a:graphicData uri="http://schemas.openxmlformats.org/presentationml/2006/ole">
            <mc:AlternateContent xmlns:mc="http://schemas.openxmlformats.org/markup-compatibility/2006">
              <mc:Choice xmlns:v="urn:schemas-microsoft-com:vml" Requires="v">
                <p:oleObj spid="_x0000_s341462" name="Equation" r:id="rId7" imgW="2552700" imgH="457200" progId="Equation.3">
                  <p:embed/>
                </p:oleObj>
              </mc:Choice>
              <mc:Fallback>
                <p:oleObj name="Equation" r:id="rId7" imgW="2552700" imgH="457200" progId="Equation.3">
                  <p:embed/>
                  <p:pic>
                    <p:nvPicPr>
                      <p:cNvPr id="0" name=""/>
                      <p:cNvPicPr/>
                      <p:nvPr/>
                    </p:nvPicPr>
                    <p:blipFill>
                      <a:blip r:embed="rId8"/>
                      <a:stretch>
                        <a:fillRect/>
                      </a:stretch>
                    </p:blipFill>
                    <p:spPr>
                      <a:xfrm>
                        <a:off x="1536700" y="5846243"/>
                        <a:ext cx="5105400" cy="914400"/>
                      </a:xfrm>
                      <a:prstGeom prst="rect">
                        <a:avLst/>
                      </a:prstGeom>
                    </p:spPr>
                  </p:pic>
                </p:oleObj>
              </mc:Fallback>
            </mc:AlternateContent>
          </a:graphicData>
        </a:graphic>
      </p:graphicFrame>
      <p:sp>
        <p:nvSpPr>
          <p:cNvPr id="41" name="Rectangle 40"/>
          <p:cNvSpPr/>
          <p:nvPr/>
        </p:nvSpPr>
        <p:spPr>
          <a:xfrm>
            <a:off x="483411" y="1229503"/>
            <a:ext cx="8263801" cy="584776"/>
          </a:xfrm>
          <a:prstGeom prst="rect">
            <a:avLst/>
          </a:prstGeom>
        </p:spPr>
        <p:txBody>
          <a:bodyPr wrap="none">
            <a:spAutoFit/>
          </a:bodyPr>
          <a:lstStyle/>
          <a:p>
            <a:pPr marL="285750" indent="-285750">
              <a:buFont typeface="Arial"/>
              <a:buChar char="•"/>
            </a:pPr>
            <a:r>
              <a:rPr lang="en-US" sz="3200" dirty="0" smtClean="0"/>
              <a:t>An MRF </a:t>
            </a:r>
            <a:r>
              <a:rPr lang="en-US" sz="3200" dirty="0"/>
              <a:t>lattice is often </a:t>
            </a:r>
            <a:r>
              <a:rPr lang="en-US" sz="3200" dirty="0" smtClean="0"/>
              <a:t>repeated over an image</a:t>
            </a:r>
            <a:endParaRPr lang="en-US" sz="3200" dirty="0"/>
          </a:p>
        </p:txBody>
      </p:sp>
      <p:pic>
        <p:nvPicPr>
          <p:cNvPr id="42" name="Picture 41"/>
          <p:cNvPicPr>
            <a:picLocks noChangeAspect="1"/>
          </p:cNvPicPr>
          <p:nvPr/>
        </p:nvPicPr>
        <p:blipFill>
          <a:blip r:embed="rId9"/>
          <a:stretch>
            <a:fillRect/>
          </a:stretch>
        </p:blipFill>
        <p:spPr>
          <a:xfrm>
            <a:off x="7578749" y="4574"/>
            <a:ext cx="1553843" cy="1373824"/>
          </a:xfrm>
          <a:prstGeom prst="rect">
            <a:avLst/>
          </a:prstGeom>
        </p:spPr>
      </p:pic>
    </p:spTree>
    <p:extLst>
      <p:ext uri="{BB962C8B-B14F-4D97-AF65-F5344CB8AC3E}">
        <p14:creationId xmlns:p14="http://schemas.microsoft.com/office/powerpoint/2010/main" val="26340375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8"/>
            <a:ext cx="6834786" cy="1143000"/>
          </a:xfrm>
        </p:spPr>
        <p:txBody>
          <a:bodyPr/>
          <a:lstStyle/>
          <a:p>
            <a:r>
              <a:rPr lang="en-US" dirty="0" smtClean="0"/>
              <a:t>Minimizing MRF energies</a:t>
            </a:r>
            <a:endParaRPr lang="en-US" dirty="0"/>
          </a:p>
        </p:txBody>
      </p:sp>
      <p:sp>
        <p:nvSpPr>
          <p:cNvPr id="3" name="Content Placeholder 2"/>
          <p:cNvSpPr>
            <a:spLocks noGrp="1"/>
          </p:cNvSpPr>
          <p:nvPr>
            <p:ph idx="1"/>
          </p:nvPr>
        </p:nvSpPr>
        <p:spPr>
          <a:xfrm>
            <a:off x="457200" y="1405552"/>
            <a:ext cx="8229600" cy="4880916"/>
          </a:xfrm>
        </p:spPr>
        <p:txBody>
          <a:bodyPr/>
          <a:lstStyle/>
          <a:p>
            <a:r>
              <a:rPr lang="en-US" dirty="0" smtClean="0"/>
              <a:t>A commonly </a:t>
            </a:r>
            <a:r>
              <a:rPr lang="en-US" dirty="0"/>
              <a:t>used strategy </a:t>
            </a:r>
            <a:r>
              <a:rPr lang="en-US" dirty="0" smtClean="0"/>
              <a:t>for tasks </a:t>
            </a:r>
            <a:r>
              <a:rPr lang="en-US" dirty="0"/>
              <a:t>such as image segmentation and entity resolution in text documents</a:t>
            </a:r>
            <a:r>
              <a:rPr lang="en-CA" dirty="0"/>
              <a:t> </a:t>
            </a:r>
            <a:r>
              <a:rPr lang="en-CA" dirty="0" smtClean="0"/>
              <a:t>is to </a:t>
            </a:r>
            <a:r>
              <a:rPr lang="en-US" dirty="0"/>
              <a:t>minimizing an energy </a:t>
            </a:r>
            <a:r>
              <a:rPr lang="en-US" dirty="0" smtClean="0"/>
              <a:t>function of the form in the previous slide</a:t>
            </a:r>
          </a:p>
          <a:p>
            <a:r>
              <a:rPr lang="en-US" dirty="0"/>
              <a:t>When such </a:t>
            </a:r>
            <a:r>
              <a:rPr lang="en-US" dirty="0" smtClean="0"/>
              <a:t>energy functions are “sub</a:t>
            </a:r>
            <a:r>
              <a:rPr lang="en-US" dirty="0"/>
              <a:t>-</a:t>
            </a:r>
            <a:r>
              <a:rPr lang="en-US" dirty="0" smtClean="0"/>
              <a:t>modular”, </a:t>
            </a:r>
            <a:r>
              <a:rPr lang="en-US" dirty="0"/>
              <a:t>an exact minimum can be found using algorithms based on graph-cuts; otherwise methods such as tree-reweighted message passing </a:t>
            </a:r>
            <a:r>
              <a:rPr lang="en-US" dirty="0" smtClean="0"/>
              <a:t>can be </a:t>
            </a:r>
            <a:r>
              <a:rPr lang="en-US" dirty="0"/>
              <a:t>used.</a:t>
            </a:r>
            <a:r>
              <a:rPr lang="en-CA" dirty="0"/>
              <a:t> </a:t>
            </a:r>
            <a:endParaRPr lang="en-US" dirty="0"/>
          </a:p>
        </p:txBody>
      </p:sp>
      <p:pic>
        <p:nvPicPr>
          <p:cNvPr id="4" name="Picture 3"/>
          <p:cNvPicPr>
            <a:picLocks noChangeAspect="1"/>
          </p:cNvPicPr>
          <p:nvPr/>
        </p:nvPicPr>
        <p:blipFill>
          <a:blip r:embed="rId2"/>
          <a:stretch>
            <a:fillRect/>
          </a:stretch>
        </p:blipFill>
        <p:spPr>
          <a:xfrm>
            <a:off x="7578749" y="4574"/>
            <a:ext cx="1553843" cy="1373824"/>
          </a:xfrm>
          <a:prstGeom prst="rect">
            <a:avLst/>
          </a:prstGeom>
        </p:spPr>
      </p:pic>
    </p:spTree>
    <p:extLst>
      <p:ext uri="{BB962C8B-B14F-4D97-AF65-F5344CB8AC3E}">
        <p14:creationId xmlns:p14="http://schemas.microsoft.com/office/powerpoint/2010/main" val="2703392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25" y="72848"/>
            <a:ext cx="7066928" cy="1143000"/>
          </a:xfrm>
        </p:spPr>
        <p:txBody>
          <a:bodyPr>
            <a:normAutofit fontScale="90000"/>
          </a:bodyPr>
          <a:lstStyle/>
          <a:p>
            <a:r>
              <a:rPr lang="en-CA" dirty="0" smtClean="0"/>
              <a:t>Example: Image Segmentation</a:t>
            </a:r>
            <a:endParaRPr lang="en-CA" dirty="0"/>
          </a:p>
        </p:txBody>
      </p:sp>
      <p:pic>
        <p:nvPicPr>
          <p:cNvPr id="9" name="Content Placeholder 8"/>
          <p:cNvPicPr>
            <a:picLocks noGrp="1" noChangeAspect="1"/>
          </p:cNvPicPr>
          <p:nvPr>
            <p:ph idx="1"/>
          </p:nvPr>
        </p:nvPicPr>
        <p:blipFill rotWithShape="1">
          <a:blip r:embed="rId2"/>
          <a:srcRect l="1162" t="4938" r="-1162" b="-6108"/>
          <a:stretch/>
        </p:blipFill>
        <p:spPr>
          <a:xfrm>
            <a:off x="306991" y="4000810"/>
            <a:ext cx="2879284" cy="2184729"/>
          </a:xfrm>
        </p:spPr>
      </p:pic>
      <p:pic>
        <p:nvPicPr>
          <p:cNvPr id="10" name="Picture 9"/>
          <p:cNvPicPr>
            <a:picLocks noChangeAspect="1"/>
          </p:cNvPicPr>
          <p:nvPr/>
        </p:nvPicPr>
        <p:blipFill>
          <a:blip r:embed="rId3"/>
          <a:stretch>
            <a:fillRect/>
          </a:stretch>
        </p:blipFill>
        <p:spPr>
          <a:xfrm>
            <a:off x="5992141" y="4000811"/>
            <a:ext cx="2694659" cy="2020994"/>
          </a:xfrm>
          <a:prstGeom prst="rect">
            <a:avLst/>
          </a:prstGeom>
        </p:spPr>
      </p:pic>
      <p:pic>
        <p:nvPicPr>
          <p:cNvPr id="11" name="Picture 10"/>
          <p:cNvPicPr>
            <a:picLocks noChangeAspect="1"/>
          </p:cNvPicPr>
          <p:nvPr/>
        </p:nvPicPr>
        <p:blipFill>
          <a:blip r:embed="rId4"/>
          <a:stretch>
            <a:fillRect/>
          </a:stretch>
        </p:blipFill>
        <p:spPr>
          <a:xfrm>
            <a:off x="3227240" y="4000810"/>
            <a:ext cx="2694659" cy="2020994"/>
          </a:xfrm>
          <a:prstGeom prst="rect">
            <a:avLst/>
          </a:prstGeom>
        </p:spPr>
      </p:pic>
      <p:sp>
        <p:nvSpPr>
          <p:cNvPr id="12" name="Content Placeholder 2"/>
          <p:cNvSpPr txBox="1">
            <a:spLocks/>
          </p:cNvSpPr>
          <p:nvPr/>
        </p:nvSpPr>
        <p:spPr>
          <a:xfrm>
            <a:off x="218974" y="1350932"/>
            <a:ext cx="8925026" cy="550706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Given a labeled dataset of medical imagery, such as a computed tomography or CT image</a:t>
            </a:r>
          </a:p>
          <a:p>
            <a:r>
              <a:rPr lang="en-US" dirty="0" smtClean="0"/>
              <a:t>A well known approach is to learn a Markov Random Field model to segment that image into classes of interest, ex. anatomical structures or tumors </a:t>
            </a:r>
          </a:p>
          <a:p>
            <a:r>
              <a:rPr lang="en-US" dirty="0" smtClean="0"/>
              <a:t>Image features are combined with spatial context</a:t>
            </a:r>
          </a:p>
          <a:p>
            <a:endParaRPr lang="en-US" dirty="0"/>
          </a:p>
          <a:p>
            <a:endParaRPr lang="en-US" dirty="0" smtClean="0"/>
          </a:p>
          <a:p>
            <a:endParaRPr lang="en-US" dirty="0" smtClean="0"/>
          </a:p>
          <a:p>
            <a:endParaRPr lang="en-US" dirty="0" smtClean="0"/>
          </a:p>
          <a:p>
            <a:endParaRPr lang="en-US" dirty="0"/>
          </a:p>
          <a:p>
            <a:pPr marL="0" indent="0">
              <a:buNone/>
            </a:pPr>
            <a:r>
              <a:rPr lang="en-US" dirty="0" smtClean="0"/>
              <a:t>Original Image	        Ground truth		   MRF segmentation</a:t>
            </a:r>
          </a:p>
        </p:txBody>
      </p:sp>
      <p:pic>
        <p:nvPicPr>
          <p:cNvPr id="13" name="Picture 12"/>
          <p:cNvPicPr>
            <a:picLocks noChangeAspect="1"/>
          </p:cNvPicPr>
          <p:nvPr/>
        </p:nvPicPr>
        <p:blipFill>
          <a:blip r:embed="rId5"/>
          <a:stretch>
            <a:fillRect/>
          </a:stretch>
        </p:blipFill>
        <p:spPr>
          <a:xfrm>
            <a:off x="7578749" y="4574"/>
            <a:ext cx="1553843" cy="1373824"/>
          </a:xfrm>
          <a:prstGeom prst="rect">
            <a:avLst/>
          </a:prstGeom>
        </p:spPr>
      </p:pic>
      <p:sp>
        <p:nvSpPr>
          <p:cNvPr id="14" name="TextBox 13"/>
          <p:cNvSpPr txBox="1"/>
          <p:nvPr/>
        </p:nvSpPr>
        <p:spPr>
          <a:xfrm>
            <a:off x="6767955" y="6499566"/>
            <a:ext cx="2539905" cy="369332"/>
          </a:xfrm>
          <a:prstGeom prst="rect">
            <a:avLst/>
          </a:prstGeom>
          <a:noFill/>
        </p:spPr>
        <p:txBody>
          <a:bodyPr wrap="square" rtlCol="0">
            <a:spAutoFit/>
          </a:bodyPr>
          <a:lstStyle/>
          <a:p>
            <a:r>
              <a:rPr lang="en-CA" dirty="0" smtClean="0"/>
              <a:t>From </a:t>
            </a:r>
            <a:r>
              <a:rPr lang="en-CA" dirty="0" err="1" smtClean="0"/>
              <a:t>Bhole</a:t>
            </a:r>
            <a:r>
              <a:rPr lang="en-CA" dirty="0" smtClean="0"/>
              <a:t> et al. (2013)</a:t>
            </a:r>
            <a:endParaRPr lang="en-CA" dirty="0"/>
          </a:p>
        </p:txBody>
      </p:sp>
    </p:spTree>
    <p:extLst>
      <p:ext uri="{BB962C8B-B14F-4D97-AF65-F5344CB8AC3E}">
        <p14:creationId xmlns:p14="http://schemas.microsoft.com/office/powerpoint/2010/main" val="1365372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marginal probabilities</a:t>
            </a:r>
            <a:endParaRPr lang="en-US" dirty="0"/>
          </a:p>
        </p:txBody>
      </p:sp>
      <p:sp>
        <p:nvSpPr>
          <p:cNvPr id="3" name="Content Placeholder 2"/>
          <p:cNvSpPr>
            <a:spLocks noGrp="1"/>
          </p:cNvSpPr>
          <p:nvPr>
            <p:ph idx="1"/>
          </p:nvPr>
        </p:nvSpPr>
        <p:spPr>
          <a:xfrm>
            <a:off x="218974" y="1350933"/>
            <a:ext cx="8925026" cy="3788006"/>
          </a:xfrm>
        </p:spPr>
        <p:txBody>
          <a:bodyPr>
            <a:normAutofit lnSpcReduction="10000"/>
          </a:bodyPr>
          <a:lstStyle/>
          <a:p>
            <a:r>
              <a:rPr lang="en-US" dirty="0"/>
              <a:t>The marginal for variable </a:t>
            </a:r>
            <a:r>
              <a:rPr lang="en-US" i="1" dirty="0"/>
              <a:t>x</a:t>
            </a:r>
            <a:r>
              <a:rPr lang="en-US" i="1" baseline="-25000" dirty="0"/>
              <a:t>i</a:t>
            </a:r>
            <a:r>
              <a:rPr lang="en-US" dirty="0"/>
              <a:t> </a:t>
            </a:r>
            <a:r>
              <a:rPr lang="en-US" dirty="0" smtClean="0"/>
              <a:t>is </a:t>
            </a:r>
          </a:p>
          <a:p>
            <a:endParaRPr lang="en-US" dirty="0"/>
          </a:p>
          <a:p>
            <a:endParaRPr lang="en-US" dirty="0" smtClean="0"/>
          </a:p>
          <a:p>
            <a:pPr marL="400050" lvl="1" indent="0">
              <a:buNone/>
            </a:pPr>
            <a:r>
              <a:rPr lang="en-US" sz="3000" dirty="0"/>
              <a:t>where the sum is over the states of all variables </a:t>
            </a:r>
            <a:r>
              <a:rPr lang="en-US" sz="3000" i="1" dirty="0" err="1"/>
              <a:t>x</a:t>
            </a:r>
            <a:r>
              <a:rPr lang="en-US" sz="3000" i="1" baseline="-25000" dirty="0" err="1"/>
              <a:t>j</a:t>
            </a:r>
            <a:r>
              <a:rPr lang="en-US" sz="3000" dirty="0"/>
              <a:t> ≠</a:t>
            </a:r>
            <a:r>
              <a:rPr lang="en-US" sz="3000" i="1" dirty="0" smtClean="0"/>
              <a:t>x</a:t>
            </a:r>
            <a:r>
              <a:rPr lang="en-US" sz="3000" i="1" baseline="-25000" dirty="0" smtClean="0"/>
              <a:t>i</a:t>
            </a:r>
            <a:r>
              <a:rPr lang="en-US" sz="3000" dirty="0" smtClean="0"/>
              <a:t> </a:t>
            </a:r>
          </a:p>
          <a:p>
            <a:r>
              <a:rPr lang="en-US" dirty="0"/>
              <a:t>Consider the task of computing the </a:t>
            </a:r>
            <a:r>
              <a:rPr lang="en-US" dirty="0" smtClean="0"/>
              <a:t>marginal </a:t>
            </a:r>
            <a:r>
              <a:rPr lang="en-US" i="1" dirty="0" smtClean="0"/>
              <a:t>conditional</a:t>
            </a:r>
            <a:r>
              <a:rPr lang="en-US" dirty="0" smtClean="0"/>
              <a:t> </a:t>
            </a:r>
            <a:r>
              <a:rPr lang="en-US" dirty="0"/>
              <a:t>probability of variable x</a:t>
            </a:r>
            <a:r>
              <a:rPr lang="en-US" baseline="-25000" dirty="0"/>
              <a:t>3</a:t>
            </a:r>
            <a:r>
              <a:rPr lang="en-US" dirty="0"/>
              <a:t> given </a:t>
            </a:r>
            <a:r>
              <a:rPr lang="en-US" dirty="0" smtClean="0"/>
              <a:t>an observation for </a:t>
            </a:r>
            <a:r>
              <a:rPr lang="en-US" dirty="0"/>
              <a:t>x</a:t>
            </a:r>
            <a:r>
              <a:rPr lang="en-US" baseline="-25000" dirty="0"/>
              <a:t>4</a:t>
            </a:r>
            <a:r>
              <a:rPr lang="en-US" dirty="0" smtClean="0"/>
              <a:t> from a model where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98627925"/>
              </p:ext>
            </p:extLst>
          </p:nvPr>
        </p:nvGraphicFramePr>
        <p:xfrm>
          <a:off x="2589213" y="2093796"/>
          <a:ext cx="3492500" cy="1492250"/>
        </p:xfrm>
        <a:graphic>
          <a:graphicData uri="http://schemas.openxmlformats.org/presentationml/2006/ole">
            <mc:AlternateContent xmlns:mc="http://schemas.openxmlformats.org/markup-compatibility/2006">
              <mc:Choice xmlns:v="urn:schemas-microsoft-com:vml" Requires="v">
                <p:oleObj spid="_x0000_s342327" name="Equation" r:id="rId3" imgW="1397000" imgH="596900" progId="Equation.3">
                  <p:embed/>
                </p:oleObj>
              </mc:Choice>
              <mc:Fallback>
                <p:oleObj name="Equation" r:id="rId3" imgW="1397000" imgH="596900" progId="Equation.3">
                  <p:embed/>
                  <p:pic>
                    <p:nvPicPr>
                      <p:cNvPr id="0" name=""/>
                      <p:cNvPicPr/>
                      <p:nvPr/>
                    </p:nvPicPr>
                    <p:blipFill>
                      <a:blip r:embed="rId4"/>
                      <a:stretch>
                        <a:fillRect/>
                      </a:stretch>
                    </p:blipFill>
                    <p:spPr>
                      <a:xfrm>
                        <a:off x="2589213" y="2093796"/>
                        <a:ext cx="3492500" cy="14922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99585002"/>
              </p:ext>
            </p:extLst>
          </p:nvPr>
        </p:nvGraphicFramePr>
        <p:xfrm>
          <a:off x="468745" y="5319423"/>
          <a:ext cx="4229100" cy="1000125"/>
        </p:xfrm>
        <a:graphic>
          <a:graphicData uri="http://schemas.openxmlformats.org/presentationml/2006/ole">
            <mc:AlternateContent xmlns:mc="http://schemas.openxmlformats.org/markup-compatibility/2006">
              <mc:Choice xmlns:v="urn:schemas-microsoft-com:vml" Requires="v">
                <p:oleObj spid="_x0000_s342328" name="Equation" r:id="rId5" imgW="1879600" imgH="444500" progId="Equation.3">
                  <p:embed/>
                </p:oleObj>
              </mc:Choice>
              <mc:Fallback>
                <p:oleObj name="Equation" r:id="rId5" imgW="1879600" imgH="444500" progId="Equation.3">
                  <p:embed/>
                  <p:pic>
                    <p:nvPicPr>
                      <p:cNvPr id="0" name=""/>
                      <p:cNvPicPr/>
                      <p:nvPr/>
                    </p:nvPicPr>
                    <p:blipFill>
                      <a:blip r:embed="rId6"/>
                      <a:stretch>
                        <a:fillRect/>
                      </a:stretch>
                    </p:blipFill>
                    <p:spPr>
                      <a:xfrm>
                        <a:off x="468745" y="5319423"/>
                        <a:ext cx="4229100" cy="1000125"/>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4992963" y="4974095"/>
            <a:ext cx="4056808" cy="1792194"/>
          </a:xfrm>
          <a:prstGeom prst="rect">
            <a:avLst/>
          </a:prstGeom>
        </p:spPr>
      </p:pic>
    </p:spTree>
    <p:extLst>
      <p:ext uri="{BB962C8B-B14F-4D97-AF65-F5344CB8AC3E}">
        <p14:creationId xmlns:p14="http://schemas.microsoft.com/office/powerpoint/2010/main" val="14368057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52"/>
            <a:ext cx="6097394" cy="1143000"/>
          </a:xfrm>
        </p:spPr>
        <p:txBody>
          <a:bodyPr/>
          <a:lstStyle/>
          <a:p>
            <a:r>
              <a:rPr lang="en-US" dirty="0" smtClean="0"/>
              <a:t>Marginal probabilities</a:t>
            </a:r>
            <a:endParaRPr lang="en-US" dirty="0"/>
          </a:p>
        </p:txBody>
      </p:sp>
      <p:sp>
        <p:nvSpPr>
          <p:cNvPr id="3" name="Content Placeholder 2"/>
          <p:cNvSpPr>
            <a:spLocks noGrp="1"/>
          </p:cNvSpPr>
          <p:nvPr>
            <p:ph idx="1"/>
          </p:nvPr>
        </p:nvSpPr>
        <p:spPr>
          <a:xfrm>
            <a:off x="457200" y="1176874"/>
            <a:ext cx="8229600" cy="5763056"/>
          </a:xfrm>
        </p:spPr>
        <p:txBody>
          <a:bodyPr>
            <a:normAutofit fontScale="92500"/>
          </a:bodyPr>
          <a:lstStyle/>
          <a:p>
            <a:r>
              <a:rPr lang="en-US" dirty="0"/>
              <a:t>Since other variables in the graph have not been observed, they should be integrated out of the graphical model to obtain the desired </a:t>
            </a:r>
            <a:r>
              <a:rPr lang="en-US" dirty="0" smtClean="0"/>
              <a:t>result, ex. </a:t>
            </a:r>
          </a:p>
          <a:p>
            <a:endParaRPr lang="en-US" dirty="0"/>
          </a:p>
          <a:p>
            <a:pPr marL="0" indent="0">
              <a:buNone/>
            </a:pPr>
            <a:endParaRPr lang="en-US" dirty="0"/>
          </a:p>
          <a:p>
            <a:endParaRPr lang="en-US" dirty="0" smtClean="0"/>
          </a:p>
          <a:p>
            <a:endParaRPr lang="en-US" dirty="0"/>
          </a:p>
          <a:p>
            <a:endParaRPr lang="en-US" dirty="0" smtClean="0"/>
          </a:p>
          <a:p>
            <a:r>
              <a:rPr lang="en-US" dirty="0"/>
              <a:t>However, this sum involves a large data structure containing the joint </a:t>
            </a:r>
            <a:r>
              <a:rPr lang="en-US" dirty="0" smtClean="0"/>
              <a:t>probability, </a:t>
            </a:r>
            <a:r>
              <a:rPr lang="en-US" dirty="0"/>
              <a:t>composed of the products over the individual </a:t>
            </a:r>
            <a:r>
              <a:rPr lang="en-US" dirty="0" smtClean="0"/>
              <a:t>probabilities </a:t>
            </a:r>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4869544"/>
              </p:ext>
            </p:extLst>
          </p:nvPr>
        </p:nvGraphicFramePr>
        <p:xfrm>
          <a:off x="513644" y="2718543"/>
          <a:ext cx="4368800" cy="1168400"/>
        </p:xfrm>
        <a:graphic>
          <a:graphicData uri="http://schemas.openxmlformats.org/presentationml/2006/ole">
            <mc:AlternateContent xmlns:mc="http://schemas.openxmlformats.org/markup-compatibility/2006">
              <mc:Choice xmlns:v="urn:schemas-microsoft-com:vml" Requires="v">
                <p:oleObj spid="_x0000_s343347" name="Equation" r:id="rId3" imgW="2184400" imgH="584200" progId="Equation.3">
                  <p:embed/>
                </p:oleObj>
              </mc:Choice>
              <mc:Fallback>
                <p:oleObj name="Equation" r:id="rId3" imgW="2184400" imgH="584200" progId="Equation.3">
                  <p:embed/>
                  <p:pic>
                    <p:nvPicPr>
                      <p:cNvPr id="0" name=""/>
                      <p:cNvPicPr/>
                      <p:nvPr/>
                    </p:nvPicPr>
                    <p:blipFill>
                      <a:blip r:embed="rId4"/>
                      <a:stretch>
                        <a:fillRect/>
                      </a:stretch>
                    </p:blipFill>
                    <p:spPr>
                      <a:xfrm>
                        <a:off x="513644" y="2718543"/>
                        <a:ext cx="4368800" cy="1168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38818649"/>
              </p:ext>
            </p:extLst>
          </p:nvPr>
        </p:nvGraphicFramePr>
        <p:xfrm>
          <a:off x="557438" y="3770151"/>
          <a:ext cx="7493000" cy="1600200"/>
        </p:xfrm>
        <a:graphic>
          <a:graphicData uri="http://schemas.openxmlformats.org/presentationml/2006/ole">
            <mc:AlternateContent xmlns:mc="http://schemas.openxmlformats.org/markup-compatibility/2006">
              <mc:Choice xmlns:v="urn:schemas-microsoft-com:vml" Requires="v">
                <p:oleObj spid="_x0000_s343348" name="Equation" r:id="rId5" imgW="3746500" imgH="800100" progId="Equation.3">
                  <p:embed/>
                </p:oleObj>
              </mc:Choice>
              <mc:Fallback>
                <p:oleObj name="Equation" r:id="rId5" imgW="3746500" imgH="800100" progId="Equation.3">
                  <p:embed/>
                  <p:pic>
                    <p:nvPicPr>
                      <p:cNvPr id="0" name=""/>
                      <p:cNvPicPr/>
                      <p:nvPr/>
                    </p:nvPicPr>
                    <p:blipFill>
                      <a:blip r:embed="rId6"/>
                      <a:stretch>
                        <a:fillRect/>
                      </a:stretch>
                    </p:blipFill>
                    <p:spPr>
                      <a:xfrm>
                        <a:off x="557438" y="3770151"/>
                        <a:ext cx="7493000" cy="1600200"/>
                      </a:xfrm>
                      <a:prstGeom prst="rect">
                        <a:avLst/>
                      </a:prstGeom>
                    </p:spPr>
                  </p:pic>
                </p:oleObj>
              </mc:Fallback>
            </mc:AlternateContent>
          </a:graphicData>
        </a:graphic>
      </p:graphicFrame>
      <p:sp>
        <p:nvSpPr>
          <p:cNvPr id="6" name="TextBox 5"/>
          <p:cNvSpPr txBox="1"/>
          <p:nvPr/>
        </p:nvSpPr>
        <p:spPr>
          <a:xfrm>
            <a:off x="4940836" y="2778872"/>
            <a:ext cx="4136319" cy="553998"/>
          </a:xfrm>
          <a:prstGeom prst="rect">
            <a:avLst/>
          </a:prstGeom>
          <a:noFill/>
        </p:spPr>
        <p:txBody>
          <a:bodyPr wrap="none" rtlCol="0">
            <a:spAutoFit/>
          </a:bodyPr>
          <a:lstStyle/>
          <a:p>
            <a:r>
              <a:rPr lang="en-US" sz="3000" dirty="0"/>
              <a:t>w</a:t>
            </a:r>
            <a:r>
              <a:rPr lang="en-US" sz="3000" dirty="0" smtClean="0"/>
              <a:t>here the key quantity is</a:t>
            </a:r>
            <a:endParaRPr lang="en-US" sz="3000" dirty="0"/>
          </a:p>
        </p:txBody>
      </p:sp>
      <p:pic>
        <p:nvPicPr>
          <p:cNvPr id="22" name="Picture 21"/>
          <p:cNvPicPr>
            <a:picLocks noChangeAspect="1"/>
          </p:cNvPicPr>
          <p:nvPr/>
        </p:nvPicPr>
        <p:blipFill>
          <a:blip r:embed="rId7"/>
          <a:stretch>
            <a:fillRect/>
          </a:stretch>
        </p:blipFill>
        <p:spPr>
          <a:xfrm>
            <a:off x="7578749" y="14452"/>
            <a:ext cx="1517650" cy="1200150"/>
          </a:xfrm>
          <a:prstGeom prst="rect">
            <a:avLst/>
          </a:prstGeom>
        </p:spPr>
      </p:pic>
    </p:spTree>
    <p:extLst>
      <p:ext uri="{BB962C8B-B14F-4D97-AF65-F5344CB8AC3E}">
        <p14:creationId xmlns:p14="http://schemas.microsoft.com/office/powerpoint/2010/main" val="3391778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86" y="72848"/>
            <a:ext cx="8570014" cy="1143000"/>
          </a:xfrm>
        </p:spPr>
        <p:txBody>
          <a:bodyPr>
            <a:normAutofit fontScale="90000"/>
          </a:bodyPr>
          <a:lstStyle/>
          <a:p>
            <a:r>
              <a:rPr lang="en-US" dirty="0" smtClean="0"/>
              <a:t>Intuition for the sum-product algorithm</a:t>
            </a:r>
            <a:endParaRPr lang="en-US" dirty="0"/>
          </a:p>
        </p:txBody>
      </p:sp>
      <p:sp>
        <p:nvSpPr>
          <p:cNvPr id="3" name="Content Placeholder 2"/>
          <p:cNvSpPr>
            <a:spLocks noGrp="1"/>
          </p:cNvSpPr>
          <p:nvPr>
            <p:ph idx="1"/>
          </p:nvPr>
        </p:nvSpPr>
        <p:spPr>
          <a:xfrm>
            <a:off x="457200" y="1350931"/>
            <a:ext cx="8229600" cy="2590861"/>
          </a:xfrm>
        </p:spPr>
        <p:txBody>
          <a:bodyPr>
            <a:normAutofit fontScale="85000" lnSpcReduction="20000"/>
          </a:bodyPr>
          <a:lstStyle/>
          <a:p>
            <a:r>
              <a:rPr lang="en-US" sz="3500" dirty="0" smtClean="0"/>
              <a:t>The </a:t>
            </a:r>
            <a:r>
              <a:rPr lang="en-US" sz="3500" i="1" dirty="0"/>
              <a:t>sum-product algorithm</a:t>
            </a:r>
            <a:r>
              <a:rPr lang="en-US" sz="3500" dirty="0"/>
              <a:t> refers to a much better </a:t>
            </a:r>
            <a:r>
              <a:rPr lang="en-US" sz="3500" dirty="0" smtClean="0"/>
              <a:t>solution for computing </a:t>
            </a:r>
            <a:r>
              <a:rPr lang="en-US" sz="3500" dirty="0" err="1" smtClean="0"/>
              <a:t>marginals</a:t>
            </a:r>
            <a:r>
              <a:rPr lang="en-US" sz="3500" dirty="0" smtClean="0"/>
              <a:t>: </a:t>
            </a:r>
            <a:r>
              <a:rPr lang="en-US" sz="3500" dirty="0"/>
              <a:t>simply </a:t>
            </a:r>
            <a:r>
              <a:rPr lang="en-US" sz="3500" i="1" dirty="0"/>
              <a:t>push the sums as far as possible to the right</a:t>
            </a:r>
            <a:r>
              <a:rPr lang="en-US" sz="3500" dirty="0"/>
              <a:t> before computing products of </a:t>
            </a:r>
            <a:r>
              <a:rPr lang="en-US" sz="3500" dirty="0" smtClean="0"/>
              <a:t>probabilities </a:t>
            </a:r>
          </a:p>
          <a:p>
            <a:r>
              <a:rPr lang="en-US" sz="3500" dirty="0" smtClean="0"/>
              <a:t>In our example </a:t>
            </a:r>
            <a:r>
              <a:rPr lang="en-US" sz="3500" dirty="0"/>
              <a:t>the required marginalization can be computed by</a:t>
            </a:r>
            <a:endParaRPr lang="en-CA" sz="3500"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403431616"/>
              </p:ext>
            </p:extLst>
          </p:nvPr>
        </p:nvGraphicFramePr>
        <p:xfrm>
          <a:off x="386694" y="3941793"/>
          <a:ext cx="8343900" cy="2714625"/>
        </p:xfrm>
        <a:graphic>
          <a:graphicData uri="http://schemas.openxmlformats.org/presentationml/2006/ole">
            <mc:AlternateContent xmlns:mc="http://schemas.openxmlformats.org/markup-compatibility/2006">
              <mc:Choice xmlns:v="urn:schemas-microsoft-com:vml" Requires="v">
                <p:oleObj spid="_x0000_s344221" name="Equation" r:id="rId3" imgW="3708400" imgH="1206500" progId="Equation.3">
                  <p:embed/>
                </p:oleObj>
              </mc:Choice>
              <mc:Fallback>
                <p:oleObj name="Equation" r:id="rId3" imgW="3708400" imgH="1206500" progId="Equation.3">
                  <p:embed/>
                  <p:pic>
                    <p:nvPicPr>
                      <p:cNvPr id="0" name=""/>
                      <p:cNvPicPr/>
                      <p:nvPr/>
                    </p:nvPicPr>
                    <p:blipFill>
                      <a:blip r:embed="rId4"/>
                      <a:stretch>
                        <a:fillRect/>
                      </a:stretch>
                    </p:blipFill>
                    <p:spPr>
                      <a:xfrm>
                        <a:off x="386694" y="3941793"/>
                        <a:ext cx="8343900" cy="2714625"/>
                      </a:xfrm>
                      <a:prstGeom prst="rect">
                        <a:avLst/>
                      </a:prstGeom>
                    </p:spPr>
                  </p:pic>
                </p:oleObj>
              </mc:Fallback>
            </mc:AlternateContent>
          </a:graphicData>
        </a:graphic>
      </p:graphicFrame>
      <p:pic>
        <p:nvPicPr>
          <p:cNvPr id="6" name="Picture 5"/>
          <p:cNvPicPr>
            <a:picLocks noChangeAspect="1"/>
          </p:cNvPicPr>
          <p:nvPr/>
        </p:nvPicPr>
        <p:blipFill>
          <a:blip r:embed="rId5"/>
          <a:stretch>
            <a:fillRect/>
          </a:stretch>
        </p:blipFill>
        <p:spPr>
          <a:xfrm>
            <a:off x="5047583" y="5015060"/>
            <a:ext cx="4056808" cy="1792194"/>
          </a:xfrm>
          <a:prstGeom prst="rect">
            <a:avLst/>
          </a:prstGeom>
        </p:spPr>
      </p:pic>
    </p:spTree>
    <p:extLst>
      <p:ext uri="{BB962C8B-B14F-4D97-AF65-F5344CB8AC3E}">
        <p14:creationId xmlns:p14="http://schemas.microsoft.com/office/powerpoint/2010/main" val="4034201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Likelihood</a:t>
            </a:r>
            <a:endParaRPr lang="en-US" dirty="0"/>
          </a:p>
        </p:txBody>
      </p:sp>
      <p:sp>
        <p:nvSpPr>
          <p:cNvPr id="3" name="Content Placeholder 2"/>
          <p:cNvSpPr>
            <a:spLocks noGrp="1"/>
          </p:cNvSpPr>
          <p:nvPr>
            <p:ph idx="1"/>
          </p:nvPr>
        </p:nvSpPr>
        <p:spPr>
          <a:xfrm>
            <a:off x="457200" y="1350932"/>
            <a:ext cx="8229600" cy="5253068"/>
          </a:xfrm>
        </p:spPr>
        <p:txBody>
          <a:bodyPr>
            <a:normAutofit/>
          </a:bodyPr>
          <a:lstStyle/>
          <a:p>
            <a:r>
              <a:rPr lang="en-US" dirty="0">
                <a:solidFill>
                  <a:srgbClr val="000000"/>
                </a:solidFill>
                <a:ea typeface="Times New Roman"/>
                <a:cs typeface="Times New Roman"/>
              </a:rPr>
              <a:t>The </a:t>
            </a:r>
            <a:r>
              <a:rPr lang="en-US" dirty="0" err="1">
                <a:solidFill>
                  <a:srgbClr val="000000"/>
                </a:solidFill>
                <a:ea typeface="Times New Roman"/>
                <a:cs typeface="Times New Roman"/>
              </a:rPr>
              <a:t>i.i.d</a:t>
            </a:r>
            <a:r>
              <a:rPr lang="en-US" dirty="0">
                <a:solidFill>
                  <a:srgbClr val="000000"/>
                </a:solidFill>
                <a:ea typeface="Times New Roman"/>
                <a:cs typeface="Times New Roman"/>
              </a:rPr>
              <a:t>. assumption </a:t>
            </a:r>
            <a:r>
              <a:rPr lang="en-US" dirty="0" smtClean="0">
                <a:solidFill>
                  <a:srgbClr val="000000"/>
                </a:solidFill>
                <a:ea typeface="Times New Roman"/>
                <a:cs typeface="Times New Roman"/>
              </a:rPr>
              <a:t>corresponds to the use of a </a:t>
            </a:r>
            <a:r>
              <a:rPr lang="en-US" dirty="0">
                <a:solidFill>
                  <a:srgbClr val="000000"/>
                </a:solidFill>
                <a:ea typeface="Times New Roman"/>
                <a:cs typeface="Times New Roman"/>
              </a:rPr>
              <a:t>joint probability density function for all observations </a:t>
            </a:r>
            <a:r>
              <a:rPr lang="en-US" dirty="0" smtClean="0">
                <a:solidFill>
                  <a:srgbClr val="000000"/>
                </a:solidFill>
                <a:ea typeface="Times New Roman"/>
                <a:cs typeface="Times New Roman"/>
              </a:rPr>
              <a:t>consisting </a:t>
            </a:r>
            <a:r>
              <a:rPr lang="en-US" dirty="0">
                <a:solidFill>
                  <a:srgbClr val="000000"/>
                </a:solidFill>
                <a:ea typeface="Times New Roman"/>
                <a:cs typeface="Times New Roman"/>
              </a:rPr>
              <a:t>of the product of the same probability model </a:t>
            </a:r>
            <a:r>
              <a:rPr lang="en-US" i="1" dirty="0">
                <a:solidFill>
                  <a:srgbClr val="000000"/>
                </a:solidFill>
                <a:ea typeface="Times New Roman"/>
                <a:cs typeface="Times New Roman"/>
              </a:rPr>
              <a:t>p</a:t>
            </a:r>
            <a:r>
              <a:rPr lang="en-US" dirty="0">
                <a:solidFill>
                  <a:srgbClr val="000000"/>
                </a:solidFill>
                <a:ea typeface="Times New Roman"/>
                <a:cs typeface="Times New Roman"/>
              </a:rPr>
              <a:t>(</a:t>
            </a:r>
            <a:r>
              <a:rPr lang="en-US" i="1" dirty="0" err="1">
                <a:solidFill>
                  <a:srgbClr val="000000"/>
                </a:solidFill>
                <a:ea typeface="Times New Roman"/>
                <a:cs typeface="Times New Roman"/>
              </a:rPr>
              <a:t>x</a:t>
            </a:r>
            <a:r>
              <a:rPr lang="en-US" i="1" baseline="-25000" dirty="0" err="1">
                <a:solidFill>
                  <a:srgbClr val="000000"/>
                </a:solidFill>
                <a:ea typeface="Times New Roman"/>
                <a:cs typeface="Times New Roman"/>
              </a:rPr>
              <a:t>i</a:t>
            </a:r>
            <a:r>
              <a:rPr lang="en-US" dirty="0" err="1" smtClean="0">
                <a:solidFill>
                  <a:srgbClr val="000000"/>
                </a:solidFill>
                <a:ea typeface="Times New Roman"/>
                <a:cs typeface="Times New Roman"/>
              </a:rPr>
              <a:t>;</a:t>
            </a:r>
            <a:r>
              <a:rPr lang="en-US" i="1" dirty="0" err="1" smtClean="0">
                <a:solidFill>
                  <a:srgbClr val="000000"/>
                </a:solidFill>
                <a:latin typeface="Symbol"/>
                <a:ea typeface="Symbol"/>
                <a:cs typeface="Symbol"/>
              </a:rPr>
              <a:t>θ</a:t>
            </a:r>
            <a:r>
              <a:rPr lang="en-US" dirty="0" smtClean="0">
                <a:solidFill>
                  <a:srgbClr val="000000"/>
                </a:solidFill>
                <a:ea typeface="Times New Roman"/>
                <a:cs typeface="Times New Roman"/>
              </a:rPr>
              <a:t>) applied </a:t>
            </a:r>
            <a:r>
              <a:rPr lang="en-US" dirty="0">
                <a:solidFill>
                  <a:srgbClr val="000000"/>
                </a:solidFill>
                <a:ea typeface="Times New Roman"/>
                <a:cs typeface="Times New Roman"/>
              </a:rPr>
              <a:t>to each observation independently. </a:t>
            </a:r>
            <a:endParaRPr lang="en-US" dirty="0" smtClean="0">
              <a:solidFill>
                <a:srgbClr val="000000"/>
              </a:solidFill>
              <a:ea typeface="Times New Roman"/>
              <a:cs typeface="Times New Roman"/>
            </a:endParaRPr>
          </a:p>
          <a:p>
            <a:r>
              <a:rPr lang="en-US" dirty="0" smtClean="0">
                <a:solidFill>
                  <a:srgbClr val="000000"/>
                </a:solidFill>
                <a:ea typeface="Times New Roman"/>
                <a:cs typeface="Times New Roman"/>
              </a:rPr>
              <a:t>For </a:t>
            </a:r>
            <a:r>
              <a:rPr lang="en-US" i="1" dirty="0">
                <a:solidFill>
                  <a:srgbClr val="000000"/>
                </a:solidFill>
                <a:ea typeface="Times New Roman"/>
                <a:cs typeface="Times New Roman"/>
              </a:rPr>
              <a:t>n</a:t>
            </a:r>
            <a:r>
              <a:rPr lang="en-US" dirty="0">
                <a:solidFill>
                  <a:srgbClr val="000000"/>
                </a:solidFill>
                <a:ea typeface="Times New Roman"/>
                <a:cs typeface="Times New Roman"/>
              </a:rPr>
              <a:t> observations, this could be written </a:t>
            </a:r>
            <a:r>
              <a:rPr lang="en-US" dirty="0" smtClean="0">
                <a:solidFill>
                  <a:srgbClr val="000000"/>
                </a:solidFill>
                <a:ea typeface="Times New Roman"/>
                <a:cs typeface="Times New Roman"/>
              </a:rPr>
              <a:t>as</a:t>
            </a:r>
            <a:br>
              <a:rPr lang="en-US" dirty="0" smtClean="0">
                <a:solidFill>
                  <a:srgbClr val="000000"/>
                </a:solidFill>
                <a:ea typeface="Times New Roman"/>
                <a:cs typeface="Times New Roman"/>
              </a:rPr>
            </a:br>
            <a:r>
              <a:rPr lang="en-US" dirty="0" smtClean="0">
                <a:solidFill>
                  <a:srgbClr val="000000"/>
                </a:solidFill>
                <a:ea typeface="Times New Roman"/>
                <a:cs typeface="Times New Roman"/>
              </a:rPr>
              <a:t/>
            </a:r>
            <a:br>
              <a:rPr lang="en-US" dirty="0" smtClean="0">
                <a:solidFill>
                  <a:srgbClr val="000000"/>
                </a:solidFill>
                <a:ea typeface="Times New Roman"/>
                <a:cs typeface="Times New Roman"/>
              </a:rPr>
            </a:br>
            <a:r>
              <a:rPr lang="en-US" dirty="0">
                <a:solidFill>
                  <a:srgbClr val="000000"/>
                </a:solidFill>
                <a:ea typeface="Times New Roman"/>
                <a:cs typeface="Times New Roman"/>
              </a:rPr>
              <a:t/>
            </a:r>
            <a:br>
              <a:rPr lang="en-US" dirty="0">
                <a:solidFill>
                  <a:srgbClr val="000000"/>
                </a:solidFill>
                <a:ea typeface="Times New Roman"/>
                <a:cs typeface="Times New Roman"/>
              </a:rPr>
            </a:br>
            <a:r>
              <a:rPr lang="en-US" dirty="0" smtClean="0">
                <a:solidFill>
                  <a:srgbClr val="000000"/>
                </a:solidFill>
                <a:ea typeface="Times New Roman"/>
                <a:cs typeface="Times New Roman"/>
              </a:rPr>
              <a:t>where each function </a:t>
            </a:r>
            <a:r>
              <a:rPr lang="en-US" i="1" dirty="0">
                <a:solidFill>
                  <a:srgbClr val="000000"/>
                </a:solidFill>
                <a:ea typeface="Times New Roman"/>
                <a:cs typeface="Times New Roman"/>
              </a:rPr>
              <a:t>p</a:t>
            </a:r>
            <a:r>
              <a:rPr lang="en-US" dirty="0">
                <a:solidFill>
                  <a:srgbClr val="000000"/>
                </a:solidFill>
                <a:ea typeface="Times New Roman"/>
                <a:cs typeface="Times New Roman"/>
              </a:rPr>
              <a:t>(</a:t>
            </a:r>
            <a:r>
              <a:rPr lang="en-US" i="1" dirty="0" err="1">
                <a:solidFill>
                  <a:srgbClr val="000000"/>
                </a:solidFill>
                <a:ea typeface="Times New Roman"/>
                <a:cs typeface="Times New Roman"/>
              </a:rPr>
              <a:t>x</a:t>
            </a:r>
            <a:r>
              <a:rPr lang="en-US" i="1" baseline="-25000" dirty="0" err="1">
                <a:solidFill>
                  <a:srgbClr val="000000"/>
                </a:solidFill>
                <a:ea typeface="Times New Roman"/>
                <a:cs typeface="Times New Roman"/>
              </a:rPr>
              <a:t>i</a:t>
            </a:r>
            <a:r>
              <a:rPr lang="en-US" dirty="0" err="1">
                <a:solidFill>
                  <a:srgbClr val="000000"/>
                </a:solidFill>
                <a:ea typeface="Times New Roman"/>
                <a:cs typeface="Times New Roman"/>
              </a:rPr>
              <a:t>;</a:t>
            </a:r>
            <a:r>
              <a:rPr lang="en-US" i="1" dirty="0" err="1">
                <a:solidFill>
                  <a:srgbClr val="000000"/>
                </a:solidFill>
                <a:latin typeface="Symbol"/>
                <a:ea typeface="Symbol"/>
                <a:cs typeface="Symbol"/>
              </a:rPr>
              <a:t>θ</a:t>
            </a:r>
            <a:r>
              <a:rPr lang="en-US" dirty="0" smtClean="0">
                <a:solidFill>
                  <a:srgbClr val="000000"/>
                </a:solidFill>
                <a:ea typeface="Times New Roman"/>
                <a:cs typeface="Times New Roman"/>
              </a:rPr>
              <a:t>) has the same </a:t>
            </a:r>
            <a:r>
              <a:rPr lang="en-US" i="1" dirty="0" err="1" smtClean="0">
                <a:solidFill>
                  <a:srgbClr val="000000"/>
                </a:solidFill>
                <a:latin typeface="Symbol"/>
                <a:ea typeface="Symbol"/>
                <a:cs typeface="Symbol"/>
              </a:rPr>
              <a:t>θ</a:t>
            </a:r>
            <a:endParaRPr lang="en-US" i="1" dirty="0" smtClean="0">
              <a:solidFill>
                <a:srgbClr val="000000"/>
              </a:solidFill>
              <a:latin typeface="Symbol"/>
              <a:ea typeface="Symbol"/>
              <a:cs typeface="Symbo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64490398"/>
              </p:ext>
            </p:extLst>
          </p:nvPr>
        </p:nvGraphicFramePr>
        <p:xfrm>
          <a:off x="1186354" y="4655532"/>
          <a:ext cx="6794500" cy="539750"/>
        </p:xfrm>
        <a:graphic>
          <a:graphicData uri="http://schemas.openxmlformats.org/presentationml/2006/ole">
            <mc:AlternateContent xmlns:mc="http://schemas.openxmlformats.org/markup-compatibility/2006">
              <mc:Choice xmlns:v="urn:schemas-microsoft-com:vml" Requires="v">
                <p:oleObj spid="_x0000_s278734" name="Equation" r:id="rId3" imgW="2717800" imgH="215900" progId="Equation.3">
                  <p:embed/>
                </p:oleObj>
              </mc:Choice>
              <mc:Fallback>
                <p:oleObj name="Equation" r:id="rId3" imgW="2717800" imgH="215900" progId="Equation.3">
                  <p:embed/>
                  <p:pic>
                    <p:nvPicPr>
                      <p:cNvPr id="0" name=""/>
                      <p:cNvPicPr/>
                      <p:nvPr/>
                    </p:nvPicPr>
                    <p:blipFill>
                      <a:blip r:embed="rId4"/>
                      <a:stretch>
                        <a:fillRect/>
                      </a:stretch>
                    </p:blipFill>
                    <p:spPr>
                      <a:xfrm>
                        <a:off x="1186354" y="4655532"/>
                        <a:ext cx="6794500" cy="539750"/>
                      </a:xfrm>
                      <a:prstGeom prst="rect">
                        <a:avLst/>
                      </a:prstGeom>
                    </p:spPr>
                  </p:pic>
                </p:oleObj>
              </mc:Fallback>
            </mc:AlternateContent>
          </a:graphicData>
        </a:graphic>
      </p:graphicFrame>
    </p:spTree>
    <p:extLst>
      <p:ext uri="{BB962C8B-B14F-4D97-AF65-F5344CB8AC3E}">
        <p14:creationId xmlns:p14="http://schemas.microsoft.com/office/powerpoint/2010/main" val="4967549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sum-product algorithm</a:t>
            </a:r>
            <a:endParaRPr lang="en-US" dirty="0"/>
          </a:p>
        </p:txBody>
      </p:sp>
      <p:sp>
        <p:nvSpPr>
          <p:cNvPr id="3" name="Content Placeholder 2"/>
          <p:cNvSpPr>
            <a:spLocks noGrp="1"/>
          </p:cNvSpPr>
          <p:nvPr>
            <p:ph idx="1"/>
          </p:nvPr>
        </p:nvSpPr>
        <p:spPr>
          <a:xfrm>
            <a:off x="457200" y="1350932"/>
            <a:ext cx="8588022" cy="4942624"/>
          </a:xfrm>
        </p:spPr>
        <p:txBody>
          <a:bodyPr>
            <a:normAutofit lnSpcReduction="10000"/>
          </a:bodyPr>
          <a:lstStyle/>
          <a:p>
            <a:r>
              <a:rPr lang="en-US" dirty="0" smtClean="0"/>
              <a:t>Computes exact </a:t>
            </a:r>
            <a:r>
              <a:rPr lang="en-US" dirty="0" err="1" smtClean="0"/>
              <a:t>marginals</a:t>
            </a:r>
            <a:r>
              <a:rPr lang="en-US" dirty="0" smtClean="0"/>
              <a:t> in tree structured factor graphs</a:t>
            </a:r>
          </a:p>
          <a:p>
            <a:r>
              <a:rPr lang="en-US" dirty="0" smtClean="0"/>
              <a:t>Begin </a:t>
            </a:r>
            <a:r>
              <a:rPr lang="en-US" dirty="0"/>
              <a:t>with variable or function nodes that have only one </a:t>
            </a:r>
            <a:r>
              <a:rPr lang="en-US" dirty="0" smtClean="0"/>
              <a:t>connection (leaf nodes) </a:t>
            </a:r>
          </a:p>
          <a:p>
            <a:r>
              <a:rPr lang="en-US" dirty="0" smtClean="0"/>
              <a:t>Function </a:t>
            </a:r>
            <a:r>
              <a:rPr lang="en-US" dirty="0"/>
              <a:t>nodes send the </a:t>
            </a:r>
            <a:r>
              <a:rPr lang="en-US" dirty="0" smtClean="0"/>
              <a:t>message: </a:t>
            </a:r>
            <a:br>
              <a:rPr lang="en-US" dirty="0" smtClean="0"/>
            </a:br>
            <a:r>
              <a:rPr lang="en-US" dirty="0" smtClean="0"/>
              <a:t>to </a:t>
            </a:r>
            <a:r>
              <a:rPr lang="en-US" dirty="0"/>
              <a:t>the variable connected to </a:t>
            </a:r>
            <a:r>
              <a:rPr lang="en-US" dirty="0" smtClean="0"/>
              <a:t>them </a:t>
            </a:r>
          </a:p>
          <a:p>
            <a:r>
              <a:rPr lang="en-US" dirty="0"/>
              <a:t>V</a:t>
            </a:r>
            <a:r>
              <a:rPr lang="en-US" dirty="0" smtClean="0"/>
              <a:t>ariable </a:t>
            </a:r>
            <a:r>
              <a:rPr lang="en-US" dirty="0"/>
              <a:t>nodes send </a:t>
            </a:r>
            <a:r>
              <a:rPr lang="en-US" dirty="0" smtClean="0"/>
              <a:t> the message:</a:t>
            </a:r>
          </a:p>
          <a:p>
            <a:r>
              <a:rPr lang="en-US" dirty="0"/>
              <a:t>O</a:t>
            </a:r>
            <a:r>
              <a:rPr lang="en-US" dirty="0" smtClean="0"/>
              <a:t>ther nodes wait </a:t>
            </a:r>
            <a:r>
              <a:rPr lang="en-US" dirty="0"/>
              <a:t>until </a:t>
            </a:r>
            <a:r>
              <a:rPr lang="en-US" dirty="0" smtClean="0"/>
              <a:t>they have </a:t>
            </a:r>
            <a:r>
              <a:rPr lang="en-US" dirty="0"/>
              <a:t>received a message from all neighbors except the one </a:t>
            </a:r>
            <a:r>
              <a:rPr lang="en-US" dirty="0" smtClean="0"/>
              <a:t>will send </a:t>
            </a:r>
            <a:r>
              <a:rPr lang="en-US" dirty="0"/>
              <a:t>a</a:t>
            </a:r>
            <a:r>
              <a:rPr lang="en-US" dirty="0" smtClean="0"/>
              <a:t> </a:t>
            </a:r>
            <a:r>
              <a:rPr lang="en-US" dirty="0"/>
              <a:t>message </a:t>
            </a:r>
            <a:r>
              <a:rPr lang="en-US" dirty="0" smtClean="0"/>
              <a:t>to</a:t>
            </a:r>
          </a:p>
          <a:p>
            <a:pPr marL="0"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15047077"/>
              </p:ext>
            </p:extLst>
          </p:nvPr>
        </p:nvGraphicFramePr>
        <p:xfrm>
          <a:off x="6635045" y="3411009"/>
          <a:ext cx="1828800" cy="400050"/>
        </p:xfrm>
        <a:graphic>
          <a:graphicData uri="http://schemas.openxmlformats.org/presentationml/2006/ole">
            <mc:AlternateContent xmlns:mc="http://schemas.openxmlformats.org/markup-compatibility/2006">
              <mc:Choice xmlns:v="urn:schemas-microsoft-com:vml" Requires="v">
                <p:oleObj spid="_x0000_s345387" name="Equation" r:id="rId3" imgW="812800" imgH="177800" progId="Equation.3">
                  <p:embed/>
                </p:oleObj>
              </mc:Choice>
              <mc:Fallback>
                <p:oleObj name="Equation" r:id="rId3" imgW="812800" imgH="177800" progId="Equation.3">
                  <p:embed/>
                  <p:pic>
                    <p:nvPicPr>
                      <p:cNvPr id="0" name=""/>
                      <p:cNvPicPr/>
                      <p:nvPr/>
                    </p:nvPicPr>
                    <p:blipFill>
                      <a:blip r:embed="rId4"/>
                      <a:stretch>
                        <a:fillRect/>
                      </a:stretch>
                    </p:blipFill>
                    <p:spPr>
                      <a:xfrm>
                        <a:off x="6635045" y="3411009"/>
                        <a:ext cx="1828800" cy="4000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64968889"/>
              </p:ext>
            </p:extLst>
          </p:nvPr>
        </p:nvGraphicFramePr>
        <p:xfrm>
          <a:off x="6649156" y="4373034"/>
          <a:ext cx="1400175" cy="400050"/>
        </p:xfrm>
        <a:graphic>
          <a:graphicData uri="http://schemas.openxmlformats.org/presentationml/2006/ole">
            <mc:AlternateContent xmlns:mc="http://schemas.openxmlformats.org/markup-compatibility/2006">
              <mc:Choice xmlns:v="urn:schemas-microsoft-com:vml" Requires="v">
                <p:oleObj spid="_x0000_s345388" name="Equation" r:id="rId5" imgW="622300" imgH="177800" progId="Equation.3">
                  <p:embed/>
                </p:oleObj>
              </mc:Choice>
              <mc:Fallback>
                <p:oleObj name="Equation" r:id="rId5" imgW="622300" imgH="177800" progId="Equation.3">
                  <p:embed/>
                  <p:pic>
                    <p:nvPicPr>
                      <p:cNvPr id="0" name=""/>
                      <p:cNvPicPr/>
                      <p:nvPr/>
                    </p:nvPicPr>
                    <p:blipFill>
                      <a:blip r:embed="rId6"/>
                      <a:stretch>
                        <a:fillRect/>
                      </a:stretch>
                    </p:blipFill>
                    <p:spPr>
                      <a:xfrm>
                        <a:off x="6649156" y="4373034"/>
                        <a:ext cx="1400175" cy="400050"/>
                      </a:xfrm>
                      <a:prstGeom prst="rect">
                        <a:avLst/>
                      </a:prstGeom>
                    </p:spPr>
                  </p:pic>
                </p:oleObj>
              </mc:Fallback>
            </mc:AlternateContent>
          </a:graphicData>
        </a:graphic>
      </p:graphicFrame>
    </p:spTree>
    <p:extLst>
      <p:ext uri="{BB962C8B-B14F-4D97-AF65-F5344CB8AC3E}">
        <p14:creationId xmlns:p14="http://schemas.microsoft.com/office/powerpoint/2010/main" val="13223410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to variable messages</a:t>
            </a:r>
            <a:endParaRPr lang="en-US" dirty="0"/>
          </a:p>
        </p:txBody>
      </p:sp>
      <p:sp>
        <p:nvSpPr>
          <p:cNvPr id="3" name="Content Placeholder 2"/>
          <p:cNvSpPr>
            <a:spLocks noGrp="1"/>
          </p:cNvSpPr>
          <p:nvPr>
            <p:ph idx="1"/>
          </p:nvPr>
        </p:nvSpPr>
        <p:spPr>
          <a:xfrm>
            <a:off x="457200" y="1350932"/>
            <a:ext cx="8229600" cy="5507068"/>
          </a:xfrm>
        </p:spPr>
        <p:txBody>
          <a:bodyPr>
            <a:normAutofit fontScale="85000" lnSpcReduction="10000"/>
          </a:bodyPr>
          <a:lstStyle/>
          <a:p>
            <a:r>
              <a:rPr lang="en-US" dirty="0" smtClean="0"/>
              <a:t>When ready, function </a:t>
            </a:r>
            <a:r>
              <a:rPr lang="en-US" dirty="0"/>
              <a:t>nodes send messages of the following form to variable </a:t>
            </a:r>
            <a:r>
              <a:rPr lang="en-US" i="1" dirty="0"/>
              <a:t>x</a:t>
            </a:r>
            <a:r>
              <a:rPr lang="en-US" dirty="0" smtClean="0"/>
              <a:t>:</a:t>
            </a:r>
          </a:p>
          <a:p>
            <a:endParaRPr lang="en-US" dirty="0"/>
          </a:p>
          <a:p>
            <a:endParaRPr lang="en-US" dirty="0" smtClean="0"/>
          </a:p>
          <a:p>
            <a:r>
              <a:rPr lang="en-US" dirty="0"/>
              <a:t>where </a:t>
            </a:r>
            <a:r>
              <a:rPr lang="en-US" i="1" dirty="0"/>
              <a:t>N</a:t>
            </a:r>
            <a:r>
              <a:rPr lang="en-US" dirty="0"/>
              <a:t>(</a:t>
            </a:r>
            <a:r>
              <a:rPr lang="en-US" i="1" dirty="0"/>
              <a:t>f</a:t>
            </a:r>
            <a:r>
              <a:rPr lang="en-US" dirty="0"/>
              <a:t>)\</a:t>
            </a:r>
            <a:r>
              <a:rPr lang="en-US" i="1" dirty="0"/>
              <a:t>x</a:t>
            </a:r>
            <a:r>
              <a:rPr lang="en-US" dirty="0"/>
              <a:t> represents the set of the function node </a:t>
            </a:r>
            <a:r>
              <a:rPr lang="en-US" i="1" dirty="0" smtClean="0"/>
              <a:t>f</a:t>
            </a:r>
            <a:r>
              <a:rPr lang="en-US" dirty="0" smtClean="0"/>
              <a:t>’s </a:t>
            </a:r>
            <a:r>
              <a:rPr lang="en-US" dirty="0"/>
              <a:t>neighbors, excluding the recipient variable </a:t>
            </a:r>
            <a:r>
              <a:rPr lang="en-US" i="1" dirty="0" smtClean="0"/>
              <a:t>x</a:t>
            </a:r>
            <a:endParaRPr lang="en-US" dirty="0" smtClean="0"/>
          </a:p>
          <a:p>
            <a:r>
              <a:rPr lang="en-US" dirty="0"/>
              <a:t>V</a:t>
            </a:r>
            <a:r>
              <a:rPr lang="en-US" dirty="0" smtClean="0"/>
              <a:t>ariables </a:t>
            </a:r>
            <a:r>
              <a:rPr lang="en-US" dirty="0"/>
              <a:t>of the </a:t>
            </a:r>
            <a:r>
              <a:rPr lang="en-US" i="1" dirty="0"/>
              <a:t>K</a:t>
            </a:r>
            <a:r>
              <a:rPr lang="en-US" dirty="0"/>
              <a:t> other neighboring nodes </a:t>
            </a:r>
            <a:r>
              <a:rPr lang="en-US" dirty="0" smtClean="0"/>
              <a:t>are </a:t>
            </a:r>
            <a:r>
              <a:rPr lang="en-US" i="1" dirty="0"/>
              <a:t>x</a:t>
            </a:r>
            <a:r>
              <a:rPr lang="en-US" i="1" baseline="-25000" dirty="0"/>
              <a:t>1</a:t>
            </a:r>
            <a:r>
              <a:rPr lang="en-US" dirty="0"/>
              <a:t>,…,</a:t>
            </a:r>
            <a:r>
              <a:rPr lang="en-US" i="1" dirty="0" err="1" smtClean="0"/>
              <a:t>x</a:t>
            </a:r>
            <a:r>
              <a:rPr lang="en-US" i="1" baseline="-25000" dirty="0" err="1" smtClean="0"/>
              <a:t>K</a:t>
            </a:r>
            <a:endParaRPr lang="en-US" dirty="0" smtClean="0"/>
          </a:p>
          <a:p>
            <a:r>
              <a:rPr lang="en-US" dirty="0" smtClean="0"/>
              <a:t>If </a:t>
            </a:r>
            <a:r>
              <a:rPr lang="en-US" dirty="0"/>
              <a:t>a variable is observed, messages for functions involving it no longer need a sum over </a:t>
            </a:r>
            <a:r>
              <a:rPr lang="en-US" dirty="0" smtClean="0"/>
              <a:t>states </a:t>
            </a:r>
            <a:r>
              <a:rPr lang="en-US" dirty="0"/>
              <a:t>of the variable, the function is evaluated with the </a:t>
            </a:r>
            <a:r>
              <a:rPr lang="en-US" dirty="0" smtClean="0"/>
              <a:t>observation</a:t>
            </a:r>
          </a:p>
          <a:p>
            <a:r>
              <a:rPr lang="en-US" dirty="0" smtClean="0"/>
              <a:t>One </a:t>
            </a:r>
            <a:r>
              <a:rPr lang="en-US" dirty="0"/>
              <a:t>could think of the associated variable node as being transformed into the new modified </a:t>
            </a:r>
            <a:r>
              <a:rPr lang="en-US" dirty="0" smtClean="0"/>
              <a:t>function </a:t>
            </a:r>
            <a:endParaRPr lang="en-CA" dirty="0"/>
          </a:p>
          <a:p>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08694829"/>
              </p:ext>
            </p:extLst>
          </p:nvPr>
        </p:nvGraphicFramePr>
        <p:xfrm>
          <a:off x="1743428" y="2317045"/>
          <a:ext cx="5172075" cy="685800"/>
        </p:xfrm>
        <a:graphic>
          <a:graphicData uri="http://schemas.openxmlformats.org/presentationml/2006/ole">
            <mc:AlternateContent xmlns:mc="http://schemas.openxmlformats.org/markup-compatibility/2006">
              <mc:Choice xmlns:v="urn:schemas-microsoft-com:vml" Requires="v">
                <p:oleObj spid="_x0000_s346268" name="Equation" r:id="rId3" imgW="2298700" imgH="304800" progId="Equation.3">
                  <p:embed/>
                </p:oleObj>
              </mc:Choice>
              <mc:Fallback>
                <p:oleObj name="Equation" r:id="rId3" imgW="2298700" imgH="304800" progId="Equation.3">
                  <p:embed/>
                  <p:pic>
                    <p:nvPicPr>
                      <p:cNvPr id="0" name=""/>
                      <p:cNvPicPr/>
                      <p:nvPr/>
                    </p:nvPicPr>
                    <p:blipFill>
                      <a:blip r:embed="rId4"/>
                      <a:stretch>
                        <a:fillRect/>
                      </a:stretch>
                    </p:blipFill>
                    <p:spPr>
                      <a:xfrm>
                        <a:off x="1743428" y="2317045"/>
                        <a:ext cx="5172075" cy="685800"/>
                      </a:xfrm>
                      <a:prstGeom prst="rect">
                        <a:avLst/>
                      </a:prstGeom>
                    </p:spPr>
                  </p:pic>
                </p:oleObj>
              </mc:Fallback>
            </mc:AlternateContent>
          </a:graphicData>
        </a:graphic>
      </p:graphicFrame>
    </p:spTree>
    <p:extLst>
      <p:ext uri="{BB962C8B-B14F-4D97-AF65-F5344CB8AC3E}">
        <p14:creationId xmlns:p14="http://schemas.microsoft.com/office/powerpoint/2010/main" val="4010689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 to function messages</a:t>
            </a:r>
            <a:endParaRPr lang="en-US" dirty="0"/>
          </a:p>
        </p:txBody>
      </p:sp>
      <p:sp>
        <p:nvSpPr>
          <p:cNvPr id="3" name="Content Placeholder 2"/>
          <p:cNvSpPr>
            <a:spLocks noGrp="1"/>
          </p:cNvSpPr>
          <p:nvPr>
            <p:ph idx="1"/>
          </p:nvPr>
        </p:nvSpPr>
        <p:spPr>
          <a:xfrm>
            <a:off x="457200" y="1350932"/>
            <a:ext cx="8229600" cy="4430373"/>
          </a:xfrm>
        </p:spPr>
        <p:txBody>
          <a:bodyPr>
            <a:normAutofit lnSpcReduction="10000"/>
          </a:bodyPr>
          <a:lstStyle/>
          <a:p>
            <a:r>
              <a:rPr lang="en-US" dirty="0"/>
              <a:t>Variable nodes send messages </a:t>
            </a:r>
            <a:r>
              <a:rPr lang="en-US" dirty="0" smtClean="0"/>
              <a:t>to functions of form:</a:t>
            </a:r>
          </a:p>
          <a:p>
            <a:endParaRPr lang="en-US" dirty="0"/>
          </a:p>
          <a:p>
            <a:r>
              <a:rPr lang="en-US" dirty="0"/>
              <a:t>where the product is over </a:t>
            </a:r>
            <a:r>
              <a:rPr lang="en-US" dirty="0" smtClean="0"/>
              <a:t>the (</a:t>
            </a:r>
            <a:r>
              <a:rPr lang="en-US" i="1" dirty="0" smtClean="0"/>
              <a:t>K</a:t>
            </a:r>
            <a:r>
              <a:rPr lang="en-US" dirty="0" smtClean="0"/>
              <a:t>) </a:t>
            </a:r>
            <a:r>
              <a:rPr lang="en-US" dirty="0"/>
              <a:t>messages from all neighboring functions </a:t>
            </a:r>
            <a:r>
              <a:rPr lang="en-US" i="1" dirty="0"/>
              <a:t>N</a:t>
            </a:r>
            <a:r>
              <a:rPr lang="en-US" dirty="0"/>
              <a:t>(</a:t>
            </a:r>
            <a:r>
              <a:rPr lang="en-US" i="1" dirty="0"/>
              <a:t>x</a:t>
            </a:r>
            <a:r>
              <a:rPr lang="en-US" dirty="0"/>
              <a:t>) </a:t>
            </a:r>
            <a:r>
              <a:rPr lang="en-US" dirty="0" smtClean="0"/>
              <a:t>other </a:t>
            </a:r>
            <a:r>
              <a:rPr lang="en-US" dirty="0"/>
              <a:t>than the recipient </a:t>
            </a:r>
            <a:r>
              <a:rPr lang="en-US" dirty="0" smtClean="0"/>
              <a:t>function </a:t>
            </a:r>
            <a:r>
              <a:rPr lang="en-US" i="1" dirty="0" smtClean="0"/>
              <a:t>f, i.e.</a:t>
            </a:r>
          </a:p>
          <a:p>
            <a:r>
              <a:rPr lang="en-US" dirty="0"/>
              <a:t>T</a:t>
            </a:r>
            <a:r>
              <a:rPr lang="en-US" dirty="0" smtClean="0"/>
              <a:t>he </a:t>
            </a:r>
            <a:r>
              <a:rPr lang="en-US" dirty="0"/>
              <a:t>marginal </a:t>
            </a:r>
            <a:r>
              <a:rPr lang="en-US" dirty="0" smtClean="0"/>
              <a:t>for each node is obtained from the </a:t>
            </a:r>
            <a:r>
              <a:rPr lang="en-US" dirty="0"/>
              <a:t>product over </a:t>
            </a:r>
            <a:r>
              <a:rPr lang="en-US" dirty="0" smtClean="0"/>
              <a:t>all </a:t>
            </a:r>
            <a:r>
              <a:rPr lang="en-US" i="1" dirty="0" smtClean="0"/>
              <a:t>K</a:t>
            </a:r>
            <a:r>
              <a:rPr lang="en-US" dirty="0" smtClean="0"/>
              <a:t>+1 </a:t>
            </a:r>
            <a:r>
              <a:rPr lang="en-US" dirty="0"/>
              <a:t>incoming messages </a:t>
            </a:r>
            <a:r>
              <a:rPr lang="en-US" dirty="0" smtClean="0"/>
              <a:t>from all functions </a:t>
            </a:r>
            <a:r>
              <a:rPr lang="en-US" dirty="0"/>
              <a:t>connected </a:t>
            </a:r>
            <a:r>
              <a:rPr lang="en-US" dirty="0" smtClean="0"/>
              <a:t>to a variable</a:t>
            </a:r>
            <a:r>
              <a:rPr lang="en-CA" dirty="0" smtClean="0"/>
              <a:t> </a:t>
            </a:r>
            <a:endParaRPr lang="en-US" dirty="0" smtClean="0"/>
          </a:p>
          <a:p>
            <a:endParaRPr lang="en-CA"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26180726"/>
              </p:ext>
            </p:extLst>
          </p:nvPr>
        </p:nvGraphicFramePr>
        <p:xfrm>
          <a:off x="2124428" y="2210856"/>
          <a:ext cx="5486400" cy="685800"/>
        </p:xfrm>
        <a:graphic>
          <a:graphicData uri="http://schemas.openxmlformats.org/presentationml/2006/ole">
            <mc:AlternateContent xmlns:mc="http://schemas.openxmlformats.org/markup-compatibility/2006">
              <mc:Choice xmlns:v="urn:schemas-microsoft-com:vml" Requires="v">
                <p:oleObj spid="_x0000_s347581" name="Equation" r:id="rId3" imgW="2438400" imgH="304800" progId="Equation.3">
                  <p:embed/>
                </p:oleObj>
              </mc:Choice>
              <mc:Fallback>
                <p:oleObj name="Equation" r:id="rId3" imgW="2438400" imgH="304800" progId="Equation.3">
                  <p:embed/>
                  <p:pic>
                    <p:nvPicPr>
                      <p:cNvPr id="0" name=""/>
                      <p:cNvPicPr/>
                      <p:nvPr/>
                    </p:nvPicPr>
                    <p:blipFill>
                      <a:blip r:embed="rId4"/>
                      <a:stretch>
                        <a:fillRect/>
                      </a:stretch>
                    </p:blipFill>
                    <p:spPr>
                      <a:xfrm>
                        <a:off x="2124428" y="2210856"/>
                        <a:ext cx="5486400" cy="685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74222341"/>
              </p:ext>
            </p:extLst>
          </p:nvPr>
        </p:nvGraphicFramePr>
        <p:xfrm>
          <a:off x="5494415" y="3804551"/>
          <a:ext cx="1428750" cy="457200"/>
        </p:xfrm>
        <a:graphic>
          <a:graphicData uri="http://schemas.openxmlformats.org/presentationml/2006/ole">
            <mc:AlternateContent xmlns:mc="http://schemas.openxmlformats.org/markup-compatibility/2006">
              <mc:Choice xmlns:v="urn:schemas-microsoft-com:vml" Requires="v">
                <p:oleObj spid="_x0000_s347582" name="Equation" r:id="rId5" imgW="635000" imgH="203200" progId="Equation.3">
                  <p:embed/>
                </p:oleObj>
              </mc:Choice>
              <mc:Fallback>
                <p:oleObj name="Equation" r:id="rId5" imgW="635000" imgH="203200" progId="Equation.3">
                  <p:embed/>
                  <p:pic>
                    <p:nvPicPr>
                      <p:cNvPr id="0" name=""/>
                      <p:cNvPicPr/>
                      <p:nvPr/>
                    </p:nvPicPr>
                    <p:blipFill>
                      <a:blip r:embed="rId6"/>
                      <a:stretch>
                        <a:fillRect/>
                      </a:stretch>
                    </p:blipFill>
                    <p:spPr>
                      <a:xfrm>
                        <a:off x="5494415" y="3804551"/>
                        <a:ext cx="1428750" cy="4572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90818071"/>
              </p:ext>
            </p:extLst>
          </p:nvPr>
        </p:nvGraphicFramePr>
        <p:xfrm>
          <a:off x="1081088" y="5695950"/>
          <a:ext cx="6915150" cy="1028700"/>
        </p:xfrm>
        <a:graphic>
          <a:graphicData uri="http://schemas.openxmlformats.org/presentationml/2006/ole">
            <mc:AlternateContent xmlns:mc="http://schemas.openxmlformats.org/markup-compatibility/2006">
              <mc:Choice xmlns:v="urn:schemas-microsoft-com:vml" Requires="v">
                <p:oleObj spid="_x0000_s347583" name="Equation" r:id="rId7" imgW="3073400" imgH="457200" progId="Equation.3">
                  <p:embed/>
                </p:oleObj>
              </mc:Choice>
              <mc:Fallback>
                <p:oleObj name="Equation" r:id="rId7" imgW="3073400" imgH="457200" progId="Equation.3">
                  <p:embed/>
                  <p:pic>
                    <p:nvPicPr>
                      <p:cNvPr id="0" name=""/>
                      <p:cNvPicPr/>
                      <p:nvPr/>
                    </p:nvPicPr>
                    <p:blipFill>
                      <a:blip r:embed="rId8"/>
                      <a:stretch>
                        <a:fillRect/>
                      </a:stretch>
                    </p:blipFill>
                    <p:spPr>
                      <a:xfrm>
                        <a:off x="1081088" y="5695950"/>
                        <a:ext cx="6915150" cy="1028700"/>
                      </a:xfrm>
                      <a:prstGeom prst="rect">
                        <a:avLst/>
                      </a:prstGeom>
                    </p:spPr>
                  </p:pic>
                </p:oleObj>
              </mc:Fallback>
            </mc:AlternateContent>
          </a:graphicData>
        </a:graphic>
      </p:graphicFrame>
    </p:spTree>
    <p:extLst>
      <p:ext uri="{BB962C8B-B14F-4D97-AF65-F5344CB8AC3E}">
        <p14:creationId xmlns:p14="http://schemas.microsoft.com/office/powerpoint/2010/main" val="26089124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Numerical stability</a:t>
            </a:r>
            <a:endParaRPr lang="en-US" dirty="0"/>
          </a:p>
        </p:txBody>
      </p:sp>
      <p:sp>
        <p:nvSpPr>
          <p:cNvPr id="3" name="Content Placeholder 2"/>
          <p:cNvSpPr>
            <a:spLocks noGrp="1"/>
          </p:cNvSpPr>
          <p:nvPr>
            <p:ph idx="1"/>
          </p:nvPr>
        </p:nvSpPr>
        <p:spPr>
          <a:xfrm>
            <a:off x="457200" y="1252155"/>
            <a:ext cx="8229600" cy="4880916"/>
          </a:xfrm>
        </p:spPr>
        <p:txBody>
          <a:bodyPr>
            <a:normAutofit lnSpcReduction="10000"/>
          </a:bodyPr>
          <a:lstStyle/>
          <a:p>
            <a:r>
              <a:rPr lang="en-US" dirty="0"/>
              <a:t>M</a:t>
            </a:r>
            <a:r>
              <a:rPr lang="en-US" dirty="0" smtClean="0"/>
              <a:t>ultiplying </a:t>
            </a:r>
            <a:r>
              <a:rPr lang="en-US" dirty="0"/>
              <a:t>many probabilities quickly leads to very small </a:t>
            </a:r>
            <a:r>
              <a:rPr lang="en-US" dirty="0" smtClean="0"/>
              <a:t>numbers </a:t>
            </a:r>
          </a:p>
          <a:p>
            <a:r>
              <a:rPr lang="en-US" dirty="0" smtClean="0"/>
              <a:t>The </a:t>
            </a:r>
            <a:r>
              <a:rPr lang="en-US" dirty="0"/>
              <a:t>sum-product algorithm is often implemented with re-</a:t>
            </a:r>
            <a:r>
              <a:rPr lang="en-US" dirty="0" smtClean="0"/>
              <a:t>scaling</a:t>
            </a:r>
          </a:p>
          <a:p>
            <a:r>
              <a:rPr lang="en-US" dirty="0" smtClean="0"/>
              <a:t>Alternatively</a:t>
            </a:r>
            <a:r>
              <a:rPr lang="en-US" dirty="0"/>
              <a:t> </a:t>
            </a:r>
            <a:r>
              <a:rPr lang="en-US" dirty="0" smtClean="0"/>
              <a:t>or additionally </a:t>
            </a:r>
            <a:r>
              <a:rPr lang="en-US" dirty="0"/>
              <a:t>the computations can be performed in log space </a:t>
            </a:r>
            <a:r>
              <a:rPr lang="en-US" dirty="0" smtClean="0"/>
              <a:t>leading </a:t>
            </a:r>
            <a:r>
              <a:rPr lang="en-US" dirty="0"/>
              <a:t>to computations of the form </a:t>
            </a:r>
            <a:r>
              <a:rPr lang="en-US" dirty="0" smtClean="0"/>
              <a:t> </a:t>
            </a:r>
          </a:p>
          <a:p>
            <a:r>
              <a:rPr lang="en-US" dirty="0" smtClean="0"/>
              <a:t>To </a:t>
            </a:r>
            <a:r>
              <a:rPr lang="en-US" dirty="0"/>
              <a:t>help prevent loss of precision when computing the exponents, </a:t>
            </a:r>
            <a:r>
              <a:rPr lang="en-US" dirty="0" smtClean="0"/>
              <a:t>use the equivalent expression </a:t>
            </a:r>
            <a:r>
              <a:rPr lang="en-US" dirty="0"/>
              <a:t>with the smaller exponent</a:t>
            </a:r>
            <a:r>
              <a:rPr lang="en-CA" dirty="0"/>
              <a:t> </a:t>
            </a:r>
            <a:r>
              <a:rPr lang="en-CA" dirty="0" smtClean="0"/>
              <a:t>below</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16750996"/>
              </p:ext>
            </p:extLst>
          </p:nvPr>
        </p:nvGraphicFramePr>
        <p:xfrm>
          <a:off x="5297768" y="4159250"/>
          <a:ext cx="3343275" cy="457200"/>
        </p:xfrm>
        <a:graphic>
          <a:graphicData uri="http://schemas.openxmlformats.org/presentationml/2006/ole">
            <mc:AlternateContent xmlns:mc="http://schemas.openxmlformats.org/markup-compatibility/2006">
              <mc:Choice xmlns:v="urn:schemas-microsoft-com:vml" Requires="v">
                <p:oleObj spid="_x0000_s348465" name="Equation" r:id="rId3" imgW="1485900" imgH="203200" progId="Equation.3">
                  <p:embed/>
                </p:oleObj>
              </mc:Choice>
              <mc:Fallback>
                <p:oleObj name="Equation" r:id="rId3" imgW="1485900" imgH="203200" progId="Equation.3">
                  <p:embed/>
                  <p:pic>
                    <p:nvPicPr>
                      <p:cNvPr id="0" name=""/>
                      <p:cNvPicPr/>
                      <p:nvPr/>
                    </p:nvPicPr>
                    <p:blipFill>
                      <a:blip r:embed="rId4"/>
                      <a:stretch>
                        <a:fillRect/>
                      </a:stretch>
                    </p:blipFill>
                    <p:spPr>
                      <a:xfrm>
                        <a:off x="5297768" y="4159250"/>
                        <a:ext cx="3343275"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48125685"/>
              </p:ext>
            </p:extLst>
          </p:nvPr>
        </p:nvGraphicFramePr>
        <p:xfrm>
          <a:off x="1374775" y="6075363"/>
          <a:ext cx="6886575" cy="514350"/>
        </p:xfrm>
        <a:graphic>
          <a:graphicData uri="http://schemas.openxmlformats.org/presentationml/2006/ole">
            <mc:AlternateContent xmlns:mc="http://schemas.openxmlformats.org/markup-compatibility/2006">
              <mc:Choice xmlns:v="urn:schemas-microsoft-com:vml" Requires="v">
                <p:oleObj spid="_x0000_s348466" name="Equation" r:id="rId5" imgW="3060700" imgH="228600" progId="Equation.3">
                  <p:embed/>
                </p:oleObj>
              </mc:Choice>
              <mc:Fallback>
                <p:oleObj name="Equation" r:id="rId5" imgW="3060700" imgH="228600" progId="Equation.3">
                  <p:embed/>
                  <p:pic>
                    <p:nvPicPr>
                      <p:cNvPr id="0" name=""/>
                      <p:cNvPicPr/>
                      <p:nvPr/>
                    </p:nvPicPr>
                    <p:blipFill>
                      <a:blip r:embed="rId6"/>
                      <a:stretch>
                        <a:fillRect/>
                      </a:stretch>
                    </p:blipFill>
                    <p:spPr>
                      <a:xfrm>
                        <a:off x="1374775" y="6075363"/>
                        <a:ext cx="6886575" cy="514350"/>
                      </a:xfrm>
                      <a:prstGeom prst="rect">
                        <a:avLst/>
                      </a:prstGeom>
                    </p:spPr>
                  </p:pic>
                </p:oleObj>
              </mc:Fallback>
            </mc:AlternateContent>
          </a:graphicData>
        </a:graphic>
      </p:graphicFrame>
    </p:spTree>
    <p:extLst>
      <p:ext uri="{BB962C8B-B14F-4D97-AF65-F5344CB8AC3E}">
        <p14:creationId xmlns:p14="http://schemas.microsoft.com/office/powerpoint/2010/main" val="407130937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847" y="-146452"/>
            <a:ext cx="6855831" cy="1143000"/>
          </a:xfrm>
        </p:spPr>
        <p:txBody>
          <a:bodyPr>
            <a:normAutofit/>
          </a:bodyPr>
          <a:lstStyle/>
          <a:p>
            <a:r>
              <a:rPr lang="en-US" dirty="0"/>
              <a:t>S</a:t>
            </a:r>
            <a:r>
              <a:rPr lang="en-US" dirty="0" smtClean="0"/>
              <a:t>um product messages</a:t>
            </a:r>
            <a:endParaRPr lang="en-US" dirty="0"/>
          </a:p>
        </p:txBody>
      </p:sp>
      <p:sp>
        <p:nvSpPr>
          <p:cNvPr id="4" name="Oval 3"/>
          <p:cNvSpPr/>
          <p:nvPr/>
        </p:nvSpPr>
        <p:spPr bwMode="auto">
          <a:xfrm>
            <a:off x="7469690" y="2170839"/>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ctr" defTabSz="449263" rtl="0" eaLnBrk="1" fontAlgn="base" latinLnBrk="0" hangingPunct="1">
              <a:lnSpc>
                <a:spcPts val="3688"/>
              </a:lnSpc>
              <a:spcBef>
                <a:spcPct val="0"/>
              </a:spcBef>
              <a:spcAft>
                <a:spcPct val="0"/>
              </a:spcAft>
              <a:buClr>
                <a:srgbClr val="000000"/>
              </a:buClr>
              <a:buSzPct val="100000"/>
              <a:buFont typeface="Arial" charset="0"/>
              <a:buNone/>
              <a:tabLst/>
            </a:pPr>
            <a:endParaRPr kumimoji="0" lang="fr-CA" sz="2200" i="0" u="none" strike="noStrike" cap="none" normalizeH="0" baseline="0" dirty="0">
              <a:ln>
                <a:noFill/>
              </a:ln>
              <a:solidFill>
                <a:schemeClr val="tx1"/>
              </a:solidFill>
              <a:effectLst/>
              <a:latin typeface="Times New Roman"/>
              <a:cs typeface="Times New Roman"/>
            </a:endParaRPr>
          </a:p>
        </p:txBody>
      </p:sp>
      <p:sp>
        <p:nvSpPr>
          <p:cNvPr id="5" name="Oval 4"/>
          <p:cNvSpPr/>
          <p:nvPr/>
        </p:nvSpPr>
        <p:spPr bwMode="auto">
          <a:xfrm>
            <a:off x="5214945" y="2194354"/>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6" name="Oval 5"/>
          <p:cNvSpPr/>
          <p:nvPr/>
        </p:nvSpPr>
        <p:spPr bwMode="auto">
          <a:xfrm>
            <a:off x="4056133" y="3334787"/>
            <a:ext cx="762000" cy="762000"/>
          </a:xfrm>
          <a:prstGeom prst="ellipse">
            <a:avLst/>
          </a:prstGeom>
          <a:solidFill>
            <a:schemeClr val="bg1">
              <a:lumMod val="75000"/>
            </a:schemeClr>
          </a:solid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ctr" defTabSz="449263" rtl="0" eaLnBrk="1" fontAlgn="base" latinLnBrk="0" hangingPunct="1">
              <a:lnSpc>
                <a:spcPts val="3688"/>
              </a:lnSpc>
              <a:spcBef>
                <a:spcPct val="0"/>
              </a:spcBef>
              <a:spcAft>
                <a:spcPct val="0"/>
              </a:spcAft>
              <a:buClr>
                <a:srgbClr val="000000"/>
              </a:buClr>
              <a:buSzPct val="100000"/>
              <a:buFont typeface="Arial" charset="0"/>
              <a:buNone/>
              <a:tabLst/>
            </a:pPr>
            <a:endParaRPr kumimoji="0" lang="fr-CA" sz="2200" i="0" u="none" strike="noStrike" cap="none" normalizeH="0" baseline="0" dirty="0">
              <a:ln>
                <a:noFill/>
              </a:ln>
              <a:solidFill>
                <a:schemeClr val="tx1"/>
              </a:solidFill>
              <a:effectLst/>
              <a:latin typeface="Times New Roman"/>
              <a:cs typeface="Times New Roman"/>
            </a:endParaRPr>
          </a:p>
        </p:txBody>
      </p:sp>
      <p:cxnSp>
        <p:nvCxnSpPr>
          <p:cNvPr id="7" name="Straight Arrow Connector 6"/>
          <p:cNvCxnSpPr>
            <a:stCxn id="9" idx="6"/>
            <a:endCxn id="5" idx="2"/>
          </p:cNvCxnSpPr>
          <p:nvPr/>
        </p:nvCxnSpPr>
        <p:spPr bwMode="auto">
          <a:xfrm>
            <a:off x="3696361" y="2561242"/>
            <a:ext cx="1518584" cy="14112"/>
          </a:xfrm>
          <a:prstGeom prst="straightConnector1">
            <a:avLst/>
          </a:prstGeom>
          <a:solidFill>
            <a:srgbClr val="00B8FF"/>
          </a:solidFill>
          <a:ln w="44450" cap="flat" cmpd="sng" algn="ctr">
            <a:solidFill>
              <a:schemeClr val="tx1"/>
            </a:solidFill>
            <a:prstDash val="solid"/>
            <a:round/>
            <a:headEnd type="none" w="med" len="med"/>
            <a:tailEnd type="none"/>
          </a:ln>
          <a:effectLst/>
        </p:spPr>
      </p:cxnSp>
      <p:sp>
        <p:nvSpPr>
          <p:cNvPr id="8" name="TextBox 7"/>
          <p:cNvSpPr txBox="1"/>
          <p:nvPr/>
        </p:nvSpPr>
        <p:spPr>
          <a:xfrm>
            <a:off x="5364589" y="2318602"/>
            <a:ext cx="439464" cy="430887"/>
          </a:xfrm>
          <a:prstGeom prst="rect">
            <a:avLst/>
          </a:prstGeom>
          <a:noFill/>
        </p:spPr>
        <p:txBody>
          <a:bodyPr wrap="none" rtlCol="0">
            <a:spAutoFit/>
          </a:bodyPr>
          <a:lstStyle/>
          <a:p>
            <a:r>
              <a:rPr lang="en-CA" sz="2200" i="1" dirty="0" smtClean="0">
                <a:latin typeface="Times New Roman"/>
                <a:cs typeface="Times New Roman"/>
              </a:rPr>
              <a:t>x</a:t>
            </a:r>
            <a:r>
              <a:rPr lang="en-CA" sz="2200" baseline="-25000" dirty="0" smtClean="0">
                <a:latin typeface="Times New Roman"/>
                <a:cs typeface="Times New Roman"/>
              </a:rPr>
              <a:t>2</a:t>
            </a:r>
            <a:endParaRPr lang="en-CA" sz="2200" baseline="-25000" dirty="0">
              <a:latin typeface="Times New Roman"/>
              <a:cs typeface="Times New Roman"/>
            </a:endParaRPr>
          </a:p>
        </p:txBody>
      </p:sp>
      <p:sp>
        <p:nvSpPr>
          <p:cNvPr id="9" name="Oval 8"/>
          <p:cNvSpPr/>
          <p:nvPr/>
        </p:nvSpPr>
        <p:spPr bwMode="auto">
          <a:xfrm>
            <a:off x="2934361" y="2180242"/>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algn="ctr">
              <a:lnSpc>
                <a:spcPts val="3688"/>
              </a:lnSpc>
              <a:buClr>
                <a:srgbClr val="000000"/>
              </a:buClr>
              <a:buSzPct val="100000"/>
            </a:pPr>
            <a:endParaRPr lang="fr-CA" sz="2200" baseline="-25000" dirty="0">
              <a:solidFill>
                <a:schemeClr val="tx1"/>
              </a:solidFill>
              <a:latin typeface="Times New Roman"/>
              <a:cs typeface="Times New Roman"/>
            </a:endParaRPr>
          </a:p>
        </p:txBody>
      </p:sp>
      <p:sp>
        <p:nvSpPr>
          <p:cNvPr id="10" name="Oval 9"/>
          <p:cNvSpPr/>
          <p:nvPr/>
        </p:nvSpPr>
        <p:spPr bwMode="auto">
          <a:xfrm>
            <a:off x="652255" y="2175421"/>
            <a:ext cx="762000" cy="762000"/>
          </a:xfrm>
          <a:prstGeom prst="ellipse">
            <a:avLst/>
          </a:prstGeom>
          <a:noFill/>
          <a:ln w="38100"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0" marR="0" indent="0" algn="ctr" defTabSz="449263" rtl="0" eaLnBrk="1" fontAlgn="base" latinLnBrk="0" hangingPunct="1">
              <a:lnSpc>
                <a:spcPts val="3688"/>
              </a:lnSpc>
              <a:spcBef>
                <a:spcPct val="0"/>
              </a:spcBef>
              <a:spcAft>
                <a:spcPct val="0"/>
              </a:spcAft>
              <a:buClr>
                <a:srgbClr val="000000"/>
              </a:buClr>
              <a:buSzPct val="100000"/>
              <a:buFont typeface="Arial" charset="0"/>
              <a:buNone/>
              <a:tabLst/>
            </a:pPr>
            <a:endParaRPr kumimoji="0" lang="fr-CA" sz="2200" i="0" u="none" strike="noStrike" cap="none" normalizeH="0" baseline="0" dirty="0">
              <a:ln>
                <a:noFill/>
              </a:ln>
              <a:solidFill>
                <a:schemeClr val="tx1"/>
              </a:solidFill>
              <a:effectLst/>
              <a:latin typeface="Times New Roman"/>
              <a:cs typeface="Times New Roman"/>
            </a:endParaRPr>
          </a:p>
        </p:txBody>
      </p:sp>
      <p:sp>
        <p:nvSpPr>
          <p:cNvPr id="11" name="TextBox 10"/>
          <p:cNvSpPr txBox="1"/>
          <p:nvPr/>
        </p:nvSpPr>
        <p:spPr>
          <a:xfrm>
            <a:off x="3108665" y="2304490"/>
            <a:ext cx="439464" cy="430887"/>
          </a:xfrm>
          <a:prstGeom prst="rect">
            <a:avLst/>
          </a:prstGeom>
          <a:noFill/>
        </p:spPr>
        <p:txBody>
          <a:bodyPr wrap="none" rtlCol="0">
            <a:spAutoFit/>
          </a:bodyPr>
          <a:lstStyle/>
          <a:p>
            <a:r>
              <a:rPr lang="en-CA" sz="2200" i="1" dirty="0" smtClean="0">
                <a:latin typeface="Times New Roman"/>
                <a:cs typeface="Times New Roman"/>
              </a:rPr>
              <a:t>x</a:t>
            </a:r>
            <a:r>
              <a:rPr lang="en-CA" sz="2200" baseline="-25000" dirty="0" smtClean="0">
                <a:latin typeface="Times New Roman"/>
                <a:cs typeface="Times New Roman"/>
              </a:rPr>
              <a:t>1</a:t>
            </a:r>
            <a:endParaRPr lang="en-CA" sz="2200" baseline="-25000" dirty="0">
              <a:latin typeface="Times New Roman"/>
              <a:cs typeface="Times New Roman"/>
            </a:endParaRPr>
          </a:p>
        </p:txBody>
      </p:sp>
      <p:sp>
        <p:nvSpPr>
          <p:cNvPr id="12" name="TextBox 11"/>
          <p:cNvSpPr txBox="1"/>
          <p:nvPr/>
        </p:nvSpPr>
        <p:spPr>
          <a:xfrm>
            <a:off x="851219" y="2297871"/>
            <a:ext cx="439464" cy="430887"/>
          </a:xfrm>
          <a:prstGeom prst="rect">
            <a:avLst/>
          </a:prstGeom>
          <a:noFill/>
        </p:spPr>
        <p:txBody>
          <a:bodyPr wrap="none" rtlCol="0">
            <a:spAutoFit/>
          </a:bodyPr>
          <a:lstStyle/>
          <a:p>
            <a:r>
              <a:rPr lang="en-CA" sz="2200" i="1" dirty="0" smtClean="0">
                <a:latin typeface="Times New Roman"/>
                <a:cs typeface="Times New Roman"/>
              </a:rPr>
              <a:t>x</a:t>
            </a:r>
            <a:r>
              <a:rPr lang="en-CA" sz="2200" baseline="-25000" dirty="0" smtClean="0">
                <a:latin typeface="Times New Roman"/>
                <a:cs typeface="Times New Roman"/>
              </a:rPr>
              <a:t>3</a:t>
            </a:r>
            <a:endParaRPr lang="en-CA" sz="2200" baseline="-25000" dirty="0">
              <a:latin typeface="Times New Roman"/>
              <a:cs typeface="Times New Roman"/>
            </a:endParaRPr>
          </a:p>
        </p:txBody>
      </p:sp>
      <p:sp>
        <p:nvSpPr>
          <p:cNvPr id="13" name="TextBox 12"/>
          <p:cNvSpPr txBox="1"/>
          <p:nvPr/>
        </p:nvSpPr>
        <p:spPr>
          <a:xfrm>
            <a:off x="4254414" y="3441983"/>
            <a:ext cx="439464" cy="430887"/>
          </a:xfrm>
          <a:prstGeom prst="rect">
            <a:avLst/>
          </a:prstGeom>
          <a:noFill/>
        </p:spPr>
        <p:txBody>
          <a:bodyPr wrap="none" rtlCol="0">
            <a:spAutoFit/>
          </a:bodyPr>
          <a:lstStyle/>
          <a:p>
            <a:r>
              <a:rPr lang="en-CA" sz="2200" i="1" dirty="0" smtClean="0">
                <a:latin typeface="Times New Roman"/>
                <a:cs typeface="Times New Roman"/>
              </a:rPr>
              <a:t>x</a:t>
            </a:r>
            <a:r>
              <a:rPr lang="en-CA" sz="2200" baseline="-25000" dirty="0" smtClean="0">
                <a:latin typeface="Times New Roman"/>
                <a:cs typeface="Times New Roman"/>
              </a:rPr>
              <a:t>4</a:t>
            </a:r>
            <a:endParaRPr lang="en-CA" sz="2200" baseline="-25000" dirty="0">
              <a:latin typeface="Times New Roman"/>
              <a:cs typeface="Times New Roman"/>
            </a:endParaRPr>
          </a:p>
        </p:txBody>
      </p:sp>
      <p:sp>
        <p:nvSpPr>
          <p:cNvPr id="14" name="TextBox 13"/>
          <p:cNvSpPr txBox="1"/>
          <p:nvPr/>
        </p:nvSpPr>
        <p:spPr>
          <a:xfrm>
            <a:off x="7678587" y="2290364"/>
            <a:ext cx="439464" cy="430887"/>
          </a:xfrm>
          <a:prstGeom prst="rect">
            <a:avLst/>
          </a:prstGeom>
          <a:noFill/>
        </p:spPr>
        <p:txBody>
          <a:bodyPr wrap="none" rtlCol="0">
            <a:spAutoFit/>
          </a:bodyPr>
          <a:lstStyle/>
          <a:p>
            <a:r>
              <a:rPr lang="en-CA" sz="2200" i="1" dirty="0" smtClean="0">
                <a:latin typeface="Times New Roman"/>
                <a:cs typeface="Times New Roman"/>
              </a:rPr>
              <a:t>x</a:t>
            </a:r>
            <a:r>
              <a:rPr lang="en-CA" sz="2200" baseline="-25000" dirty="0" smtClean="0">
                <a:latin typeface="Times New Roman"/>
                <a:cs typeface="Times New Roman"/>
              </a:rPr>
              <a:t>5</a:t>
            </a:r>
            <a:endParaRPr lang="en-CA" sz="2200" baseline="-25000" dirty="0">
              <a:latin typeface="Times New Roman"/>
              <a:cs typeface="Times New Roman"/>
            </a:endParaRPr>
          </a:p>
        </p:txBody>
      </p:sp>
      <p:sp>
        <p:nvSpPr>
          <p:cNvPr id="15" name="Rectangle 14"/>
          <p:cNvSpPr/>
          <p:nvPr/>
        </p:nvSpPr>
        <p:spPr>
          <a:xfrm>
            <a:off x="4287247" y="2405810"/>
            <a:ext cx="288000" cy="28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6" name="Straight Arrow Connector 15"/>
          <p:cNvCxnSpPr>
            <a:stCxn id="6" idx="0"/>
            <a:endCxn id="15" idx="2"/>
          </p:cNvCxnSpPr>
          <p:nvPr/>
        </p:nvCxnSpPr>
        <p:spPr bwMode="auto">
          <a:xfrm rot="16200000" flipV="1">
            <a:off x="4113702" y="3011356"/>
            <a:ext cx="640977" cy="5886"/>
          </a:xfrm>
          <a:prstGeom prst="straightConnector1">
            <a:avLst/>
          </a:prstGeom>
          <a:solidFill>
            <a:srgbClr val="00B8FF"/>
          </a:solidFill>
          <a:ln w="44450" cap="flat" cmpd="sng" algn="ctr">
            <a:solidFill>
              <a:schemeClr val="tx1"/>
            </a:solidFill>
            <a:prstDash val="solid"/>
            <a:round/>
            <a:headEnd type="none" w="med" len="med"/>
            <a:tailEnd type="none"/>
          </a:ln>
          <a:effectLst/>
        </p:spPr>
      </p:cxnSp>
      <p:sp>
        <p:nvSpPr>
          <p:cNvPr id="17" name="Rectangle 16"/>
          <p:cNvSpPr/>
          <p:nvPr/>
        </p:nvSpPr>
        <p:spPr>
          <a:xfrm>
            <a:off x="3160205" y="1349466"/>
            <a:ext cx="288000" cy="28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Rectangle 17"/>
          <p:cNvSpPr/>
          <p:nvPr/>
        </p:nvSpPr>
        <p:spPr>
          <a:xfrm>
            <a:off x="5459593" y="1349466"/>
            <a:ext cx="288000" cy="28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9" name="Straight Arrow Connector 18"/>
          <p:cNvCxnSpPr>
            <a:endCxn id="17" idx="2"/>
          </p:cNvCxnSpPr>
          <p:nvPr/>
        </p:nvCxnSpPr>
        <p:spPr bwMode="auto">
          <a:xfrm rot="16200000" flipV="1">
            <a:off x="3043097" y="1898575"/>
            <a:ext cx="533373" cy="11156"/>
          </a:xfrm>
          <a:prstGeom prst="straightConnector1">
            <a:avLst/>
          </a:prstGeom>
          <a:solidFill>
            <a:srgbClr val="00B8FF"/>
          </a:solidFill>
          <a:ln w="44450" cap="flat" cmpd="sng" algn="ctr">
            <a:solidFill>
              <a:schemeClr val="tx1"/>
            </a:solidFill>
            <a:prstDash val="solid"/>
            <a:round/>
            <a:headEnd type="none" w="med" len="med"/>
            <a:tailEnd type="none"/>
          </a:ln>
          <a:effectLst/>
        </p:spPr>
      </p:cxnSp>
      <p:cxnSp>
        <p:nvCxnSpPr>
          <p:cNvPr id="20" name="Straight Arrow Connector 19"/>
          <p:cNvCxnSpPr>
            <a:endCxn id="18" idx="2"/>
          </p:cNvCxnSpPr>
          <p:nvPr/>
        </p:nvCxnSpPr>
        <p:spPr bwMode="auto">
          <a:xfrm rot="16200000" flipV="1">
            <a:off x="5328077" y="1912983"/>
            <a:ext cx="556889" cy="5856"/>
          </a:xfrm>
          <a:prstGeom prst="straightConnector1">
            <a:avLst/>
          </a:prstGeom>
          <a:solidFill>
            <a:srgbClr val="00B8FF"/>
          </a:solidFill>
          <a:ln w="44450" cap="flat" cmpd="sng" algn="ctr">
            <a:solidFill>
              <a:schemeClr val="tx1"/>
            </a:solidFill>
            <a:prstDash val="solid"/>
            <a:round/>
            <a:headEnd type="none" w="med" len="med"/>
            <a:tailEnd type="none"/>
          </a:ln>
          <a:effectLst/>
        </p:spPr>
      </p:cxnSp>
      <p:sp>
        <p:nvSpPr>
          <p:cNvPr id="21" name="TextBox 20"/>
          <p:cNvSpPr txBox="1"/>
          <p:nvPr/>
        </p:nvSpPr>
        <p:spPr>
          <a:xfrm>
            <a:off x="3136687" y="825010"/>
            <a:ext cx="445633" cy="430887"/>
          </a:xfrm>
          <a:prstGeom prst="rect">
            <a:avLst/>
          </a:prstGeom>
          <a:noFill/>
        </p:spPr>
        <p:txBody>
          <a:bodyPr wrap="none" rtlCol="0">
            <a:spAutoFit/>
          </a:bodyPr>
          <a:lstStyle/>
          <a:p>
            <a:r>
              <a:rPr lang="en-CA" sz="2200" i="1" dirty="0" err="1" smtClean="0">
                <a:latin typeface="Times"/>
                <a:cs typeface="Times"/>
              </a:rPr>
              <a:t>f</a:t>
            </a:r>
            <a:r>
              <a:rPr lang="en-CA" sz="2200" i="1" baseline="-25000" dirty="0" err="1" smtClean="0">
                <a:latin typeface="Times"/>
                <a:cs typeface="Times"/>
              </a:rPr>
              <a:t>A</a:t>
            </a:r>
            <a:endParaRPr lang="en-CA" sz="2200" i="1" baseline="-25000" dirty="0">
              <a:latin typeface="Times"/>
              <a:cs typeface="Times"/>
            </a:endParaRPr>
          </a:p>
        </p:txBody>
      </p:sp>
      <p:sp>
        <p:nvSpPr>
          <p:cNvPr id="22" name="TextBox 21"/>
          <p:cNvSpPr txBox="1"/>
          <p:nvPr/>
        </p:nvSpPr>
        <p:spPr>
          <a:xfrm>
            <a:off x="5358420" y="777978"/>
            <a:ext cx="445633" cy="430887"/>
          </a:xfrm>
          <a:prstGeom prst="rect">
            <a:avLst/>
          </a:prstGeom>
          <a:noFill/>
        </p:spPr>
        <p:txBody>
          <a:bodyPr wrap="none" rtlCol="0">
            <a:spAutoFit/>
          </a:bodyPr>
          <a:lstStyle/>
          <a:p>
            <a:r>
              <a:rPr lang="en-CA" sz="2200" i="1" dirty="0" err="1" smtClean="0">
                <a:latin typeface="Times"/>
                <a:cs typeface="Times"/>
              </a:rPr>
              <a:t>f</a:t>
            </a:r>
            <a:r>
              <a:rPr lang="en-CA" sz="2200" i="1" baseline="-25000" dirty="0" err="1" smtClean="0">
                <a:latin typeface="Times"/>
                <a:cs typeface="Times"/>
              </a:rPr>
              <a:t>B</a:t>
            </a:r>
            <a:endParaRPr lang="en-CA" sz="2200" i="1" baseline="-25000" dirty="0">
              <a:latin typeface="Times"/>
              <a:cs typeface="Times"/>
            </a:endParaRPr>
          </a:p>
        </p:txBody>
      </p:sp>
      <p:sp>
        <p:nvSpPr>
          <p:cNvPr id="23" name="TextBox 22"/>
          <p:cNvSpPr txBox="1"/>
          <p:nvPr/>
        </p:nvSpPr>
        <p:spPr>
          <a:xfrm>
            <a:off x="1990865" y="1860799"/>
            <a:ext cx="456194" cy="430887"/>
          </a:xfrm>
          <a:prstGeom prst="rect">
            <a:avLst/>
          </a:prstGeom>
          <a:noFill/>
        </p:spPr>
        <p:txBody>
          <a:bodyPr wrap="none" rtlCol="0">
            <a:spAutoFit/>
          </a:bodyPr>
          <a:lstStyle/>
          <a:p>
            <a:r>
              <a:rPr lang="en-CA" sz="2200" i="1" dirty="0" err="1" smtClean="0">
                <a:latin typeface="Times"/>
                <a:cs typeface="Times"/>
              </a:rPr>
              <a:t>f</a:t>
            </a:r>
            <a:r>
              <a:rPr lang="en-CA" sz="2200" i="1" baseline="-25000" dirty="0" err="1" smtClean="0">
                <a:latin typeface="Times"/>
                <a:cs typeface="Times"/>
              </a:rPr>
              <a:t>C</a:t>
            </a:r>
            <a:endParaRPr lang="en-CA" sz="2200" i="1" baseline="-25000" dirty="0">
              <a:latin typeface="Times"/>
              <a:cs typeface="Times"/>
            </a:endParaRPr>
          </a:p>
        </p:txBody>
      </p:sp>
      <p:sp>
        <p:nvSpPr>
          <p:cNvPr id="24" name="TextBox 23"/>
          <p:cNvSpPr txBox="1"/>
          <p:nvPr/>
        </p:nvSpPr>
        <p:spPr>
          <a:xfrm>
            <a:off x="4228795" y="1840398"/>
            <a:ext cx="466572" cy="430887"/>
          </a:xfrm>
          <a:prstGeom prst="rect">
            <a:avLst/>
          </a:prstGeom>
          <a:noFill/>
        </p:spPr>
        <p:txBody>
          <a:bodyPr wrap="none" rtlCol="0">
            <a:spAutoFit/>
          </a:bodyPr>
          <a:lstStyle/>
          <a:p>
            <a:r>
              <a:rPr lang="en-CA" sz="2200" i="1" dirty="0" err="1" smtClean="0">
                <a:latin typeface="Times"/>
                <a:cs typeface="Times"/>
              </a:rPr>
              <a:t>f</a:t>
            </a:r>
            <a:r>
              <a:rPr lang="en-CA" sz="2200" i="1" baseline="-25000" dirty="0" err="1" smtClean="0">
                <a:latin typeface="Times"/>
                <a:cs typeface="Times"/>
              </a:rPr>
              <a:t>D</a:t>
            </a:r>
            <a:endParaRPr lang="en-CA" sz="2200" i="1" baseline="-25000" dirty="0">
              <a:latin typeface="Times"/>
              <a:cs typeface="Times"/>
            </a:endParaRPr>
          </a:p>
        </p:txBody>
      </p:sp>
      <p:sp>
        <p:nvSpPr>
          <p:cNvPr id="25" name="TextBox 24"/>
          <p:cNvSpPr txBox="1"/>
          <p:nvPr/>
        </p:nvSpPr>
        <p:spPr>
          <a:xfrm>
            <a:off x="6527055" y="1866728"/>
            <a:ext cx="445633" cy="430887"/>
          </a:xfrm>
          <a:prstGeom prst="rect">
            <a:avLst/>
          </a:prstGeom>
          <a:noFill/>
        </p:spPr>
        <p:txBody>
          <a:bodyPr wrap="none" rtlCol="0">
            <a:spAutoFit/>
          </a:bodyPr>
          <a:lstStyle/>
          <a:p>
            <a:r>
              <a:rPr lang="en-CA" sz="2200" i="1" dirty="0" err="1" smtClean="0">
                <a:latin typeface="Times"/>
                <a:cs typeface="Times"/>
              </a:rPr>
              <a:t>f</a:t>
            </a:r>
            <a:r>
              <a:rPr lang="en-CA" sz="2200" i="1" baseline="-25000" dirty="0" err="1" smtClean="0">
                <a:latin typeface="Times"/>
                <a:cs typeface="Times"/>
              </a:rPr>
              <a:t>E</a:t>
            </a:r>
            <a:endParaRPr lang="en-CA" sz="2200" i="1" baseline="-25000" dirty="0">
              <a:latin typeface="Times"/>
              <a:cs typeface="Times"/>
            </a:endParaRPr>
          </a:p>
        </p:txBody>
      </p:sp>
      <p:cxnSp>
        <p:nvCxnSpPr>
          <p:cNvPr id="26" name="Straight Arrow Connector 25"/>
          <p:cNvCxnSpPr/>
          <p:nvPr/>
        </p:nvCxnSpPr>
        <p:spPr bwMode="auto">
          <a:xfrm rot="10800000">
            <a:off x="1521608" y="2678745"/>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27" name="Straight Arrow Connector 26"/>
          <p:cNvCxnSpPr/>
          <p:nvPr/>
        </p:nvCxnSpPr>
        <p:spPr bwMode="auto">
          <a:xfrm>
            <a:off x="5976945" y="2561242"/>
            <a:ext cx="1518584" cy="14112"/>
          </a:xfrm>
          <a:prstGeom prst="straightConnector1">
            <a:avLst/>
          </a:prstGeom>
          <a:solidFill>
            <a:srgbClr val="00B8FF"/>
          </a:solidFill>
          <a:ln w="44450" cap="flat" cmpd="sng" algn="ctr">
            <a:solidFill>
              <a:schemeClr val="tx1"/>
            </a:solidFill>
            <a:prstDash val="solid"/>
            <a:round/>
            <a:headEnd type="none" w="med" len="med"/>
            <a:tailEnd type="none"/>
          </a:ln>
          <a:effectLst/>
        </p:spPr>
      </p:cxnSp>
      <p:sp>
        <p:nvSpPr>
          <p:cNvPr id="28" name="Rectangle 27"/>
          <p:cNvSpPr/>
          <p:nvPr/>
        </p:nvSpPr>
        <p:spPr>
          <a:xfrm>
            <a:off x="6567831" y="2405810"/>
            <a:ext cx="288000" cy="28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29" name="Straight Arrow Connector 28"/>
          <p:cNvCxnSpPr/>
          <p:nvPr/>
        </p:nvCxnSpPr>
        <p:spPr bwMode="auto">
          <a:xfrm>
            <a:off x="1415777" y="2561242"/>
            <a:ext cx="1518584" cy="14112"/>
          </a:xfrm>
          <a:prstGeom prst="straightConnector1">
            <a:avLst/>
          </a:prstGeom>
          <a:solidFill>
            <a:srgbClr val="00B8FF"/>
          </a:solidFill>
          <a:ln w="44450" cap="flat" cmpd="sng" algn="ctr">
            <a:solidFill>
              <a:schemeClr val="tx1"/>
            </a:solidFill>
            <a:prstDash val="solid"/>
            <a:round/>
            <a:headEnd type="none" w="med" len="med"/>
            <a:tailEnd type="none"/>
          </a:ln>
          <a:effectLst/>
        </p:spPr>
      </p:cxnSp>
      <p:sp>
        <p:nvSpPr>
          <p:cNvPr id="30" name="Rectangle 29"/>
          <p:cNvSpPr/>
          <p:nvPr/>
        </p:nvSpPr>
        <p:spPr>
          <a:xfrm>
            <a:off x="2006663" y="2405810"/>
            <a:ext cx="288000" cy="28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31" name="Straight Arrow Connector 30"/>
          <p:cNvCxnSpPr/>
          <p:nvPr/>
        </p:nvCxnSpPr>
        <p:spPr bwMode="auto">
          <a:xfrm rot="10800000">
            <a:off x="2435300" y="2696091"/>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32" name="Straight Arrow Connector 31"/>
          <p:cNvCxnSpPr/>
          <p:nvPr/>
        </p:nvCxnSpPr>
        <p:spPr bwMode="auto">
          <a:xfrm rot="10800000">
            <a:off x="3743397" y="2702261"/>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33" name="Straight Arrow Connector 32"/>
          <p:cNvCxnSpPr/>
          <p:nvPr/>
        </p:nvCxnSpPr>
        <p:spPr bwMode="auto">
          <a:xfrm rot="10800000">
            <a:off x="4729155" y="2721194"/>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34" name="Straight Arrow Connector 33"/>
          <p:cNvCxnSpPr/>
          <p:nvPr/>
        </p:nvCxnSpPr>
        <p:spPr bwMode="auto">
          <a:xfrm rot="10800000">
            <a:off x="6096164" y="2719606"/>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35" name="Straight Arrow Connector 34"/>
          <p:cNvCxnSpPr/>
          <p:nvPr/>
        </p:nvCxnSpPr>
        <p:spPr bwMode="auto">
          <a:xfrm rot="10800000">
            <a:off x="6960929" y="2722783"/>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36" name="Straight Arrow Connector 35"/>
          <p:cNvCxnSpPr/>
          <p:nvPr/>
        </p:nvCxnSpPr>
        <p:spPr bwMode="auto">
          <a:xfrm rot="10800000">
            <a:off x="1508187" y="2407944"/>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cxnSp>
        <p:nvCxnSpPr>
          <p:cNvPr id="37" name="Straight Arrow Connector 36"/>
          <p:cNvCxnSpPr/>
          <p:nvPr/>
        </p:nvCxnSpPr>
        <p:spPr bwMode="auto">
          <a:xfrm rot="10800000">
            <a:off x="2421879" y="2425290"/>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cxnSp>
        <p:nvCxnSpPr>
          <p:cNvPr id="38" name="Straight Arrow Connector 37"/>
          <p:cNvCxnSpPr/>
          <p:nvPr/>
        </p:nvCxnSpPr>
        <p:spPr bwMode="auto">
          <a:xfrm rot="10800000">
            <a:off x="3729976" y="2431460"/>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cxnSp>
        <p:nvCxnSpPr>
          <p:cNvPr id="39" name="Straight Arrow Connector 38"/>
          <p:cNvCxnSpPr/>
          <p:nvPr/>
        </p:nvCxnSpPr>
        <p:spPr bwMode="auto">
          <a:xfrm rot="10800000">
            <a:off x="4715734" y="2450393"/>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cxnSp>
        <p:nvCxnSpPr>
          <p:cNvPr id="40" name="Straight Arrow Connector 39"/>
          <p:cNvCxnSpPr/>
          <p:nvPr/>
        </p:nvCxnSpPr>
        <p:spPr bwMode="auto">
          <a:xfrm rot="10800000">
            <a:off x="6082743" y="2448805"/>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cxnSp>
        <p:nvCxnSpPr>
          <p:cNvPr id="41" name="Straight Arrow Connector 40"/>
          <p:cNvCxnSpPr/>
          <p:nvPr/>
        </p:nvCxnSpPr>
        <p:spPr bwMode="auto">
          <a:xfrm rot="10800000">
            <a:off x="6947508" y="2451982"/>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grpSp>
        <p:nvGrpSpPr>
          <p:cNvPr id="42" name="Group 41"/>
          <p:cNvGrpSpPr/>
          <p:nvPr/>
        </p:nvGrpSpPr>
        <p:grpSpPr>
          <a:xfrm rot="16200000">
            <a:off x="5418640" y="1788094"/>
            <a:ext cx="385517" cy="272389"/>
            <a:chOff x="5670259" y="3683481"/>
            <a:chExt cx="385517" cy="272389"/>
          </a:xfrm>
        </p:grpSpPr>
        <p:cxnSp>
          <p:nvCxnSpPr>
            <p:cNvPr id="43" name="Straight Arrow Connector 42"/>
            <p:cNvCxnSpPr/>
            <p:nvPr/>
          </p:nvCxnSpPr>
          <p:spPr bwMode="auto">
            <a:xfrm rot="10800000">
              <a:off x="5683680" y="3954282"/>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44" name="Straight Arrow Connector 43"/>
            <p:cNvCxnSpPr/>
            <p:nvPr/>
          </p:nvCxnSpPr>
          <p:spPr bwMode="auto">
            <a:xfrm rot="10800000">
              <a:off x="5670259" y="3683481"/>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grpSp>
      <p:grpSp>
        <p:nvGrpSpPr>
          <p:cNvPr id="45" name="Group 44"/>
          <p:cNvGrpSpPr/>
          <p:nvPr/>
        </p:nvGrpSpPr>
        <p:grpSpPr>
          <a:xfrm rot="16200000">
            <a:off x="3122603" y="1780534"/>
            <a:ext cx="385517" cy="272389"/>
            <a:chOff x="5670259" y="3683481"/>
            <a:chExt cx="385517" cy="272389"/>
          </a:xfrm>
        </p:grpSpPr>
        <p:cxnSp>
          <p:nvCxnSpPr>
            <p:cNvPr id="46" name="Straight Arrow Connector 45"/>
            <p:cNvCxnSpPr/>
            <p:nvPr/>
          </p:nvCxnSpPr>
          <p:spPr bwMode="auto">
            <a:xfrm rot="10800000">
              <a:off x="5683680" y="3954282"/>
              <a:ext cx="372096" cy="1588"/>
            </a:xfrm>
            <a:prstGeom prst="straightConnector1">
              <a:avLst/>
            </a:prstGeom>
            <a:solidFill>
              <a:srgbClr val="00B8FF"/>
            </a:solidFill>
            <a:ln w="44450" cap="flat" cmpd="sng" algn="ctr">
              <a:solidFill>
                <a:schemeClr val="tx1"/>
              </a:solidFill>
              <a:prstDash val="solid"/>
              <a:round/>
              <a:headEnd type="triangle" w="med" len="med"/>
              <a:tailEnd type="none"/>
            </a:ln>
            <a:effectLst/>
          </p:spPr>
        </p:cxnSp>
        <p:cxnSp>
          <p:nvCxnSpPr>
            <p:cNvPr id="47" name="Straight Arrow Connector 46"/>
            <p:cNvCxnSpPr/>
            <p:nvPr/>
          </p:nvCxnSpPr>
          <p:spPr bwMode="auto">
            <a:xfrm rot="10800000">
              <a:off x="5670259" y="3683481"/>
              <a:ext cx="372096" cy="1588"/>
            </a:xfrm>
            <a:prstGeom prst="straightConnector1">
              <a:avLst/>
            </a:prstGeom>
            <a:solidFill>
              <a:srgbClr val="00B8FF"/>
            </a:solidFill>
            <a:ln w="44450" cap="flat" cmpd="sng" algn="ctr">
              <a:solidFill>
                <a:schemeClr val="tx1"/>
              </a:solidFill>
              <a:prstDash val="solid"/>
              <a:round/>
              <a:headEnd type="none" w="med" len="med"/>
              <a:tailEnd type="triangle"/>
            </a:ln>
            <a:effectLst/>
          </p:spPr>
        </p:cxnSp>
      </p:grpSp>
      <p:sp>
        <p:nvSpPr>
          <p:cNvPr id="48" name="TextBox 47"/>
          <p:cNvSpPr txBox="1"/>
          <p:nvPr/>
        </p:nvSpPr>
        <p:spPr>
          <a:xfrm>
            <a:off x="2840563" y="1697918"/>
            <a:ext cx="364202" cy="307777"/>
          </a:xfrm>
          <a:prstGeom prst="rect">
            <a:avLst/>
          </a:prstGeom>
          <a:noFill/>
        </p:spPr>
        <p:txBody>
          <a:bodyPr wrap="none" rtlCol="0">
            <a:spAutoFit/>
          </a:bodyPr>
          <a:lstStyle/>
          <a:p>
            <a:r>
              <a:rPr lang="en-CA" sz="1400" dirty="0" smtClean="0">
                <a:latin typeface="Times"/>
                <a:cs typeface="Times"/>
              </a:rPr>
              <a:t>1d</a:t>
            </a:r>
            <a:endParaRPr lang="en-CA" sz="1400" baseline="-25000" dirty="0">
              <a:latin typeface="Times"/>
              <a:cs typeface="Times"/>
            </a:endParaRPr>
          </a:p>
        </p:txBody>
      </p:sp>
      <p:sp>
        <p:nvSpPr>
          <p:cNvPr id="49" name="TextBox 48"/>
          <p:cNvSpPr txBox="1"/>
          <p:nvPr/>
        </p:nvSpPr>
        <p:spPr>
          <a:xfrm>
            <a:off x="5157948" y="1732507"/>
            <a:ext cx="354121" cy="307777"/>
          </a:xfrm>
          <a:prstGeom prst="rect">
            <a:avLst/>
          </a:prstGeom>
          <a:noFill/>
        </p:spPr>
        <p:txBody>
          <a:bodyPr wrap="none" rtlCol="0">
            <a:spAutoFit/>
          </a:bodyPr>
          <a:lstStyle/>
          <a:p>
            <a:r>
              <a:rPr lang="en-CA" sz="1400" dirty="0" smtClean="0">
                <a:latin typeface="Times"/>
                <a:cs typeface="Times"/>
              </a:rPr>
              <a:t>1c</a:t>
            </a:r>
            <a:endParaRPr lang="en-CA" sz="1400" baseline="-25000" dirty="0">
              <a:latin typeface="Times"/>
              <a:cs typeface="Times"/>
            </a:endParaRPr>
          </a:p>
        </p:txBody>
      </p:sp>
      <p:sp>
        <p:nvSpPr>
          <p:cNvPr id="50" name="TextBox 49"/>
          <p:cNvSpPr txBox="1"/>
          <p:nvPr/>
        </p:nvSpPr>
        <p:spPr>
          <a:xfrm>
            <a:off x="7045170" y="2150658"/>
            <a:ext cx="354121" cy="307777"/>
          </a:xfrm>
          <a:prstGeom prst="rect">
            <a:avLst/>
          </a:prstGeom>
          <a:noFill/>
        </p:spPr>
        <p:txBody>
          <a:bodyPr wrap="none" rtlCol="0">
            <a:spAutoFit/>
          </a:bodyPr>
          <a:lstStyle/>
          <a:p>
            <a:r>
              <a:rPr lang="en-CA" sz="1400" dirty="0" smtClean="0">
                <a:latin typeface="Times"/>
                <a:cs typeface="Times"/>
              </a:rPr>
              <a:t>1a</a:t>
            </a:r>
            <a:endParaRPr lang="en-CA" sz="1400" baseline="-25000" dirty="0">
              <a:latin typeface="Times"/>
              <a:cs typeface="Times"/>
            </a:endParaRPr>
          </a:p>
        </p:txBody>
      </p:sp>
      <p:sp>
        <p:nvSpPr>
          <p:cNvPr id="51" name="TextBox 50"/>
          <p:cNvSpPr txBox="1"/>
          <p:nvPr/>
        </p:nvSpPr>
        <p:spPr>
          <a:xfrm>
            <a:off x="1521607" y="2664829"/>
            <a:ext cx="364202" cy="307777"/>
          </a:xfrm>
          <a:prstGeom prst="rect">
            <a:avLst/>
          </a:prstGeom>
          <a:noFill/>
        </p:spPr>
        <p:txBody>
          <a:bodyPr wrap="none" rtlCol="0">
            <a:spAutoFit/>
          </a:bodyPr>
          <a:lstStyle/>
          <a:p>
            <a:r>
              <a:rPr lang="en-CA" sz="1400" dirty="0" smtClean="0">
                <a:latin typeface="Times"/>
                <a:cs typeface="Times"/>
              </a:rPr>
              <a:t>1b</a:t>
            </a:r>
            <a:endParaRPr lang="en-CA" sz="1400" baseline="-25000" dirty="0">
              <a:latin typeface="Times"/>
              <a:cs typeface="Times"/>
            </a:endParaRPr>
          </a:p>
        </p:txBody>
      </p:sp>
      <p:sp>
        <p:nvSpPr>
          <p:cNvPr id="52" name="TextBox 51"/>
          <p:cNvSpPr txBox="1"/>
          <p:nvPr/>
        </p:nvSpPr>
        <p:spPr>
          <a:xfrm>
            <a:off x="6222843" y="2140147"/>
            <a:ext cx="354121" cy="307777"/>
          </a:xfrm>
          <a:prstGeom prst="rect">
            <a:avLst/>
          </a:prstGeom>
          <a:noFill/>
        </p:spPr>
        <p:txBody>
          <a:bodyPr wrap="none" rtlCol="0">
            <a:spAutoFit/>
          </a:bodyPr>
          <a:lstStyle/>
          <a:p>
            <a:r>
              <a:rPr lang="en-CA" sz="1400" dirty="0" smtClean="0">
                <a:latin typeface="Times"/>
                <a:cs typeface="Times"/>
              </a:rPr>
              <a:t>2a</a:t>
            </a:r>
            <a:endParaRPr lang="en-CA" sz="1400" baseline="-25000" dirty="0">
              <a:latin typeface="Times"/>
              <a:cs typeface="Times"/>
            </a:endParaRPr>
          </a:p>
        </p:txBody>
      </p:sp>
      <p:sp>
        <p:nvSpPr>
          <p:cNvPr id="53" name="TextBox 52"/>
          <p:cNvSpPr txBox="1"/>
          <p:nvPr/>
        </p:nvSpPr>
        <p:spPr>
          <a:xfrm>
            <a:off x="2411781" y="2672094"/>
            <a:ext cx="364202" cy="307777"/>
          </a:xfrm>
          <a:prstGeom prst="rect">
            <a:avLst/>
          </a:prstGeom>
          <a:noFill/>
        </p:spPr>
        <p:txBody>
          <a:bodyPr wrap="none" rtlCol="0">
            <a:spAutoFit/>
          </a:bodyPr>
          <a:lstStyle/>
          <a:p>
            <a:r>
              <a:rPr lang="en-CA" sz="1400" dirty="0" smtClean="0">
                <a:latin typeface="Times"/>
                <a:cs typeface="Times"/>
              </a:rPr>
              <a:t>2b</a:t>
            </a:r>
            <a:endParaRPr lang="en-CA" sz="1400" baseline="-25000" dirty="0">
              <a:latin typeface="Times"/>
              <a:cs typeface="Times"/>
            </a:endParaRPr>
          </a:p>
        </p:txBody>
      </p:sp>
      <p:sp>
        <p:nvSpPr>
          <p:cNvPr id="54" name="TextBox 53"/>
          <p:cNvSpPr txBox="1"/>
          <p:nvPr/>
        </p:nvSpPr>
        <p:spPr>
          <a:xfrm>
            <a:off x="3734663" y="2672574"/>
            <a:ext cx="364202" cy="307777"/>
          </a:xfrm>
          <a:prstGeom prst="rect">
            <a:avLst/>
          </a:prstGeom>
          <a:noFill/>
        </p:spPr>
        <p:txBody>
          <a:bodyPr wrap="none" rtlCol="0">
            <a:spAutoFit/>
          </a:bodyPr>
          <a:lstStyle/>
          <a:p>
            <a:r>
              <a:rPr lang="en-CA" sz="1400" dirty="0" smtClean="0">
                <a:latin typeface="Times"/>
                <a:cs typeface="Times"/>
              </a:rPr>
              <a:t>3b</a:t>
            </a:r>
            <a:endParaRPr lang="en-CA" sz="1400" baseline="-25000" dirty="0">
              <a:latin typeface="Times"/>
              <a:cs typeface="Times"/>
            </a:endParaRPr>
          </a:p>
        </p:txBody>
      </p:sp>
      <p:sp>
        <p:nvSpPr>
          <p:cNvPr id="55" name="TextBox 54"/>
          <p:cNvSpPr txBox="1"/>
          <p:nvPr/>
        </p:nvSpPr>
        <p:spPr>
          <a:xfrm>
            <a:off x="4813396" y="2140563"/>
            <a:ext cx="354121" cy="307777"/>
          </a:xfrm>
          <a:prstGeom prst="rect">
            <a:avLst/>
          </a:prstGeom>
          <a:noFill/>
        </p:spPr>
        <p:txBody>
          <a:bodyPr wrap="none" rtlCol="0">
            <a:spAutoFit/>
          </a:bodyPr>
          <a:lstStyle/>
          <a:p>
            <a:r>
              <a:rPr lang="en-CA" sz="1400" dirty="0" smtClean="0">
                <a:latin typeface="Times"/>
                <a:cs typeface="Times"/>
              </a:rPr>
              <a:t>3a</a:t>
            </a:r>
            <a:endParaRPr lang="en-CA" sz="1400" baseline="-25000" dirty="0">
              <a:latin typeface="Times"/>
              <a:cs typeface="Times"/>
            </a:endParaRPr>
          </a:p>
        </p:txBody>
      </p:sp>
      <p:sp>
        <p:nvSpPr>
          <p:cNvPr id="56" name="TextBox 55"/>
          <p:cNvSpPr txBox="1"/>
          <p:nvPr/>
        </p:nvSpPr>
        <p:spPr>
          <a:xfrm>
            <a:off x="4742842" y="2681726"/>
            <a:ext cx="364202" cy="307777"/>
          </a:xfrm>
          <a:prstGeom prst="rect">
            <a:avLst/>
          </a:prstGeom>
          <a:noFill/>
        </p:spPr>
        <p:txBody>
          <a:bodyPr wrap="none" rtlCol="0">
            <a:spAutoFit/>
          </a:bodyPr>
          <a:lstStyle/>
          <a:p>
            <a:r>
              <a:rPr lang="en-CA" sz="1400" dirty="0" smtClean="0">
                <a:latin typeface="Times"/>
                <a:cs typeface="Times"/>
              </a:rPr>
              <a:t>4b</a:t>
            </a:r>
            <a:endParaRPr lang="en-CA" sz="1400" baseline="-25000" dirty="0">
              <a:latin typeface="Times"/>
              <a:cs typeface="Times"/>
            </a:endParaRPr>
          </a:p>
        </p:txBody>
      </p:sp>
      <p:sp>
        <p:nvSpPr>
          <p:cNvPr id="57" name="TextBox 56"/>
          <p:cNvSpPr txBox="1"/>
          <p:nvPr/>
        </p:nvSpPr>
        <p:spPr>
          <a:xfrm>
            <a:off x="3827638" y="2139878"/>
            <a:ext cx="354121" cy="307777"/>
          </a:xfrm>
          <a:prstGeom prst="rect">
            <a:avLst/>
          </a:prstGeom>
          <a:noFill/>
        </p:spPr>
        <p:txBody>
          <a:bodyPr wrap="none" rtlCol="0">
            <a:spAutoFit/>
          </a:bodyPr>
          <a:lstStyle/>
          <a:p>
            <a:r>
              <a:rPr lang="en-CA" sz="1400" dirty="0" smtClean="0">
                <a:latin typeface="Times"/>
                <a:cs typeface="Times"/>
              </a:rPr>
              <a:t>4a</a:t>
            </a:r>
            <a:endParaRPr lang="en-CA" sz="1400" baseline="-25000" dirty="0">
              <a:latin typeface="Times"/>
              <a:cs typeface="Times"/>
            </a:endParaRPr>
          </a:p>
        </p:txBody>
      </p:sp>
      <p:sp>
        <p:nvSpPr>
          <p:cNvPr id="58" name="TextBox 57"/>
          <p:cNvSpPr txBox="1"/>
          <p:nvPr/>
        </p:nvSpPr>
        <p:spPr>
          <a:xfrm>
            <a:off x="6107923" y="2669968"/>
            <a:ext cx="364202" cy="307777"/>
          </a:xfrm>
          <a:prstGeom prst="rect">
            <a:avLst/>
          </a:prstGeom>
          <a:noFill/>
        </p:spPr>
        <p:txBody>
          <a:bodyPr wrap="none" rtlCol="0">
            <a:spAutoFit/>
          </a:bodyPr>
          <a:lstStyle/>
          <a:p>
            <a:r>
              <a:rPr lang="en-CA" sz="1400" dirty="0" smtClean="0">
                <a:latin typeface="Times"/>
                <a:cs typeface="Times"/>
              </a:rPr>
              <a:t>5b</a:t>
            </a:r>
            <a:endParaRPr lang="en-CA" sz="1400" baseline="-25000" dirty="0">
              <a:latin typeface="Times"/>
              <a:cs typeface="Times"/>
            </a:endParaRPr>
          </a:p>
        </p:txBody>
      </p:sp>
      <p:sp>
        <p:nvSpPr>
          <p:cNvPr id="59" name="TextBox 58"/>
          <p:cNvSpPr txBox="1"/>
          <p:nvPr/>
        </p:nvSpPr>
        <p:spPr>
          <a:xfrm>
            <a:off x="6960929" y="2668479"/>
            <a:ext cx="364202" cy="307777"/>
          </a:xfrm>
          <a:prstGeom prst="rect">
            <a:avLst/>
          </a:prstGeom>
          <a:noFill/>
        </p:spPr>
        <p:txBody>
          <a:bodyPr wrap="none" rtlCol="0">
            <a:spAutoFit/>
          </a:bodyPr>
          <a:lstStyle/>
          <a:p>
            <a:r>
              <a:rPr lang="en-CA" sz="1400" dirty="0" smtClean="0">
                <a:latin typeface="Times"/>
                <a:cs typeface="Times"/>
              </a:rPr>
              <a:t>6b</a:t>
            </a:r>
            <a:endParaRPr lang="en-CA" sz="1400" baseline="-25000" dirty="0">
              <a:latin typeface="Times"/>
              <a:cs typeface="Times"/>
            </a:endParaRPr>
          </a:p>
        </p:txBody>
      </p:sp>
      <p:sp>
        <p:nvSpPr>
          <p:cNvPr id="60" name="TextBox 59"/>
          <p:cNvSpPr txBox="1"/>
          <p:nvPr/>
        </p:nvSpPr>
        <p:spPr>
          <a:xfrm>
            <a:off x="5724075" y="1803055"/>
            <a:ext cx="354121" cy="307777"/>
          </a:xfrm>
          <a:prstGeom prst="rect">
            <a:avLst/>
          </a:prstGeom>
          <a:noFill/>
        </p:spPr>
        <p:txBody>
          <a:bodyPr wrap="none" rtlCol="0">
            <a:spAutoFit/>
          </a:bodyPr>
          <a:lstStyle/>
          <a:p>
            <a:r>
              <a:rPr lang="en-CA" sz="1400" dirty="0" smtClean="0">
                <a:latin typeface="Times"/>
                <a:cs typeface="Times"/>
              </a:rPr>
              <a:t>5c</a:t>
            </a:r>
            <a:endParaRPr lang="en-CA" sz="1400" baseline="-25000" dirty="0">
              <a:latin typeface="Times"/>
              <a:cs typeface="Times"/>
            </a:endParaRPr>
          </a:p>
        </p:txBody>
      </p:sp>
      <p:sp>
        <p:nvSpPr>
          <p:cNvPr id="61" name="TextBox 60"/>
          <p:cNvSpPr txBox="1"/>
          <p:nvPr/>
        </p:nvSpPr>
        <p:spPr>
          <a:xfrm>
            <a:off x="2560757" y="2133003"/>
            <a:ext cx="354121" cy="307777"/>
          </a:xfrm>
          <a:prstGeom prst="rect">
            <a:avLst/>
          </a:prstGeom>
          <a:noFill/>
        </p:spPr>
        <p:txBody>
          <a:bodyPr wrap="none" rtlCol="0">
            <a:spAutoFit/>
          </a:bodyPr>
          <a:lstStyle/>
          <a:p>
            <a:r>
              <a:rPr lang="en-CA" sz="1400" dirty="0" smtClean="0">
                <a:latin typeface="Times"/>
                <a:cs typeface="Times"/>
              </a:rPr>
              <a:t>5a</a:t>
            </a:r>
            <a:endParaRPr lang="en-CA" sz="1400" baseline="-25000" dirty="0">
              <a:latin typeface="Times"/>
              <a:cs typeface="Times"/>
            </a:endParaRPr>
          </a:p>
        </p:txBody>
      </p:sp>
      <p:sp>
        <p:nvSpPr>
          <p:cNvPr id="62" name="TextBox 61"/>
          <p:cNvSpPr txBox="1"/>
          <p:nvPr/>
        </p:nvSpPr>
        <p:spPr>
          <a:xfrm>
            <a:off x="1642788" y="2137030"/>
            <a:ext cx="354121" cy="307777"/>
          </a:xfrm>
          <a:prstGeom prst="rect">
            <a:avLst/>
          </a:prstGeom>
          <a:noFill/>
        </p:spPr>
        <p:txBody>
          <a:bodyPr wrap="none" rtlCol="0">
            <a:spAutoFit/>
          </a:bodyPr>
          <a:lstStyle/>
          <a:p>
            <a:r>
              <a:rPr lang="en-CA" sz="1400" dirty="0" smtClean="0">
                <a:latin typeface="Times"/>
                <a:cs typeface="Times"/>
              </a:rPr>
              <a:t>6a</a:t>
            </a:r>
            <a:endParaRPr lang="en-CA" sz="1400" baseline="-25000" dirty="0">
              <a:latin typeface="Times"/>
              <a:cs typeface="Times"/>
            </a:endParaRPr>
          </a:p>
        </p:txBody>
      </p:sp>
      <p:sp>
        <p:nvSpPr>
          <p:cNvPr id="63" name="TextBox 62"/>
          <p:cNvSpPr txBox="1"/>
          <p:nvPr/>
        </p:nvSpPr>
        <p:spPr>
          <a:xfrm>
            <a:off x="3421585" y="1813468"/>
            <a:ext cx="364202" cy="307777"/>
          </a:xfrm>
          <a:prstGeom prst="rect">
            <a:avLst/>
          </a:prstGeom>
          <a:noFill/>
        </p:spPr>
        <p:txBody>
          <a:bodyPr wrap="none" rtlCol="0">
            <a:spAutoFit/>
          </a:bodyPr>
          <a:lstStyle/>
          <a:p>
            <a:r>
              <a:rPr lang="en-CA" sz="1400" dirty="0" smtClean="0">
                <a:latin typeface="Times"/>
                <a:cs typeface="Times"/>
              </a:rPr>
              <a:t>5d</a:t>
            </a:r>
            <a:endParaRPr lang="en-CA" sz="1400" baseline="-25000" dirty="0">
              <a:latin typeface="Times"/>
              <a:cs typeface="Times"/>
            </a:endParaRPr>
          </a:p>
        </p:txBody>
      </p:sp>
      <p:graphicFrame>
        <p:nvGraphicFramePr>
          <p:cNvPr id="64" name="Object 63"/>
          <p:cNvGraphicFramePr>
            <a:graphicFrameLocks noChangeAspect="1"/>
          </p:cNvGraphicFramePr>
          <p:nvPr>
            <p:extLst>
              <p:ext uri="{D42A27DB-BD31-4B8C-83A1-F6EECF244321}">
                <p14:modId xmlns:p14="http://schemas.microsoft.com/office/powerpoint/2010/main" val="1627945534"/>
              </p:ext>
            </p:extLst>
          </p:nvPr>
        </p:nvGraphicFramePr>
        <p:xfrm>
          <a:off x="279040" y="4257376"/>
          <a:ext cx="8829675" cy="2628900"/>
        </p:xfrm>
        <a:graphic>
          <a:graphicData uri="http://schemas.openxmlformats.org/presentationml/2006/ole">
            <mc:AlternateContent xmlns:mc="http://schemas.openxmlformats.org/markup-compatibility/2006">
              <mc:Choice xmlns:v="urn:schemas-microsoft-com:vml" Requires="v">
                <p:oleObj spid="_x0000_s350363" name="Equation" r:id="rId3" imgW="3924300" imgH="1168400" progId="Equation.3">
                  <p:embed/>
                </p:oleObj>
              </mc:Choice>
              <mc:Fallback>
                <p:oleObj name="Equation" r:id="rId3" imgW="3924300" imgH="1168400" progId="Equation.3">
                  <p:embed/>
                  <p:pic>
                    <p:nvPicPr>
                      <p:cNvPr id="0" name=""/>
                      <p:cNvPicPr/>
                      <p:nvPr/>
                    </p:nvPicPr>
                    <p:blipFill>
                      <a:blip r:embed="rId4"/>
                      <a:stretch>
                        <a:fillRect/>
                      </a:stretch>
                    </p:blipFill>
                    <p:spPr>
                      <a:xfrm>
                        <a:off x="279040" y="4257376"/>
                        <a:ext cx="8829675" cy="2628900"/>
                      </a:xfrm>
                      <a:prstGeom prst="rect">
                        <a:avLst/>
                      </a:prstGeom>
                    </p:spPr>
                  </p:pic>
                </p:oleObj>
              </mc:Fallback>
            </mc:AlternateContent>
          </a:graphicData>
        </a:graphic>
      </p:graphicFrame>
      <p:pic>
        <p:nvPicPr>
          <p:cNvPr id="93" name="Picture 92"/>
          <p:cNvPicPr>
            <a:picLocks noChangeAspect="1"/>
          </p:cNvPicPr>
          <p:nvPr/>
        </p:nvPicPr>
        <p:blipFill>
          <a:blip r:embed="rId5"/>
          <a:stretch>
            <a:fillRect/>
          </a:stretch>
        </p:blipFill>
        <p:spPr>
          <a:xfrm>
            <a:off x="77313" y="34886"/>
            <a:ext cx="1510855" cy="1498317"/>
          </a:xfrm>
          <a:prstGeom prst="rect">
            <a:avLst/>
          </a:prstGeom>
        </p:spPr>
      </p:pic>
    </p:spTree>
    <p:extLst>
      <p:ext uri="{BB962C8B-B14F-4D97-AF65-F5344CB8AC3E}">
        <p14:creationId xmlns:p14="http://schemas.microsoft.com/office/powerpoint/2010/main" val="144117537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04"/>
            <a:ext cx="8229600" cy="848923"/>
          </a:xfrm>
        </p:spPr>
        <p:txBody>
          <a:bodyPr/>
          <a:lstStyle/>
          <a:p>
            <a:r>
              <a:rPr lang="en-US" dirty="0" smtClean="0"/>
              <a:t>The messages for our example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43191246"/>
              </p:ext>
            </p:extLst>
          </p:nvPr>
        </p:nvGraphicFramePr>
        <p:xfrm>
          <a:off x="469935" y="2847980"/>
          <a:ext cx="7913412" cy="3943901"/>
        </p:xfrm>
        <a:graphic>
          <a:graphicData uri="http://schemas.openxmlformats.org/presentationml/2006/ole">
            <mc:AlternateContent xmlns:mc="http://schemas.openxmlformats.org/markup-compatibility/2006">
              <mc:Choice xmlns:v="urn:schemas-microsoft-com:vml" Requires="v">
                <p:oleObj spid="_x0000_s351386" name="Equation" r:id="rId3" imgW="3924300" imgH="1955800" progId="Equation.3">
                  <p:embed/>
                </p:oleObj>
              </mc:Choice>
              <mc:Fallback>
                <p:oleObj name="Equation" r:id="rId3" imgW="3924300" imgH="1955800" progId="Equation.3">
                  <p:embed/>
                  <p:pic>
                    <p:nvPicPr>
                      <p:cNvPr id="0" name=""/>
                      <p:cNvPicPr/>
                      <p:nvPr/>
                    </p:nvPicPr>
                    <p:blipFill>
                      <a:blip r:embed="rId4"/>
                      <a:stretch>
                        <a:fillRect/>
                      </a:stretch>
                    </p:blipFill>
                    <p:spPr>
                      <a:xfrm>
                        <a:off x="469935" y="2847980"/>
                        <a:ext cx="7913412" cy="3943901"/>
                      </a:xfrm>
                      <a:prstGeom prst="rect">
                        <a:avLst/>
                      </a:prstGeom>
                    </p:spPr>
                  </p:pic>
                </p:oleObj>
              </mc:Fallback>
            </mc:AlternateContent>
          </a:graphicData>
        </a:graphic>
      </p:graphicFrame>
      <p:sp>
        <p:nvSpPr>
          <p:cNvPr id="5" name="Content Placeholder 2"/>
          <p:cNvSpPr>
            <a:spLocks noGrp="1"/>
          </p:cNvSpPr>
          <p:nvPr>
            <p:ph idx="1"/>
          </p:nvPr>
        </p:nvSpPr>
        <p:spPr>
          <a:xfrm>
            <a:off x="6102556" y="3472547"/>
            <a:ext cx="2996488" cy="3162002"/>
          </a:xfrm>
        </p:spPr>
        <p:txBody>
          <a:bodyPr>
            <a:noAutofit/>
          </a:bodyPr>
          <a:lstStyle/>
          <a:p>
            <a:pPr marL="0" indent="0">
              <a:buNone/>
            </a:pPr>
            <a:r>
              <a:rPr lang="en-US" sz="2600" dirty="0"/>
              <a:t>T</a:t>
            </a:r>
            <a:r>
              <a:rPr lang="en-US" sz="2600" dirty="0" smtClean="0"/>
              <a:t>he </a:t>
            </a:r>
            <a:r>
              <a:rPr lang="en-US" sz="2600" dirty="0"/>
              <a:t>complete algorithm </a:t>
            </a:r>
            <a:r>
              <a:rPr lang="en-US" sz="2600" dirty="0" smtClean="0"/>
              <a:t>can </a:t>
            </a:r>
            <a:r>
              <a:rPr lang="en-US" sz="2600" dirty="0"/>
              <a:t>yield all single-variable </a:t>
            </a:r>
            <a:r>
              <a:rPr lang="en-US" sz="2600" dirty="0" err="1"/>
              <a:t>marginals</a:t>
            </a:r>
            <a:r>
              <a:rPr lang="en-US" sz="2600" dirty="0"/>
              <a:t> in the graph using the other messages shown </a:t>
            </a:r>
            <a:r>
              <a:rPr lang="en-US" sz="2600" dirty="0" smtClean="0"/>
              <a:t>in the diagram </a:t>
            </a:r>
            <a:endParaRPr lang="en-US" sz="2600" dirty="0"/>
          </a:p>
        </p:txBody>
      </p:sp>
      <p:pic>
        <p:nvPicPr>
          <p:cNvPr id="8" name="Picture 7"/>
          <p:cNvPicPr>
            <a:picLocks noChangeAspect="1"/>
          </p:cNvPicPr>
          <p:nvPr/>
        </p:nvPicPr>
        <p:blipFill>
          <a:blip r:embed="rId5"/>
          <a:stretch>
            <a:fillRect/>
          </a:stretch>
        </p:blipFill>
        <p:spPr>
          <a:xfrm>
            <a:off x="4274860" y="1038732"/>
            <a:ext cx="4857901" cy="1449704"/>
          </a:xfrm>
          <a:prstGeom prst="rect">
            <a:avLst/>
          </a:prstGeom>
        </p:spPr>
      </p:pic>
      <p:pic>
        <p:nvPicPr>
          <p:cNvPr id="9" name="Picture 8"/>
          <p:cNvPicPr>
            <a:picLocks noChangeAspect="1"/>
          </p:cNvPicPr>
          <p:nvPr/>
        </p:nvPicPr>
        <p:blipFill>
          <a:blip r:embed="rId6"/>
          <a:stretch>
            <a:fillRect/>
          </a:stretch>
        </p:blipFill>
        <p:spPr>
          <a:xfrm>
            <a:off x="71430" y="818805"/>
            <a:ext cx="4180952" cy="1836558"/>
          </a:xfrm>
          <a:prstGeom prst="rect">
            <a:avLst/>
          </a:prstGeom>
        </p:spPr>
      </p:pic>
    </p:spTree>
    <p:extLst>
      <p:ext uri="{BB962C8B-B14F-4D97-AF65-F5344CB8AC3E}">
        <p14:creationId xmlns:p14="http://schemas.microsoft.com/office/powerpoint/2010/main" val="270534757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48"/>
            <a:ext cx="9144000" cy="1143000"/>
          </a:xfrm>
        </p:spPr>
        <p:txBody>
          <a:bodyPr>
            <a:normAutofit fontScale="90000"/>
          </a:bodyPr>
          <a:lstStyle/>
          <a:p>
            <a:r>
              <a:rPr lang="en-US" dirty="0" smtClean="0"/>
              <a:t>Finding the most probable configuration</a:t>
            </a:r>
            <a:endParaRPr lang="en-US" dirty="0"/>
          </a:p>
        </p:txBody>
      </p:sp>
      <p:sp>
        <p:nvSpPr>
          <p:cNvPr id="3" name="Content Placeholder 2"/>
          <p:cNvSpPr>
            <a:spLocks noGrp="1"/>
          </p:cNvSpPr>
          <p:nvPr>
            <p:ph idx="1"/>
          </p:nvPr>
        </p:nvSpPr>
        <p:spPr/>
        <p:txBody>
          <a:bodyPr/>
          <a:lstStyle/>
          <a:p>
            <a:r>
              <a:rPr lang="en-US" dirty="0"/>
              <a:t>Finding the most probable configuration of all other variables in our example given  </a:t>
            </a:r>
            <a:r>
              <a:rPr lang="en-US" dirty="0" smtClean="0"/>
              <a:t>   involves </a:t>
            </a:r>
            <a:r>
              <a:rPr lang="en-US" dirty="0"/>
              <a:t>searching for </a:t>
            </a:r>
            <a:endParaRPr lang="en-US" dirty="0" smtClean="0"/>
          </a:p>
          <a:p>
            <a:pPr marL="0" indent="0">
              <a:buNone/>
            </a:pPr>
            <a:endParaRPr lang="en-US" dirty="0" smtClean="0"/>
          </a:p>
          <a:p>
            <a:pPr marL="0" indent="0">
              <a:buNone/>
            </a:pPr>
            <a:endParaRPr lang="en-US" dirty="0" smtClean="0"/>
          </a:p>
          <a:p>
            <a:pPr marL="400050" lvl="1" indent="0">
              <a:buNone/>
            </a:pPr>
            <a:r>
              <a:rPr lang="en-US" sz="3200" dirty="0" smtClean="0"/>
              <a:t>for which</a:t>
            </a:r>
            <a:endParaRPr lang="en-CA"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2146697476"/>
              </p:ext>
            </p:extLst>
          </p:nvPr>
        </p:nvGraphicFramePr>
        <p:xfrm>
          <a:off x="6996288" y="1916288"/>
          <a:ext cx="1028700" cy="457200"/>
        </p:xfrm>
        <a:graphic>
          <a:graphicData uri="http://schemas.openxmlformats.org/presentationml/2006/ole">
            <mc:AlternateContent xmlns:mc="http://schemas.openxmlformats.org/markup-compatibility/2006">
              <mc:Choice xmlns:v="urn:schemas-microsoft-com:vml" Requires="v">
                <p:oleObj spid="_x0000_s352698" name="Equation" r:id="rId3" imgW="457200" imgH="203200" progId="Equation.3">
                  <p:embed/>
                </p:oleObj>
              </mc:Choice>
              <mc:Fallback>
                <p:oleObj name="Equation" r:id="rId3" imgW="457200" imgH="203200" progId="Equation.3">
                  <p:embed/>
                  <p:pic>
                    <p:nvPicPr>
                      <p:cNvPr id="0" name=""/>
                      <p:cNvPicPr/>
                      <p:nvPr/>
                    </p:nvPicPr>
                    <p:blipFill>
                      <a:blip r:embed="rId4"/>
                      <a:stretch>
                        <a:fillRect/>
                      </a:stretch>
                    </p:blipFill>
                    <p:spPr>
                      <a:xfrm>
                        <a:off x="6996288" y="1916288"/>
                        <a:ext cx="1028700"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80128219"/>
              </p:ext>
            </p:extLst>
          </p:nvPr>
        </p:nvGraphicFramePr>
        <p:xfrm>
          <a:off x="1641123" y="3265311"/>
          <a:ext cx="5886450" cy="800100"/>
        </p:xfrm>
        <a:graphic>
          <a:graphicData uri="http://schemas.openxmlformats.org/presentationml/2006/ole">
            <mc:AlternateContent xmlns:mc="http://schemas.openxmlformats.org/markup-compatibility/2006">
              <mc:Choice xmlns:v="urn:schemas-microsoft-com:vml" Requires="v">
                <p:oleObj spid="_x0000_s352699" name="Equation" r:id="rId5" imgW="2616200" imgH="355600" progId="Equation.3">
                  <p:embed/>
                </p:oleObj>
              </mc:Choice>
              <mc:Fallback>
                <p:oleObj name="Equation" r:id="rId5" imgW="2616200" imgH="355600" progId="Equation.3">
                  <p:embed/>
                  <p:pic>
                    <p:nvPicPr>
                      <p:cNvPr id="0" name=""/>
                      <p:cNvPicPr/>
                      <p:nvPr/>
                    </p:nvPicPr>
                    <p:blipFill>
                      <a:blip r:embed="rId6"/>
                      <a:stretch>
                        <a:fillRect/>
                      </a:stretch>
                    </p:blipFill>
                    <p:spPr>
                      <a:xfrm>
                        <a:off x="1641123" y="3265311"/>
                        <a:ext cx="5886450" cy="800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70126942"/>
              </p:ext>
            </p:extLst>
          </p:nvPr>
        </p:nvGraphicFramePr>
        <p:xfrm>
          <a:off x="1272822" y="4871155"/>
          <a:ext cx="6400800" cy="685800"/>
        </p:xfrm>
        <a:graphic>
          <a:graphicData uri="http://schemas.openxmlformats.org/presentationml/2006/ole">
            <mc:AlternateContent xmlns:mc="http://schemas.openxmlformats.org/markup-compatibility/2006">
              <mc:Choice xmlns:v="urn:schemas-microsoft-com:vml" Requires="v">
                <p:oleObj spid="_x0000_s352700" name="Equation" r:id="rId7" imgW="2844800" imgH="304800" progId="Equation.3">
                  <p:embed/>
                </p:oleObj>
              </mc:Choice>
              <mc:Fallback>
                <p:oleObj name="Equation" r:id="rId7" imgW="2844800" imgH="304800" progId="Equation.3">
                  <p:embed/>
                  <p:pic>
                    <p:nvPicPr>
                      <p:cNvPr id="0" name=""/>
                      <p:cNvPicPr/>
                      <p:nvPr/>
                    </p:nvPicPr>
                    <p:blipFill>
                      <a:blip r:embed="rId8"/>
                      <a:stretch>
                        <a:fillRect/>
                      </a:stretch>
                    </p:blipFill>
                    <p:spPr>
                      <a:xfrm>
                        <a:off x="1272822" y="4871155"/>
                        <a:ext cx="6400800" cy="685800"/>
                      </a:xfrm>
                      <a:prstGeom prst="rect">
                        <a:avLst/>
                      </a:prstGeom>
                    </p:spPr>
                  </p:pic>
                </p:oleObj>
              </mc:Fallback>
            </mc:AlternateContent>
          </a:graphicData>
        </a:graphic>
      </p:graphicFrame>
    </p:spTree>
    <p:extLst>
      <p:ext uri="{BB962C8B-B14F-4D97-AF65-F5344CB8AC3E}">
        <p14:creationId xmlns:p14="http://schemas.microsoft.com/office/powerpoint/2010/main" val="372565125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65" y="72848"/>
            <a:ext cx="7681421" cy="1143000"/>
          </a:xfrm>
        </p:spPr>
        <p:txBody>
          <a:bodyPr/>
          <a:lstStyle/>
          <a:p>
            <a:r>
              <a:rPr lang="en-US" dirty="0" smtClean="0"/>
              <a:t>Pushing max to the right</a:t>
            </a:r>
            <a:endParaRPr lang="en-US" dirty="0"/>
          </a:p>
        </p:txBody>
      </p:sp>
      <p:sp>
        <p:nvSpPr>
          <p:cNvPr id="3" name="Content Placeholder 2"/>
          <p:cNvSpPr>
            <a:spLocks noGrp="1"/>
          </p:cNvSpPr>
          <p:nvPr>
            <p:ph idx="1"/>
          </p:nvPr>
        </p:nvSpPr>
        <p:spPr>
          <a:xfrm>
            <a:off x="457200" y="1555757"/>
            <a:ext cx="8229600" cy="4880916"/>
          </a:xfrm>
        </p:spPr>
        <p:txBody>
          <a:bodyPr/>
          <a:lstStyle/>
          <a:p>
            <a:r>
              <a:rPr lang="en-US" dirty="0"/>
              <a:t>Because max behaves in a similar way to sum, </a:t>
            </a:r>
            <a:r>
              <a:rPr lang="en-US" dirty="0" smtClean="0"/>
              <a:t>like in the </a:t>
            </a:r>
            <a:r>
              <a:rPr lang="en-US" dirty="0"/>
              <a:t>sum-product </a:t>
            </a:r>
            <a:r>
              <a:rPr lang="en-US" dirty="0" smtClean="0"/>
              <a:t>algorithm we can push </a:t>
            </a:r>
            <a:r>
              <a:rPr lang="en-US" dirty="0"/>
              <a:t>the max operations as far to the right as possible, noting that </a:t>
            </a:r>
            <a:r>
              <a:rPr lang="en-US" dirty="0" smtClean="0"/>
              <a:t> </a:t>
            </a:r>
          </a:p>
          <a:p>
            <a:r>
              <a:rPr lang="en-US" dirty="0" smtClean="0"/>
              <a:t>For our example we have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15296694"/>
              </p:ext>
            </p:extLst>
          </p:nvPr>
        </p:nvGraphicFramePr>
        <p:xfrm>
          <a:off x="4378605" y="3154400"/>
          <a:ext cx="3514725" cy="457200"/>
        </p:xfrm>
        <a:graphic>
          <a:graphicData uri="http://schemas.openxmlformats.org/presentationml/2006/ole">
            <mc:AlternateContent xmlns:mc="http://schemas.openxmlformats.org/markup-compatibility/2006">
              <mc:Choice xmlns:v="urn:schemas-microsoft-com:vml" Requires="v">
                <p:oleObj spid="_x0000_s353579" name="Equation" r:id="rId3" imgW="1562100" imgH="203200" progId="Equation.3">
                  <p:embed/>
                </p:oleObj>
              </mc:Choice>
              <mc:Fallback>
                <p:oleObj name="Equation" r:id="rId3" imgW="1562100" imgH="203200" progId="Equation.3">
                  <p:embed/>
                  <p:pic>
                    <p:nvPicPr>
                      <p:cNvPr id="0" name=""/>
                      <p:cNvPicPr/>
                      <p:nvPr/>
                    </p:nvPicPr>
                    <p:blipFill>
                      <a:blip r:embed="rId4"/>
                      <a:stretch>
                        <a:fillRect/>
                      </a:stretch>
                    </p:blipFill>
                    <p:spPr>
                      <a:xfrm>
                        <a:off x="4378605" y="3154400"/>
                        <a:ext cx="3514725" cy="457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0997156"/>
              </p:ext>
            </p:extLst>
          </p:nvPr>
        </p:nvGraphicFramePr>
        <p:xfrm>
          <a:off x="455958" y="4414658"/>
          <a:ext cx="8629650" cy="1314450"/>
        </p:xfrm>
        <a:graphic>
          <a:graphicData uri="http://schemas.openxmlformats.org/presentationml/2006/ole">
            <mc:AlternateContent xmlns:mc="http://schemas.openxmlformats.org/markup-compatibility/2006">
              <mc:Choice xmlns:v="urn:schemas-microsoft-com:vml" Requires="v">
                <p:oleObj spid="_x0000_s353580" name="Equation" r:id="rId5" imgW="3835400" imgH="584200" progId="Equation.3">
                  <p:embed/>
                </p:oleObj>
              </mc:Choice>
              <mc:Fallback>
                <p:oleObj name="Equation" r:id="rId5" imgW="3835400" imgH="584200" progId="Equation.3">
                  <p:embed/>
                  <p:pic>
                    <p:nvPicPr>
                      <p:cNvPr id="0" name=""/>
                      <p:cNvPicPr/>
                      <p:nvPr/>
                    </p:nvPicPr>
                    <p:blipFill>
                      <a:blip r:embed="rId6"/>
                      <a:stretch>
                        <a:fillRect/>
                      </a:stretch>
                    </p:blipFill>
                    <p:spPr>
                      <a:xfrm>
                        <a:off x="455958" y="4414658"/>
                        <a:ext cx="8629650" cy="1314450"/>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7615718" y="32680"/>
            <a:ext cx="1510855" cy="1498317"/>
          </a:xfrm>
          <a:prstGeom prst="rect">
            <a:avLst/>
          </a:prstGeom>
        </p:spPr>
      </p:pic>
    </p:spTree>
    <p:extLst>
      <p:ext uri="{BB962C8B-B14F-4D97-AF65-F5344CB8AC3E}">
        <p14:creationId xmlns:p14="http://schemas.microsoft.com/office/powerpoint/2010/main" val="179574721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max-sum algorithm</a:t>
            </a:r>
            <a:endParaRPr lang="en-US" dirty="0"/>
          </a:p>
        </p:txBody>
      </p:sp>
      <p:sp>
        <p:nvSpPr>
          <p:cNvPr id="3" name="Content Placeholder 2"/>
          <p:cNvSpPr>
            <a:spLocks noGrp="1"/>
          </p:cNvSpPr>
          <p:nvPr>
            <p:ph idx="1"/>
          </p:nvPr>
        </p:nvSpPr>
        <p:spPr>
          <a:xfrm>
            <a:off x="457200" y="1215848"/>
            <a:ext cx="8229600" cy="5425219"/>
          </a:xfrm>
        </p:spPr>
        <p:txBody>
          <a:bodyPr>
            <a:normAutofit/>
          </a:bodyPr>
          <a:lstStyle/>
          <a:p>
            <a:r>
              <a:rPr lang="en-US" dirty="0" smtClean="0"/>
              <a:t>A log-space version of max-product </a:t>
            </a:r>
          </a:p>
          <a:p>
            <a:r>
              <a:rPr lang="en-US" dirty="0" smtClean="0"/>
              <a:t>As </a:t>
            </a:r>
            <a:r>
              <a:rPr lang="en-US" dirty="0"/>
              <a:t>in the sum-product algorithm, variables or factors that have only one connection in the graph begin by sending </a:t>
            </a:r>
            <a:r>
              <a:rPr lang="en-US" dirty="0" smtClean="0"/>
              <a:t>either : </a:t>
            </a:r>
          </a:p>
          <a:p>
            <a:pPr lvl="1"/>
            <a:r>
              <a:rPr lang="en-US" dirty="0" smtClean="0"/>
              <a:t>a function</a:t>
            </a:r>
            <a:r>
              <a:rPr lang="en-US" dirty="0"/>
              <a:t>-to-variable </a:t>
            </a:r>
            <a:r>
              <a:rPr lang="en-US" dirty="0" smtClean="0"/>
              <a:t>message</a:t>
            </a:r>
          </a:p>
          <a:p>
            <a:pPr lvl="1"/>
            <a:r>
              <a:rPr lang="en-US" dirty="0" smtClean="0"/>
              <a:t>or </a:t>
            </a:r>
            <a:r>
              <a:rPr lang="en-US" dirty="0"/>
              <a:t>a variable-to-function message </a:t>
            </a:r>
            <a:endParaRPr lang="en-US" dirty="0" smtClean="0"/>
          </a:p>
          <a:p>
            <a:r>
              <a:rPr lang="en-US" dirty="0" smtClean="0"/>
              <a:t>Each </a:t>
            </a:r>
            <a:r>
              <a:rPr lang="en-US" dirty="0"/>
              <a:t>function and variable node in the graph waits until it has received a message from all neighbors other than the node that will receive its </a:t>
            </a:r>
            <a:r>
              <a:rPr lang="en-US" dirty="0" smtClean="0"/>
              <a:t>message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530095363"/>
              </p:ext>
            </p:extLst>
          </p:nvPr>
        </p:nvGraphicFramePr>
        <p:xfrm>
          <a:off x="6238876" y="3424954"/>
          <a:ext cx="1428750" cy="444662"/>
        </p:xfrm>
        <a:graphic>
          <a:graphicData uri="http://schemas.openxmlformats.org/presentationml/2006/ole">
            <mc:AlternateContent xmlns:mc="http://schemas.openxmlformats.org/markup-compatibility/2006">
              <mc:Choice xmlns:v="urn:schemas-microsoft-com:vml" Requires="v">
                <p:oleObj spid="_x0000_s354599" name="Equation" r:id="rId3" imgW="635000" imgH="177800" progId="Equation.3">
                  <p:embed/>
                </p:oleObj>
              </mc:Choice>
              <mc:Fallback>
                <p:oleObj name="Equation" r:id="rId3" imgW="635000" imgH="177800" progId="Equation.3">
                  <p:embed/>
                  <p:pic>
                    <p:nvPicPr>
                      <p:cNvPr id="0" name=""/>
                      <p:cNvPicPr/>
                      <p:nvPr/>
                    </p:nvPicPr>
                    <p:blipFill>
                      <a:blip r:embed="rId4"/>
                      <a:stretch>
                        <a:fillRect/>
                      </a:stretch>
                    </p:blipFill>
                    <p:spPr>
                      <a:xfrm>
                        <a:off x="6238876" y="3424954"/>
                        <a:ext cx="1428750" cy="44466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92545913"/>
              </p:ext>
            </p:extLst>
          </p:nvPr>
        </p:nvGraphicFramePr>
        <p:xfrm>
          <a:off x="6295322" y="3942126"/>
          <a:ext cx="2228850" cy="444662"/>
        </p:xfrm>
        <a:graphic>
          <a:graphicData uri="http://schemas.openxmlformats.org/presentationml/2006/ole">
            <mc:AlternateContent xmlns:mc="http://schemas.openxmlformats.org/markup-compatibility/2006">
              <mc:Choice xmlns:v="urn:schemas-microsoft-com:vml" Requires="v">
                <p:oleObj spid="_x0000_s354600" name="Equation" r:id="rId5" imgW="990600" imgH="177800" progId="Equation.3">
                  <p:embed/>
                </p:oleObj>
              </mc:Choice>
              <mc:Fallback>
                <p:oleObj name="Equation" r:id="rId5" imgW="990600" imgH="177800" progId="Equation.3">
                  <p:embed/>
                  <p:pic>
                    <p:nvPicPr>
                      <p:cNvPr id="0" name=""/>
                      <p:cNvPicPr/>
                      <p:nvPr/>
                    </p:nvPicPr>
                    <p:blipFill>
                      <a:blip r:embed="rId6"/>
                      <a:stretch>
                        <a:fillRect/>
                      </a:stretch>
                    </p:blipFill>
                    <p:spPr>
                      <a:xfrm>
                        <a:off x="6295322" y="3942126"/>
                        <a:ext cx="2228850" cy="444662"/>
                      </a:xfrm>
                      <a:prstGeom prst="rect">
                        <a:avLst/>
                      </a:prstGeom>
                    </p:spPr>
                  </p:pic>
                </p:oleObj>
              </mc:Fallback>
            </mc:AlternateContent>
          </a:graphicData>
        </a:graphic>
      </p:graphicFrame>
    </p:spTree>
    <p:extLst>
      <p:ext uri="{BB962C8B-B14F-4D97-AF65-F5344CB8AC3E}">
        <p14:creationId xmlns:p14="http://schemas.microsoft.com/office/powerpoint/2010/main" val="1135788862"/>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to variable messages</a:t>
            </a:r>
            <a:endParaRPr lang="en-US" dirty="0"/>
          </a:p>
        </p:txBody>
      </p:sp>
      <p:sp>
        <p:nvSpPr>
          <p:cNvPr id="3" name="Content Placeholder 2"/>
          <p:cNvSpPr>
            <a:spLocks noGrp="1"/>
          </p:cNvSpPr>
          <p:nvPr>
            <p:ph idx="1"/>
          </p:nvPr>
        </p:nvSpPr>
        <p:spPr>
          <a:xfrm>
            <a:off x="457200" y="1350932"/>
            <a:ext cx="8229600" cy="5380068"/>
          </a:xfrm>
        </p:spPr>
        <p:txBody>
          <a:bodyPr>
            <a:normAutofit/>
          </a:bodyPr>
          <a:lstStyle/>
          <a:p>
            <a:r>
              <a:rPr lang="en-US" dirty="0"/>
              <a:t>Each function and variable node in the graph waits until it has received a message from all neighbors other than the node that will receive its </a:t>
            </a:r>
            <a:r>
              <a:rPr lang="en-US" dirty="0" smtClean="0"/>
              <a:t>message </a:t>
            </a:r>
          </a:p>
          <a:p>
            <a:r>
              <a:rPr lang="en-US" dirty="0" smtClean="0"/>
              <a:t>Function nodes </a:t>
            </a:r>
            <a:r>
              <a:rPr lang="en-US" dirty="0"/>
              <a:t>send messages of the following form to variable </a:t>
            </a:r>
            <a:r>
              <a:rPr lang="en-US" i="1" dirty="0"/>
              <a:t>x</a:t>
            </a:r>
            <a:r>
              <a:rPr lang="en-CA" dirty="0"/>
              <a:t> </a:t>
            </a:r>
            <a:endParaRPr lang="en-CA" dirty="0" smtClean="0"/>
          </a:p>
          <a:p>
            <a:endParaRPr lang="en-CA" dirty="0"/>
          </a:p>
          <a:p>
            <a:endParaRPr lang="en-CA" dirty="0" smtClean="0"/>
          </a:p>
          <a:p>
            <a:pPr marL="400050" lvl="1" indent="0">
              <a:buNone/>
            </a:pPr>
            <a:r>
              <a:rPr lang="en-US" sz="3200" dirty="0"/>
              <a:t>where the notation </a:t>
            </a:r>
            <a:r>
              <a:rPr lang="en-US" sz="3200" i="1" dirty="0"/>
              <a:t>N</a:t>
            </a:r>
            <a:r>
              <a:rPr lang="en-US" sz="3200" dirty="0"/>
              <a:t>(</a:t>
            </a:r>
            <a:r>
              <a:rPr lang="en-US" sz="3200" i="1" dirty="0"/>
              <a:t>f</a:t>
            </a:r>
            <a:r>
              <a:rPr lang="en-US" sz="3200" dirty="0"/>
              <a:t>)\</a:t>
            </a:r>
            <a:r>
              <a:rPr lang="en-US" sz="3200" i="1" dirty="0"/>
              <a:t>x</a:t>
            </a:r>
            <a:r>
              <a:rPr lang="en-US" sz="3200" dirty="0"/>
              <a:t> is the same as for the sum-product algorithm </a:t>
            </a:r>
            <a:r>
              <a:rPr lang="en-US" sz="3200" dirty="0" smtClean="0"/>
              <a:t>above </a:t>
            </a:r>
            <a:endParaRPr lang="en-US" sz="3200" dirty="0"/>
          </a:p>
        </p:txBody>
      </p:sp>
      <p:graphicFrame>
        <p:nvGraphicFramePr>
          <p:cNvPr id="4" name="Object 3"/>
          <p:cNvGraphicFramePr>
            <a:graphicFrameLocks noChangeAspect="1"/>
          </p:cNvGraphicFramePr>
          <p:nvPr>
            <p:extLst>
              <p:ext uri="{D42A27DB-BD31-4B8C-83A1-F6EECF244321}">
                <p14:modId xmlns:p14="http://schemas.microsoft.com/office/powerpoint/2010/main" val="307822463"/>
              </p:ext>
            </p:extLst>
          </p:nvPr>
        </p:nvGraphicFramePr>
        <p:xfrm>
          <a:off x="1504243" y="4588229"/>
          <a:ext cx="6057900" cy="942975"/>
        </p:xfrm>
        <a:graphic>
          <a:graphicData uri="http://schemas.openxmlformats.org/presentationml/2006/ole">
            <mc:AlternateContent xmlns:mc="http://schemas.openxmlformats.org/markup-compatibility/2006">
              <mc:Choice xmlns:v="urn:schemas-microsoft-com:vml" Requires="v">
                <p:oleObj spid="_x0000_s355481" name="Equation" r:id="rId3" imgW="2692400" imgH="419100" progId="Equation.3">
                  <p:embed/>
                </p:oleObj>
              </mc:Choice>
              <mc:Fallback>
                <p:oleObj name="Equation" r:id="rId3" imgW="2692400" imgH="419100" progId="Equation.3">
                  <p:embed/>
                  <p:pic>
                    <p:nvPicPr>
                      <p:cNvPr id="0" name=""/>
                      <p:cNvPicPr/>
                      <p:nvPr/>
                    </p:nvPicPr>
                    <p:blipFill>
                      <a:blip r:embed="rId4"/>
                      <a:stretch>
                        <a:fillRect/>
                      </a:stretch>
                    </p:blipFill>
                    <p:spPr>
                      <a:xfrm>
                        <a:off x="1504243" y="4588229"/>
                        <a:ext cx="6057900" cy="942975"/>
                      </a:xfrm>
                      <a:prstGeom prst="rect">
                        <a:avLst/>
                      </a:prstGeom>
                    </p:spPr>
                  </p:pic>
                </p:oleObj>
              </mc:Fallback>
            </mc:AlternateContent>
          </a:graphicData>
        </a:graphic>
      </p:graphicFrame>
    </p:spTree>
    <p:extLst>
      <p:ext uri="{BB962C8B-B14F-4D97-AF65-F5344CB8AC3E}">
        <p14:creationId xmlns:p14="http://schemas.microsoft.com/office/powerpoint/2010/main" val="4165505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233461</TotalTime>
  <Words>9468</Words>
  <Application>Microsoft Macintosh PowerPoint</Application>
  <PresentationFormat>On-screen Show (4:3)</PresentationFormat>
  <Paragraphs>1006</Paragraphs>
  <Slides>147</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147</vt:i4>
      </vt:variant>
    </vt:vector>
  </HeadingPairs>
  <TitlesOfParts>
    <vt:vector size="149" baseType="lpstr">
      <vt:lpstr>Office Theme</vt:lpstr>
      <vt:lpstr>Equation</vt:lpstr>
      <vt:lpstr>PowerPoint Presentation</vt:lpstr>
      <vt:lpstr>Random variables</vt:lpstr>
      <vt:lpstr>Notation</vt:lpstr>
      <vt:lpstr>The product rule</vt:lpstr>
      <vt:lpstr>The sum rule </vt:lpstr>
      <vt:lpstr>Marginalization</vt:lpstr>
      <vt:lpstr>Bayes’ Rule</vt:lpstr>
      <vt:lpstr>Maximum Likelihood</vt:lpstr>
      <vt:lpstr>Maximum Likelihood</vt:lpstr>
      <vt:lpstr>Maximum Likelihood</vt:lpstr>
      <vt:lpstr> Maximum a posteriori (MAP) parameter estimation</vt:lpstr>
      <vt:lpstr>The chain rule of probability</vt:lpstr>
      <vt:lpstr>Bayesian networks</vt:lpstr>
      <vt:lpstr>Bayesian network #1 for the weather data</vt:lpstr>
      <vt:lpstr>Bayesian network #2 for the weather data</vt:lpstr>
      <vt:lpstr>Estimating Bayesian network parameters</vt:lpstr>
      <vt:lpstr>Estimating probabilities  in Bayesian networks</vt:lpstr>
      <vt:lpstr>Estimating conditional distributions</vt:lpstr>
      <vt:lpstr>Estimating network structure</vt:lpstr>
      <vt:lpstr>Network structure learning algorithm</vt:lpstr>
      <vt:lpstr>Tree augmented naïve bayes (TAN)</vt:lpstr>
      <vt:lpstr>Data structures for fast Learning</vt:lpstr>
      <vt:lpstr>AD Tree example</vt:lpstr>
      <vt:lpstr>Bibliographic Notes &amp; Further Reading</vt:lpstr>
      <vt:lpstr>Clustering and probability density estimation</vt:lpstr>
      <vt:lpstr>Clustering with a Gaussian Mixture</vt:lpstr>
      <vt:lpstr>Estimating Gaussian parameters</vt:lpstr>
      <vt:lpstr>Motivating the EM algorithm</vt:lpstr>
      <vt:lpstr>The EM algorithm for a GMM</vt:lpstr>
      <vt:lpstr>The EM algorithm</vt:lpstr>
      <vt:lpstr>Extending the mixture Model</vt:lpstr>
      <vt:lpstr>The multivariate Gaussian distribution </vt:lpstr>
      <vt:lpstr>Clustering with correlated attributes</vt:lpstr>
      <vt:lpstr>Mixtures of Factor Analyzers</vt:lpstr>
      <vt:lpstr>Clustering using prior distributions</vt:lpstr>
      <vt:lpstr>Autoclass</vt:lpstr>
      <vt:lpstr>DensiTrees</vt:lpstr>
      <vt:lpstr>A DensiTree</vt:lpstr>
      <vt:lpstr>Bibliographic Notes &amp; Further Reading</vt:lpstr>
      <vt:lpstr>Kernel Density Estimation</vt:lpstr>
      <vt:lpstr>Comparing parametric, semi-parametric and nonparametric density models</vt:lpstr>
      <vt:lpstr>Bibliographic Notes &amp; Further Reading</vt:lpstr>
      <vt:lpstr>Hidden variable models</vt:lpstr>
      <vt:lpstr>Learning hidden variable models</vt:lpstr>
      <vt:lpstr>Learning with  expected gradient descent (EGD)</vt:lpstr>
      <vt:lpstr>The Expectation Maximization  (EM) Algorithm</vt:lpstr>
      <vt:lpstr>The EM algorithm in more detail</vt:lpstr>
      <vt:lpstr>EM for Bayesian networks</vt:lpstr>
      <vt:lpstr>EM in practice</vt:lpstr>
      <vt:lpstr>Bayesian estimation and prediction</vt:lpstr>
      <vt:lpstr>Empirical Bayesian methods</vt:lpstr>
      <vt:lpstr>Probabilistic inference</vt:lpstr>
      <vt:lpstr>Sampling</vt:lpstr>
      <vt:lpstr>Gibbs sampling</vt:lpstr>
      <vt:lpstr>Simulated annealing</vt:lpstr>
      <vt:lpstr>Iterated conditional modes</vt:lpstr>
      <vt:lpstr>Variational methods</vt:lpstr>
      <vt:lpstr>Bibliographic Notes &amp; Further Reading</vt:lpstr>
      <vt:lpstr>Plate notation</vt:lpstr>
      <vt:lpstr>Probabilistic PCA</vt:lpstr>
      <vt:lpstr>PPCA and Factor Analysis</vt:lpstr>
      <vt:lpstr>PPCA, learning and  the marginal likelihood</vt:lpstr>
      <vt:lpstr>Gradient ascent for PPCA</vt:lpstr>
      <vt:lpstr>EM for PPCA</vt:lpstr>
      <vt:lpstr>Bibliographic Notes &amp; Further Reading</vt:lpstr>
      <vt:lpstr>Bibliographic Notes &amp; Further Reading</vt:lpstr>
      <vt:lpstr>Latent semantic analysis (LSA) and the singular value decomposition (SVD)</vt:lpstr>
      <vt:lpstr>Probabilistic  Latent Semantic Analysis (pLSA)</vt:lpstr>
      <vt:lpstr>PowerPoint Presentation</vt:lpstr>
      <vt:lpstr>Latent Dirichlet Allocation (LDA)</vt:lpstr>
      <vt:lpstr>Inference for LDA</vt:lpstr>
      <vt:lpstr>Smoothed LDA</vt:lpstr>
      <vt:lpstr>Topics from PNAS</vt:lpstr>
      <vt:lpstr>Bibliographic Notes &amp; Further Reading</vt:lpstr>
      <vt:lpstr>Bibliographic Notes &amp; Further Reading</vt:lpstr>
      <vt:lpstr>Factor graphs</vt:lpstr>
      <vt:lpstr>Factor graph example</vt:lpstr>
      <vt:lpstr>Factor graphs for naïve Bayes models</vt:lpstr>
      <vt:lpstr>An important observation</vt:lpstr>
      <vt:lpstr>Logistic regression and factor graphs</vt:lpstr>
      <vt:lpstr>Logistic regression and factor graphs</vt:lpstr>
      <vt:lpstr>Markov random fields (MRFs)</vt:lpstr>
      <vt:lpstr>Markov random field example</vt:lpstr>
      <vt:lpstr>MRFs and energy functions</vt:lpstr>
      <vt:lpstr>Minimizing MRF energies</vt:lpstr>
      <vt:lpstr>Example: Image Segmentation</vt:lpstr>
      <vt:lpstr>Computing marginal probabilities</vt:lpstr>
      <vt:lpstr>Marginal probabilities</vt:lpstr>
      <vt:lpstr>Intuition for the sum-product algorithm</vt:lpstr>
      <vt:lpstr>The sum-product algorithm</vt:lpstr>
      <vt:lpstr>Function to variable messages</vt:lpstr>
      <vt:lpstr>Variable to function messages</vt:lpstr>
      <vt:lpstr>Numerical stability</vt:lpstr>
      <vt:lpstr>Sum product messages</vt:lpstr>
      <vt:lpstr>The messages for our example</vt:lpstr>
      <vt:lpstr>Finding the most probable configuration</vt:lpstr>
      <vt:lpstr>Pushing max to the right</vt:lpstr>
      <vt:lpstr>The max-sum algorithm</vt:lpstr>
      <vt:lpstr>Function to variable messages</vt:lpstr>
      <vt:lpstr>Variable to function messages</vt:lpstr>
      <vt:lpstr>Bibliographic Notes &amp; Further Reading</vt:lpstr>
      <vt:lpstr>Bibliographic Notes &amp; Further Reading</vt:lpstr>
      <vt:lpstr>Conditional continuous  probability models</vt:lpstr>
      <vt:lpstr>Linear regression as a probability model</vt:lpstr>
      <vt:lpstr>Priors on parameters, Gaussians, ridge regression and weight decay</vt:lpstr>
      <vt:lpstr>Priors on parameters, L2 and L1 regularization</vt:lpstr>
      <vt:lpstr>Laplace, L1 regularization the LASSO  and the Elastic Net approach</vt:lpstr>
      <vt:lpstr>Matrix vector form of regression </vt:lpstr>
      <vt:lpstr>Linear regression with regularization</vt:lpstr>
      <vt:lpstr>Polynomial regression and kernels</vt:lpstr>
      <vt:lpstr>Multinomial logistic regression</vt:lpstr>
      <vt:lpstr>Multiclass logistic regression and gradient computations</vt:lpstr>
      <vt:lpstr>Understanding gradients for  logistic regression</vt:lpstr>
      <vt:lpstr>Reformulating multiclass logistic regression</vt:lpstr>
      <vt:lpstr>Matrix vector formulation of multiclass logistic regression</vt:lpstr>
      <vt:lpstr>Logistic regression in matrix vector form</vt:lpstr>
      <vt:lpstr>PowerPoint Presentation</vt:lpstr>
      <vt:lpstr>Gradient descent</vt:lpstr>
      <vt:lpstr>Second order methods</vt:lpstr>
      <vt:lpstr>Generalized linear models</vt:lpstr>
      <vt:lpstr>GLMs</vt:lpstr>
      <vt:lpstr>Predictions for ordered classes</vt:lpstr>
      <vt:lpstr>Bibliographic Notes &amp; Further Reading</vt:lpstr>
      <vt:lpstr>Conditional probability models  based on kernels</vt:lpstr>
      <vt:lpstr>Bibliographic Notes &amp; Further Reading</vt:lpstr>
      <vt:lpstr>Markov models</vt:lpstr>
      <vt:lpstr>Extending Markov models</vt:lpstr>
      <vt:lpstr>Hidden Markov models</vt:lpstr>
      <vt:lpstr>Hidden Markov models (HMMs)</vt:lpstr>
      <vt:lpstr>HMMs: key problems</vt:lpstr>
      <vt:lpstr>Example: HMMs for speech recognition</vt:lpstr>
      <vt:lpstr>Conditional random fields (CRFs)</vt:lpstr>
      <vt:lpstr>CRF Energy Function</vt:lpstr>
      <vt:lpstr>HMMs, MRFs, CRFs and Factor Graphs</vt:lpstr>
      <vt:lpstr>Linear chain CRFs</vt:lpstr>
      <vt:lpstr>The global feature vector view for CRFs</vt:lpstr>
      <vt:lpstr>Computing gradients</vt:lpstr>
      <vt:lpstr>Example: CRFs for information extraction</vt:lpstr>
      <vt:lpstr>Bibliographic Notes &amp; Further Reading</vt:lpstr>
      <vt:lpstr>Bibliographic Notes &amp; Further Reading</vt:lpstr>
      <vt:lpstr>Bibliographic Notes &amp; Further Reading</vt:lpstr>
      <vt:lpstr>Software for Probabilistic Approaches to Machine Learning</vt:lpstr>
      <vt:lpstr>Software: PMTK, Hugin &amp; Netica </vt:lpstr>
      <vt:lpstr>Software: BUGS, VIBES &amp; Infer.net</vt:lpstr>
      <vt:lpstr>R, S, and similar commercial packages</vt:lpstr>
      <vt:lpstr>Software for LDAb, CRFs and MLNs</vt:lpstr>
      <vt:lpstr>Weka implementations</vt:lpstr>
    </vt:vector>
  </TitlesOfParts>
  <Company>École Polytechnique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Pal</dc:creator>
  <cp:lastModifiedBy>Eibe Frank</cp:lastModifiedBy>
  <cp:revision>541</cp:revision>
  <cp:lastPrinted>2016-06-02T02:55:38Z</cp:lastPrinted>
  <dcterms:created xsi:type="dcterms:W3CDTF">2016-06-16T19:39:10Z</dcterms:created>
  <dcterms:modified xsi:type="dcterms:W3CDTF">2016-11-11T23:41:41Z</dcterms:modified>
</cp:coreProperties>
</file>